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8"/>
  </p:notesMasterIdLst>
  <p:sldIdLst>
    <p:sldId id="283" r:id="rId2"/>
    <p:sldId id="286" r:id="rId3"/>
    <p:sldId id="289" r:id="rId4"/>
    <p:sldId id="335" r:id="rId5"/>
    <p:sldId id="287" r:id="rId6"/>
    <p:sldId id="493" r:id="rId7"/>
    <p:sldId id="285" r:id="rId8"/>
    <p:sldId id="325" r:id="rId9"/>
    <p:sldId id="350" r:id="rId10"/>
    <p:sldId id="496" r:id="rId11"/>
    <p:sldId id="500" r:id="rId12"/>
    <p:sldId id="494" r:id="rId13"/>
    <p:sldId id="495" r:id="rId14"/>
    <p:sldId id="497" r:id="rId15"/>
    <p:sldId id="351" r:id="rId16"/>
    <p:sldId id="362" r:id="rId17"/>
    <p:sldId id="479" r:id="rId18"/>
    <p:sldId id="480" r:id="rId19"/>
    <p:sldId id="481" r:id="rId20"/>
    <p:sldId id="352" r:id="rId21"/>
    <p:sldId id="468" r:id="rId22"/>
    <p:sldId id="470" r:id="rId23"/>
    <p:sldId id="469" r:id="rId24"/>
    <p:sldId id="363" r:id="rId25"/>
    <p:sldId id="482" r:id="rId26"/>
    <p:sldId id="483" r:id="rId27"/>
    <p:sldId id="484" r:id="rId28"/>
    <p:sldId id="353" r:id="rId29"/>
    <p:sldId id="356" r:id="rId30"/>
    <p:sldId id="357" r:id="rId31"/>
    <p:sldId id="391" r:id="rId32"/>
    <p:sldId id="392" r:id="rId33"/>
    <p:sldId id="399" r:id="rId34"/>
    <p:sldId id="394" r:id="rId35"/>
    <p:sldId id="393" r:id="rId36"/>
    <p:sldId id="395" r:id="rId37"/>
    <p:sldId id="400" r:id="rId38"/>
    <p:sldId id="396" r:id="rId39"/>
    <p:sldId id="397" r:id="rId40"/>
    <p:sldId id="398" r:id="rId41"/>
    <p:sldId id="485" r:id="rId42"/>
    <p:sldId id="609" r:id="rId43"/>
    <p:sldId id="610" r:id="rId44"/>
    <p:sldId id="518" r:id="rId45"/>
    <p:sldId id="354" r:id="rId46"/>
    <p:sldId id="358" r:id="rId47"/>
    <p:sldId id="359" r:id="rId48"/>
    <p:sldId id="360" r:id="rId49"/>
    <p:sldId id="361" r:id="rId50"/>
    <p:sldId id="498" r:id="rId51"/>
    <p:sldId id="355" r:id="rId52"/>
    <p:sldId id="365" r:id="rId53"/>
    <p:sldId id="364" r:id="rId54"/>
    <p:sldId id="366" r:id="rId55"/>
    <p:sldId id="370" r:id="rId56"/>
    <p:sldId id="371" r:id="rId57"/>
    <p:sldId id="372" r:id="rId58"/>
    <p:sldId id="373" r:id="rId59"/>
    <p:sldId id="374" r:id="rId60"/>
    <p:sldId id="375" r:id="rId61"/>
    <p:sldId id="376" r:id="rId62"/>
    <p:sldId id="367" r:id="rId63"/>
    <p:sldId id="377" r:id="rId64"/>
    <p:sldId id="378" r:id="rId65"/>
    <p:sldId id="379" r:id="rId66"/>
    <p:sldId id="380" r:id="rId67"/>
    <p:sldId id="381" r:id="rId68"/>
    <p:sldId id="368" r:id="rId69"/>
    <p:sldId id="382" r:id="rId70"/>
    <p:sldId id="383" r:id="rId71"/>
    <p:sldId id="385" r:id="rId72"/>
    <p:sldId id="386" r:id="rId73"/>
    <p:sldId id="387" r:id="rId74"/>
    <p:sldId id="388" r:id="rId75"/>
    <p:sldId id="389" r:id="rId76"/>
    <p:sldId id="369" r:id="rId77"/>
    <p:sldId id="390" r:id="rId78"/>
    <p:sldId id="499" r:id="rId79"/>
    <p:sldId id="290" r:id="rId80"/>
    <p:sldId id="292" r:id="rId81"/>
    <p:sldId id="401" r:id="rId82"/>
    <p:sldId id="294" r:id="rId83"/>
    <p:sldId id="465" r:id="rId84"/>
    <p:sldId id="295" r:id="rId85"/>
    <p:sldId id="296" r:id="rId86"/>
    <p:sldId id="348" r:id="rId87"/>
    <p:sldId id="402" r:id="rId88"/>
    <p:sldId id="298" r:id="rId89"/>
    <p:sldId id="403" r:id="rId90"/>
    <p:sldId id="504" r:id="rId91"/>
    <p:sldId id="404" r:id="rId92"/>
    <p:sldId id="405" r:id="rId93"/>
    <p:sldId id="406" r:id="rId94"/>
    <p:sldId id="407" r:id="rId95"/>
    <p:sldId id="408" r:id="rId96"/>
    <p:sldId id="505" r:id="rId97"/>
    <p:sldId id="521" r:id="rId98"/>
    <p:sldId id="490" r:id="rId99"/>
    <p:sldId id="491" r:id="rId100"/>
    <p:sldId id="410" r:id="rId101"/>
    <p:sldId id="297" r:id="rId102"/>
    <p:sldId id="412" r:id="rId103"/>
    <p:sldId id="413" r:id="rId104"/>
    <p:sldId id="414" r:id="rId105"/>
    <p:sldId id="415" r:id="rId106"/>
    <p:sldId id="514" r:id="rId107"/>
    <p:sldId id="299" r:id="rId108"/>
    <p:sldId id="416" r:id="rId109"/>
    <p:sldId id="417" r:id="rId110"/>
    <p:sldId id="419" r:id="rId111"/>
    <p:sldId id="420" r:id="rId112"/>
    <p:sldId id="421" r:id="rId113"/>
    <p:sldId id="424" r:id="rId114"/>
    <p:sldId id="522" r:id="rId115"/>
    <p:sldId id="425" r:id="rId116"/>
    <p:sldId id="422" r:id="rId117"/>
    <p:sldId id="435" r:id="rId118"/>
    <p:sldId id="423" r:id="rId119"/>
    <p:sldId id="523" r:id="rId120"/>
    <p:sldId id="300" r:id="rId121"/>
    <p:sldId id="426" r:id="rId122"/>
    <p:sldId id="427" r:id="rId123"/>
    <p:sldId id="428" r:id="rId124"/>
    <p:sldId id="429" r:id="rId125"/>
    <p:sldId id="430" r:id="rId126"/>
    <p:sldId id="431" r:id="rId127"/>
    <p:sldId id="432" r:id="rId128"/>
    <p:sldId id="433" r:id="rId129"/>
    <p:sldId id="434" r:id="rId130"/>
    <p:sldId id="516" r:id="rId131"/>
    <p:sldId id="515" r:id="rId132"/>
    <p:sldId id="301" r:id="rId133"/>
    <p:sldId id="517" r:id="rId134"/>
    <p:sldId id="437" r:id="rId135"/>
    <p:sldId id="438" r:id="rId136"/>
    <p:sldId id="443" r:id="rId137"/>
    <p:sldId id="444" r:id="rId138"/>
    <p:sldId id="445" r:id="rId139"/>
    <p:sldId id="302" r:id="rId140"/>
    <p:sldId id="293" r:id="rId141"/>
    <p:sldId id="463" r:id="rId142"/>
    <p:sldId id="464" r:id="rId143"/>
    <p:sldId id="466" r:id="rId144"/>
    <p:sldId id="304" r:id="rId145"/>
    <p:sldId id="446" r:id="rId146"/>
    <p:sldId id="447" r:id="rId147"/>
    <p:sldId id="448" r:id="rId148"/>
    <p:sldId id="449" r:id="rId149"/>
    <p:sldId id="450" r:id="rId150"/>
    <p:sldId id="451" r:id="rId151"/>
    <p:sldId id="508" r:id="rId152"/>
    <p:sldId id="455" r:id="rId153"/>
    <p:sldId id="457" r:id="rId154"/>
    <p:sldId id="510" r:id="rId155"/>
    <p:sldId id="509" r:id="rId156"/>
    <p:sldId id="506" r:id="rId157"/>
    <p:sldId id="460" r:id="rId158"/>
    <p:sldId id="513" r:id="rId159"/>
    <p:sldId id="524" r:id="rId160"/>
    <p:sldId id="452" r:id="rId161"/>
    <p:sldId id="458" r:id="rId162"/>
    <p:sldId id="511" r:id="rId163"/>
    <p:sldId id="459" r:id="rId164"/>
    <p:sldId id="611" r:id="rId165"/>
    <p:sldId id="612" r:id="rId166"/>
    <p:sldId id="605" r:id="rId167"/>
    <p:sldId id="606" r:id="rId168"/>
    <p:sldId id="607" r:id="rId169"/>
    <p:sldId id="608" r:id="rId170"/>
    <p:sldId id="454" r:id="rId171"/>
    <p:sldId id="507" r:id="rId172"/>
    <p:sldId id="501" r:id="rId173"/>
    <p:sldId id="291" r:id="rId174"/>
    <p:sldId id="305" r:id="rId175"/>
    <p:sldId id="308" r:id="rId176"/>
    <p:sldId id="309" r:id="rId177"/>
    <p:sldId id="315" r:id="rId178"/>
    <p:sldId id="317" r:id="rId179"/>
    <p:sldId id="318" r:id="rId180"/>
    <p:sldId id="310" r:id="rId181"/>
    <p:sldId id="319" r:id="rId182"/>
    <p:sldId id="321" r:id="rId183"/>
    <p:sldId id="311" r:id="rId184"/>
    <p:sldId id="324" r:id="rId185"/>
    <p:sldId id="442" r:id="rId186"/>
    <p:sldId id="519" r:id="rId187"/>
    <p:sldId id="487" r:id="rId188"/>
    <p:sldId id="313" r:id="rId189"/>
    <p:sldId id="520" r:id="rId190"/>
    <p:sldId id="526" r:id="rId191"/>
    <p:sldId id="486" r:id="rId192"/>
    <p:sldId id="462" r:id="rId193"/>
    <p:sldId id="525" r:id="rId194"/>
    <p:sldId id="613" r:id="rId195"/>
    <p:sldId id="314" r:id="rId196"/>
    <p:sldId id="284" r:id="rId197"/>
  </p:sldIdLst>
  <p:sldSz cx="12192000" cy="6858000"/>
  <p:notesSz cx="6884988" cy="100187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5ED"/>
    <a:srgbClr val="FFFF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0" autoAdjust="0"/>
    <p:restoredTop sz="80677" autoAdjust="0"/>
  </p:normalViewPr>
  <p:slideViewPr>
    <p:cSldViewPr snapToGrid="0">
      <p:cViewPr varScale="1">
        <p:scale>
          <a:sx n="67" d="100"/>
          <a:sy n="67" d="100"/>
        </p:scale>
        <p:origin x="96"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3495" cy="502676"/>
          </a:xfrm>
          <a:prstGeom prst="rect">
            <a:avLst/>
          </a:prstGeom>
        </p:spPr>
        <p:txBody>
          <a:bodyPr vert="horz" lIns="96588" tIns="48294" rIns="96588" bIns="48294" rtlCol="0"/>
          <a:lstStyle>
            <a:lvl1pPr algn="l">
              <a:defRPr sz="1300"/>
            </a:lvl1pPr>
          </a:lstStyle>
          <a:p>
            <a:endParaRPr kumimoji="1" lang="ja-JP" altLang="en-US"/>
          </a:p>
        </p:txBody>
      </p:sp>
      <p:sp>
        <p:nvSpPr>
          <p:cNvPr id="3" name="日付プレースホルダー 2"/>
          <p:cNvSpPr>
            <a:spLocks noGrp="1"/>
          </p:cNvSpPr>
          <p:nvPr>
            <p:ph type="dt" idx="1"/>
          </p:nvPr>
        </p:nvSpPr>
        <p:spPr>
          <a:xfrm>
            <a:off x="3899900" y="0"/>
            <a:ext cx="2983495" cy="502676"/>
          </a:xfrm>
          <a:prstGeom prst="rect">
            <a:avLst/>
          </a:prstGeom>
        </p:spPr>
        <p:txBody>
          <a:bodyPr vert="horz" lIns="96588" tIns="48294" rIns="96588" bIns="48294" rtlCol="0"/>
          <a:lstStyle>
            <a:lvl1pPr algn="r">
              <a:defRPr sz="1300"/>
            </a:lvl1pPr>
          </a:lstStyle>
          <a:p>
            <a:fld id="{21348E78-6CCE-4543-A6AF-5E3091D9DBD0}" type="datetimeFigureOut">
              <a:rPr kumimoji="1" lang="ja-JP" altLang="en-US" smtClean="0"/>
              <a:t>2024/1/30</a:t>
            </a:fld>
            <a:endParaRPr kumimoji="1" lang="ja-JP" altLang="en-US"/>
          </a:p>
        </p:txBody>
      </p:sp>
      <p:sp>
        <p:nvSpPr>
          <p:cNvPr id="4" name="スライド イメージ プレースホルダー 3"/>
          <p:cNvSpPr>
            <a:spLocks noGrp="1" noRot="1" noChangeAspect="1"/>
          </p:cNvSpPr>
          <p:nvPr>
            <p:ph type="sldImg" idx="2"/>
          </p:nvPr>
        </p:nvSpPr>
        <p:spPr>
          <a:xfrm>
            <a:off x="438150" y="1252538"/>
            <a:ext cx="6008688" cy="3381375"/>
          </a:xfrm>
          <a:prstGeom prst="rect">
            <a:avLst/>
          </a:prstGeom>
          <a:noFill/>
          <a:ln w="12700">
            <a:solidFill>
              <a:prstClr val="black"/>
            </a:solidFill>
          </a:ln>
        </p:spPr>
        <p:txBody>
          <a:bodyPr vert="horz" lIns="96588" tIns="48294" rIns="96588" bIns="48294" rtlCol="0" anchor="ctr"/>
          <a:lstStyle/>
          <a:p>
            <a:endParaRPr lang="ja-JP" altLang="en-US"/>
          </a:p>
        </p:txBody>
      </p:sp>
      <p:sp>
        <p:nvSpPr>
          <p:cNvPr id="5" name="ノート プレースホルダー 4"/>
          <p:cNvSpPr>
            <a:spLocks noGrp="1"/>
          </p:cNvSpPr>
          <p:nvPr>
            <p:ph type="body" sz="quarter" idx="3"/>
          </p:nvPr>
        </p:nvSpPr>
        <p:spPr>
          <a:xfrm>
            <a:off x="688499" y="4821506"/>
            <a:ext cx="5507990" cy="3944868"/>
          </a:xfrm>
          <a:prstGeom prst="rect">
            <a:avLst/>
          </a:prstGeom>
        </p:spPr>
        <p:txBody>
          <a:bodyPr vert="horz" lIns="96588" tIns="48294" rIns="96588" bIns="4829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6039"/>
            <a:ext cx="2983495" cy="502674"/>
          </a:xfrm>
          <a:prstGeom prst="rect">
            <a:avLst/>
          </a:prstGeom>
        </p:spPr>
        <p:txBody>
          <a:bodyPr vert="horz" lIns="96588" tIns="48294" rIns="96588" bIns="4829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899900" y="9516039"/>
            <a:ext cx="2983495" cy="502674"/>
          </a:xfrm>
          <a:prstGeom prst="rect">
            <a:avLst/>
          </a:prstGeom>
        </p:spPr>
        <p:txBody>
          <a:bodyPr vert="horz" lIns="96588" tIns="48294" rIns="96588" bIns="48294" rtlCol="0" anchor="b"/>
          <a:lstStyle>
            <a:lvl1pPr algn="r">
              <a:defRPr sz="1300"/>
            </a:lvl1pPr>
          </a:lstStyle>
          <a:p>
            <a:fld id="{A6B2448A-41DA-422E-BA55-7C1E0D2120F4}" type="slidenum">
              <a:rPr kumimoji="1" lang="ja-JP" altLang="en-US" smtClean="0"/>
              <a:t>‹#›</a:t>
            </a:fld>
            <a:endParaRPr kumimoji="1" lang="ja-JP" altLang="en-US"/>
          </a:p>
        </p:txBody>
      </p:sp>
    </p:spTree>
    <p:extLst>
      <p:ext uri="{BB962C8B-B14F-4D97-AF65-F5344CB8AC3E}">
        <p14:creationId xmlns:p14="http://schemas.microsoft.com/office/powerpoint/2010/main" val="40019904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32BC5FB-86B1-AD1D-675A-702716AAB13B}"/>
              </a:ext>
            </a:extLst>
          </p:cNvPr>
          <p:cNvSpPr/>
          <p:nvPr userDrawn="1"/>
        </p:nvSpPr>
        <p:spPr>
          <a:xfrm>
            <a:off x="539826" y="6330859"/>
            <a:ext cx="2644048" cy="450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7269B0F-E6FE-41F0-08EF-8467BD510C1F}"/>
              </a:ext>
            </a:extLst>
          </p:cNvPr>
          <p:cNvSpPr>
            <a:spLocks noGrp="1"/>
          </p:cNvSpPr>
          <p:nvPr>
            <p:ph type="ctrTitle"/>
          </p:nvPr>
        </p:nvSpPr>
        <p:spPr>
          <a:xfrm>
            <a:off x="1025909" y="968125"/>
            <a:ext cx="10247971" cy="2387600"/>
          </a:xfrm>
        </p:spPr>
        <p:txBody>
          <a:bodyPr anchor="b"/>
          <a:lstStyle>
            <a:lvl1pPr algn="ctr">
              <a:defRPr sz="6000">
                <a:solidFill>
                  <a:schemeClr val="tx1"/>
                </a:solidFill>
                <a:latin typeface="+mn-ea"/>
                <a:ea typeface="+mn-ea"/>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891FB9E-F3F3-17E9-7D9D-88A23D35B545}"/>
              </a:ext>
            </a:extLst>
          </p:cNvPr>
          <p:cNvSpPr>
            <a:spLocks noGrp="1"/>
          </p:cNvSpPr>
          <p:nvPr>
            <p:ph type="subTitle" idx="1"/>
          </p:nvPr>
        </p:nvSpPr>
        <p:spPr>
          <a:xfrm>
            <a:off x="1025909" y="3602038"/>
            <a:ext cx="10247971" cy="1091148"/>
          </a:xfrm>
        </p:spPr>
        <p:txBody>
          <a:bodyPr/>
          <a:lstStyle>
            <a:lvl1pPr marL="0" indent="0" algn="ctr">
              <a:buNone/>
              <a:defRPr sz="24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cxnSp>
        <p:nvCxnSpPr>
          <p:cNvPr id="7" name="直線コネクタ 6">
            <a:extLst>
              <a:ext uri="{FF2B5EF4-FFF2-40B4-BE49-F238E27FC236}">
                <a16:creationId xmlns:a16="http://schemas.microsoft.com/office/drawing/2014/main" id="{F5E0B275-AED5-F7B5-E2A0-2E2410530C18}"/>
              </a:ext>
            </a:extLst>
          </p:cNvPr>
          <p:cNvCxnSpPr/>
          <p:nvPr userDrawn="1"/>
        </p:nvCxnSpPr>
        <p:spPr>
          <a:xfrm flipV="1">
            <a:off x="1025910" y="3429000"/>
            <a:ext cx="10247971" cy="80963"/>
          </a:xfrm>
          <a:prstGeom prst="line">
            <a:avLst/>
          </a:prstGeom>
          <a:ln w="25400" cmpd="thinThick"/>
        </p:spPr>
        <p:style>
          <a:lnRef idx="1">
            <a:schemeClr val="accent1"/>
          </a:lnRef>
          <a:fillRef idx="0">
            <a:schemeClr val="accent1"/>
          </a:fillRef>
          <a:effectRef idx="0">
            <a:schemeClr val="accent1"/>
          </a:effectRef>
          <a:fontRef idx="minor">
            <a:schemeClr val="tx1"/>
          </a:fontRef>
        </p:style>
      </p:cxnSp>
      <p:sp>
        <p:nvSpPr>
          <p:cNvPr id="11" name="テキスト プレースホルダー 10">
            <a:extLst>
              <a:ext uri="{FF2B5EF4-FFF2-40B4-BE49-F238E27FC236}">
                <a16:creationId xmlns:a16="http://schemas.microsoft.com/office/drawing/2014/main" id="{2DD08EE4-B450-BD6C-AA4E-BF6CAAB7045B}"/>
              </a:ext>
            </a:extLst>
          </p:cNvPr>
          <p:cNvSpPr>
            <a:spLocks noGrp="1"/>
          </p:cNvSpPr>
          <p:nvPr>
            <p:ph type="body" sz="quarter" idx="10" hasCustomPrompt="1"/>
          </p:nvPr>
        </p:nvSpPr>
        <p:spPr>
          <a:xfrm>
            <a:off x="1524000" y="4937687"/>
            <a:ext cx="9143999" cy="450850"/>
          </a:xfrm>
        </p:spPr>
        <p:txBody>
          <a:bodyPr>
            <a:normAutofit/>
          </a:bodyPr>
          <a:lstStyle>
            <a:lvl1pPr marL="0" indent="0" algn="ctr">
              <a:buNone/>
              <a:defRPr sz="1800">
                <a:solidFill>
                  <a:schemeClr val="tx1"/>
                </a:solidFill>
                <a:latin typeface="+mn-ea"/>
                <a:ea typeface="+mn-ea"/>
              </a:defRPr>
            </a:lvl1pPr>
          </a:lstStyle>
          <a:p>
            <a:pPr lvl="0"/>
            <a:r>
              <a:rPr kumimoji="1" lang="en-US" altLang="ja-JP" dirty="0"/>
              <a:t>2023/xx/xx</a:t>
            </a:r>
            <a:endParaRPr kumimoji="1" lang="ja-JP" altLang="en-US" dirty="0"/>
          </a:p>
        </p:txBody>
      </p:sp>
      <p:sp>
        <p:nvSpPr>
          <p:cNvPr id="12" name="テキスト プレースホルダー 10">
            <a:extLst>
              <a:ext uri="{FF2B5EF4-FFF2-40B4-BE49-F238E27FC236}">
                <a16:creationId xmlns:a16="http://schemas.microsoft.com/office/drawing/2014/main" id="{4B1CCA3D-24A2-A730-62DA-A2D166DEF18A}"/>
              </a:ext>
            </a:extLst>
          </p:cNvPr>
          <p:cNvSpPr>
            <a:spLocks noGrp="1"/>
          </p:cNvSpPr>
          <p:nvPr>
            <p:ph type="body" sz="quarter" idx="11" hasCustomPrompt="1"/>
          </p:nvPr>
        </p:nvSpPr>
        <p:spPr>
          <a:xfrm>
            <a:off x="1523999" y="6151128"/>
            <a:ext cx="9143999" cy="369332"/>
          </a:xfrm>
        </p:spPr>
        <p:txBody>
          <a:bodyPr>
            <a:normAutofit/>
          </a:bodyPr>
          <a:lstStyle>
            <a:lvl1pPr marL="0" indent="0" algn="ctr">
              <a:buNone/>
              <a:defRPr sz="1800">
                <a:solidFill>
                  <a:schemeClr val="tx1"/>
                </a:solidFill>
              </a:defRPr>
            </a:lvl1pPr>
          </a:lstStyle>
          <a:p>
            <a:pPr lvl="0"/>
            <a:r>
              <a:rPr kumimoji="1" lang="en-US" altLang="ja-JP" dirty="0" err="1"/>
              <a:t>xxxx</a:t>
            </a:r>
            <a:r>
              <a:rPr kumimoji="1" lang="ja-JP" altLang="en-US" dirty="0"/>
              <a:t>事業部</a:t>
            </a:r>
          </a:p>
        </p:txBody>
      </p:sp>
      <p:sp>
        <p:nvSpPr>
          <p:cNvPr id="13" name="テキスト ボックス 12">
            <a:extLst>
              <a:ext uri="{FF2B5EF4-FFF2-40B4-BE49-F238E27FC236}">
                <a16:creationId xmlns:a16="http://schemas.microsoft.com/office/drawing/2014/main" id="{A980D432-EA27-FD87-8509-FA0F5E0D4078}"/>
              </a:ext>
            </a:extLst>
          </p:cNvPr>
          <p:cNvSpPr txBox="1"/>
          <p:nvPr userDrawn="1"/>
        </p:nvSpPr>
        <p:spPr>
          <a:xfrm>
            <a:off x="1523998" y="5781822"/>
            <a:ext cx="9144001" cy="369332"/>
          </a:xfrm>
          <a:prstGeom prst="rect">
            <a:avLst/>
          </a:prstGeom>
          <a:noFill/>
        </p:spPr>
        <p:txBody>
          <a:bodyPr wrap="square" rtlCol="0">
            <a:spAutoFit/>
          </a:bodyPr>
          <a:lstStyle/>
          <a:p>
            <a:pPr algn="ctr"/>
            <a:r>
              <a:rPr kumimoji="1" lang="ja-JP" altLang="en-US">
                <a:solidFill>
                  <a:schemeClr val="tx1"/>
                </a:solidFill>
              </a:rPr>
              <a:t>マクロシステム株式会社</a:t>
            </a:r>
          </a:p>
        </p:txBody>
      </p:sp>
    </p:spTree>
    <p:extLst>
      <p:ext uri="{BB962C8B-B14F-4D97-AF65-F5344CB8AC3E}">
        <p14:creationId xmlns:p14="http://schemas.microsoft.com/office/powerpoint/2010/main" val="1850492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F386E-1B42-794F-4AC3-61506A685AB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41C89A5-D74E-ED44-3261-D75EF2EB6E57}"/>
              </a:ext>
            </a:extLst>
          </p:cNvPr>
          <p:cNvSpPr>
            <a:spLocks noGrp="1"/>
          </p:cNvSpPr>
          <p:nvPr>
            <p:ph type="dt" sz="half" idx="10"/>
          </p:nvPr>
        </p:nvSpPr>
        <p:spPr>
          <a:xfrm>
            <a:off x="838200" y="6356350"/>
            <a:ext cx="2743200" cy="365125"/>
          </a:xfrm>
          <a:prstGeom prst="rect">
            <a:avLst/>
          </a:prstGeom>
        </p:spPr>
        <p:txBody>
          <a:bodyPr/>
          <a:lstStyle/>
          <a:p>
            <a:fld id="{D4D84F4E-7DCA-42B7-90A5-0448D35AD73F}" type="datetime1">
              <a:rPr kumimoji="1" lang="ja-JP" altLang="en-US" smtClean="0"/>
              <a:t>2024/1/30</a:t>
            </a:fld>
            <a:endParaRPr kumimoji="1" lang="ja-JP" altLang="en-US"/>
          </a:p>
        </p:txBody>
      </p:sp>
      <p:sp>
        <p:nvSpPr>
          <p:cNvPr id="4" name="フッター プレースホルダー 3">
            <a:extLst>
              <a:ext uri="{FF2B5EF4-FFF2-40B4-BE49-F238E27FC236}">
                <a16:creationId xmlns:a16="http://schemas.microsoft.com/office/drawing/2014/main" id="{FFC13E06-1173-B221-7418-2EA744A3901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4DEDF2E-E662-9CB3-8DF1-B77FEA4EFB2B}"/>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676874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3941-C9B0-A53C-CA0E-81535DDD49F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194BDCE-5016-82F5-618B-C18012F3E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A2645A8-FA30-E0CF-4C74-24CCD2A5C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7E509BF-6E60-ACED-1804-0DBF79CF73F4}"/>
              </a:ext>
            </a:extLst>
          </p:cNvPr>
          <p:cNvSpPr>
            <a:spLocks noGrp="1"/>
          </p:cNvSpPr>
          <p:nvPr>
            <p:ph type="dt" sz="half" idx="10"/>
          </p:nvPr>
        </p:nvSpPr>
        <p:spPr>
          <a:xfrm>
            <a:off x="838200" y="6356350"/>
            <a:ext cx="2743200" cy="365125"/>
          </a:xfrm>
          <a:prstGeom prst="rect">
            <a:avLst/>
          </a:prstGeom>
        </p:spPr>
        <p:txBody>
          <a:bodyPr/>
          <a:lstStyle/>
          <a:p>
            <a:fld id="{6D3978C3-0D2E-4832-B91E-349A24F31360}" type="datetime1">
              <a:rPr kumimoji="1" lang="ja-JP" altLang="en-US" smtClean="0"/>
              <a:t>2024/1/30</a:t>
            </a:fld>
            <a:endParaRPr kumimoji="1" lang="ja-JP" altLang="en-US"/>
          </a:p>
        </p:txBody>
      </p:sp>
      <p:sp>
        <p:nvSpPr>
          <p:cNvPr id="6" name="フッター プレースホルダー 5">
            <a:extLst>
              <a:ext uri="{FF2B5EF4-FFF2-40B4-BE49-F238E27FC236}">
                <a16:creationId xmlns:a16="http://schemas.microsoft.com/office/drawing/2014/main" id="{F04E1090-4C5F-A572-BBD8-E31063D2A86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ED9F1CA-EAD1-DFD4-C188-A214F0B0D3C2}"/>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3273285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9C1721-63BD-9456-101F-DD7B07493CE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99981C5-D5BA-CE51-9708-B2C244A1B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097100C-C3D3-74F7-ED64-4E241AC54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74EB8A-AD0E-63B3-7B4E-4B9BA2F4FF57}"/>
              </a:ext>
            </a:extLst>
          </p:cNvPr>
          <p:cNvSpPr>
            <a:spLocks noGrp="1"/>
          </p:cNvSpPr>
          <p:nvPr>
            <p:ph type="dt" sz="half" idx="10"/>
          </p:nvPr>
        </p:nvSpPr>
        <p:spPr>
          <a:xfrm>
            <a:off x="838200" y="6356350"/>
            <a:ext cx="2743200" cy="365125"/>
          </a:xfrm>
          <a:prstGeom prst="rect">
            <a:avLst/>
          </a:prstGeom>
        </p:spPr>
        <p:txBody>
          <a:bodyPr/>
          <a:lstStyle/>
          <a:p>
            <a:fld id="{C9A6FED5-1422-4DBF-82D2-B13E87FCCE0A}" type="datetime1">
              <a:rPr kumimoji="1" lang="ja-JP" altLang="en-US" smtClean="0"/>
              <a:t>2024/1/30</a:t>
            </a:fld>
            <a:endParaRPr kumimoji="1" lang="ja-JP" altLang="en-US"/>
          </a:p>
        </p:txBody>
      </p:sp>
      <p:sp>
        <p:nvSpPr>
          <p:cNvPr id="6" name="フッター プレースホルダー 5">
            <a:extLst>
              <a:ext uri="{FF2B5EF4-FFF2-40B4-BE49-F238E27FC236}">
                <a16:creationId xmlns:a16="http://schemas.microsoft.com/office/drawing/2014/main" id="{B65D2D2B-AF42-40E1-5884-A61F9EE5CA01}"/>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29E7146-440B-6F4A-F1E5-BD5C8C305B0C}"/>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456479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C4946-E487-D08C-444C-1E05559A977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070E7D1-8423-2886-58D7-DDA587E4687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7CE588-2570-81B8-D687-75368CEDCF32}"/>
              </a:ext>
            </a:extLst>
          </p:cNvPr>
          <p:cNvSpPr>
            <a:spLocks noGrp="1"/>
          </p:cNvSpPr>
          <p:nvPr>
            <p:ph type="dt" sz="half" idx="10"/>
          </p:nvPr>
        </p:nvSpPr>
        <p:spPr>
          <a:xfrm>
            <a:off x="838200" y="6356350"/>
            <a:ext cx="2743200" cy="365125"/>
          </a:xfrm>
          <a:prstGeom prst="rect">
            <a:avLst/>
          </a:prstGeom>
        </p:spPr>
        <p:txBody>
          <a:bodyPr/>
          <a:lstStyle/>
          <a:p>
            <a:fld id="{7243F031-8B31-450B-B9CE-B27F3A11E9B5}" type="datetime1">
              <a:rPr kumimoji="1" lang="ja-JP" altLang="en-US" smtClean="0"/>
              <a:t>2024/1/30</a:t>
            </a:fld>
            <a:endParaRPr kumimoji="1" lang="ja-JP" altLang="en-US"/>
          </a:p>
        </p:txBody>
      </p:sp>
      <p:sp>
        <p:nvSpPr>
          <p:cNvPr id="5" name="フッター プレースホルダー 4">
            <a:extLst>
              <a:ext uri="{FF2B5EF4-FFF2-40B4-BE49-F238E27FC236}">
                <a16:creationId xmlns:a16="http://schemas.microsoft.com/office/drawing/2014/main" id="{BAB5E370-93EF-CEDA-951D-BCA40506D73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313B77-32F5-C700-122F-DB796136DC84}"/>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804105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4E81337-7ED5-08D0-D63F-16C16961137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515B4FE-4E62-9BB1-3BDE-5B0ED381B73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BCC13A6-F2E0-1670-9738-BA0DEEF79B65}"/>
              </a:ext>
            </a:extLst>
          </p:cNvPr>
          <p:cNvSpPr>
            <a:spLocks noGrp="1"/>
          </p:cNvSpPr>
          <p:nvPr>
            <p:ph type="dt" sz="half" idx="10"/>
          </p:nvPr>
        </p:nvSpPr>
        <p:spPr>
          <a:xfrm>
            <a:off x="838200" y="6356350"/>
            <a:ext cx="2743200" cy="365125"/>
          </a:xfrm>
          <a:prstGeom prst="rect">
            <a:avLst/>
          </a:prstGeom>
        </p:spPr>
        <p:txBody>
          <a:bodyPr/>
          <a:lstStyle/>
          <a:p>
            <a:fld id="{1DC8B11F-07C4-4A2E-BE99-D64EB4200FCE}" type="datetime1">
              <a:rPr kumimoji="1" lang="ja-JP" altLang="en-US" smtClean="0"/>
              <a:t>2024/1/30</a:t>
            </a:fld>
            <a:endParaRPr kumimoji="1" lang="ja-JP" altLang="en-US"/>
          </a:p>
        </p:txBody>
      </p:sp>
      <p:sp>
        <p:nvSpPr>
          <p:cNvPr id="5" name="フッター プレースホルダー 4">
            <a:extLst>
              <a:ext uri="{FF2B5EF4-FFF2-40B4-BE49-F238E27FC236}">
                <a16:creationId xmlns:a16="http://schemas.microsoft.com/office/drawing/2014/main" id="{FC615706-9366-0420-B271-DA0E272C68E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C86C965-DE59-C951-9AD0-ED389C7EDC08}"/>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1035618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タイトルとコンテンツ１">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FC9C3B03-B7DA-3F4A-4727-FE40C154033B}"/>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p:nvPr>
        </p:nvSpPr>
        <p:spPr>
          <a:xfrm>
            <a:off x="267629" y="0"/>
            <a:ext cx="11675327" cy="665590"/>
          </a:xfrm>
        </p:spPr>
        <p:txBody>
          <a:bodyPr>
            <a:normAutofit/>
          </a:bodyPr>
          <a:lstStyle>
            <a:lvl1pPr>
              <a:defRPr sz="2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CF1F41-A67E-AB19-CEDF-B7A9AEB36FCA}"/>
              </a:ext>
            </a:extLst>
          </p:cNvPr>
          <p:cNvSpPr>
            <a:spLocks noGrp="1"/>
          </p:cNvSpPr>
          <p:nvPr>
            <p:ph idx="1"/>
          </p:nvPr>
        </p:nvSpPr>
        <p:spPr>
          <a:xfrm>
            <a:off x="590843" y="2954217"/>
            <a:ext cx="11352112" cy="2484615"/>
          </a:xfrm>
        </p:spPr>
        <p:txBody>
          <a:bodyPr>
            <a:normAutofit/>
          </a:bodyPr>
          <a:lstStyle>
            <a:lvl1pPr>
              <a:defRPr sz="1800">
                <a:latin typeface="+mn-ea"/>
                <a:ea typeface="+mn-ea"/>
              </a:defRPr>
            </a:lvl1pPr>
            <a:lvl2pPr>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717628"/>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769668"/>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テキスト プレースホルダー 11">
            <a:extLst>
              <a:ext uri="{FF2B5EF4-FFF2-40B4-BE49-F238E27FC236}">
                <a16:creationId xmlns:a16="http://schemas.microsoft.com/office/drawing/2014/main" id="{3C34F686-8623-861F-05ED-2E9C0B05474B}"/>
              </a:ext>
            </a:extLst>
          </p:cNvPr>
          <p:cNvSpPr>
            <a:spLocks noGrp="1"/>
          </p:cNvSpPr>
          <p:nvPr>
            <p:ph type="body" sz="quarter" idx="13" hasCustomPrompt="1"/>
          </p:nvPr>
        </p:nvSpPr>
        <p:spPr>
          <a:xfrm>
            <a:off x="267628" y="873748"/>
            <a:ext cx="11675326" cy="1275848"/>
          </a:xfrm>
        </p:spPr>
        <p:style>
          <a:lnRef idx="0">
            <a:schemeClr val="accent1"/>
          </a:lnRef>
          <a:fillRef idx="3">
            <a:schemeClr val="accent1"/>
          </a:fillRef>
          <a:effectRef idx="3">
            <a:schemeClr val="accent1"/>
          </a:effectRef>
          <a:fontRef idx="minor">
            <a:schemeClr val="lt1"/>
          </a:fontRef>
        </p:style>
        <p:txBody>
          <a:bodyPr tIns="0" bIns="0" anchor="ctr">
            <a:normAutofit/>
          </a:bodyPr>
          <a:lstStyle>
            <a:lvl1pPr marL="285750" indent="-285750">
              <a:lnSpc>
                <a:spcPct val="100000"/>
              </a:lnSpc>
              <a:buFont typeface="Arial" panose="020B0604020202020204" pitchFamily="34" charset="0"/>
              <a:buChar char="•"/>
              <a:defRPr sz="1800">
                <a:latin typeface="+mj-ea"/>
                <a:ea typeface="+mj-ea"/>
              </a:defRPr>
            </a:lvl1pPr>
          </a:lstStyle>
          <a:p>
            <a:pPr lvl="0"/>
            <a:r>
              <a:rPr kumimoji="1" lang="ja-JP" altLang="en-US" dirty="0"/>
              <a:t>見出し</a:t>
            </a:r>
            <a:endParaRPr kumimoji="1" lang="en-US" altLang="ja-JP" dirty="0"/>
          </a:p>
          <a:p>
            <a:pPr lvl="0"/>
            <a:r>
              <a:rPr kumimoji="1" lang="ja-JP" altLang="en-US" dirty="0"/>
              <a:t>見出し</a:t>
            </a:r>
            <a:endParaRPr kumimoji="1" lang="en-US" altLang="ja-JP" dirty="0"/>
          </a:p>
        </p:txBody>
      </p:sp>
      <p:sp>
        <p:nvSpPr>
          <p:cNvPr id="14" name="テキスト プレースホルダー 13">
            <a:extLst>
              <a:ext uri="{FF2B5EF4-FFF2-40B4-BE49-F238E27FC236}">
                <a16:creationId xmlns:a16="http://schemas.microsoft.com/office/drawing/2014/main" id="{B235AA35-5EE6-87D9-8335-4B56CEDD167F}"/>
              </a:ext>
            </a:extLst>
          </p:cNvPr>
          <p:cNvSpPr>
            <a:spLocks noGrp="1"/>
          </p:cNvSpPr>
          <p:nvPr>
            <p:ph type="body" sz="quarter" idx="14" hasCustomPrompt="1"/>
          </p:nvPr>
        </p:nvSpPr>
        <p:spPr>
          <a:xfrm>
            <a:off x="268288" y="2335821"/>
            <a:ext cx="11637962" cy="373063"/>
          </a:xfrm>
        </p:spPr>
        <p:txBody>
          <a:bodyPr>
            <a:normAutofit/>
          </a:bodyPr>
          <a:lstStyle>
            <a:lvl1pPr marL="285750" indent="-285750">
              <a:buFont typeface="Wingdings" panose="05000000000000000000" pitchFamily="2" charset="2"/>
              <a:buChar char="n"/>
              <a:defRPr sz="1800">
                <a:solidFill>
                  <a:schemeClr val="accent1">
                    <a:lumMod val="75000"/>
                  </a:schemeClr>
                </a:solidFill>
                <a:latin typeface="+mn-ea"/>
                <a:ea typeface="+mn-ea"/>
              </a:defRPr>
            </a:lvl1pPr>
          </a:lstStyle>
          <a:p>
            <a:pPr lvl="0"/>
            <a:r>
              <a:rPr kumimoji="1" lang="ja-JP" altLang="en-US" dirty="0"/>
              <a:t>タイトル</a:t>
            </a:r>
          </a:p>
        </p:txBody>
      </p:sp>
      <p:pic>
        <p:nvPicPr>
          <p:cNvPr id="13" name="Picture 2">
            <a:extLst>
              <a:ext uri="{FF2B5EF4-FFF2-40B4-BE49-F238E27FC236}">
                <a16:creationId xmlns:a16="http://schemas.microsoft.com/office/drawing/2014/main" id="{ACFD241D-E220-7115-9E93-11B48187234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CEFAC100-9011-07C4-EF8B-FAF270356D7E}"/>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a:p>
        </p:txBody>
      </p:sp>
    </p:spTree>
    <p:extLst>
      <p:ext uri="{BB962C8B-B14F-4D97-AF65-F5344CB8AC3E}">
        <p14:creationId xmlns:p14="http://schemas.microsoft.com/office/powerpoint/2010/main" val="4117121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タイトルとコンテンツ２">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E48C13F-27EA-6282-0BEE-FEC1476EEE8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p:nvPr>
        </p:nvSpPr>
        <p:spPr>
          <a:xfrm>
            <a:off x="267629" y="0"/>
            <a:ext cx="11675327" cy="665590"/>
          </a:xfrm>
        </p:spPr>
        <p:txBody>
          <a:bodyPr>
            <a:normAutofit/>
          </a:bodyPr>
          <a:lstStyle>
            <a:lvl1pPr>
              <a:defRPr sz="2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CF1F41-A67E-AB19-CEDF-B7A9AEB36FCA}"/>
              </a:ext>
            </a:extLst>
          </p:cNvPr>
          <p:cNvSpPr>
            <a:spLocks noGrp="1"/>
          </p:cNvSpPr>
          <p:nvPr>
            <p:ph idx="1"/>
          </p:nvPr>
        </p:nvSpPr>
        <p:spPr>
          <a:xfrm>
            <a:off x="618977" y="1485394"/>
            <a:ext cx="11323977" cy="4602933"/>
          </a:xfrm>
        </p:spPr>
        <p:txBody>
          <a:bodyPr>
            <a:normAutofit/>
          </a:bodyPr>
          <a:lstStyle>
            <a:lvl1pPr>
              <a:defRPr sz="1800">
                <a:latin typeface="+mn-ea"/>
                <a:ea typeface="+mn-ea"/>
              </a:defRPr>
            </a:lvl1pPr>
            <a:lvl2pPr>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717628"/>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769668"/>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3">
            <a:extLst>
              <a:ext uri="{FF2B5EF4-FFF2-40B4-BE49-F238E27FC236}">
                <a16:creationId xmlns:a16="http://schemas.microsoft.com/office/drawing/2014/main" id="{E19B02B2-53B9-09E2-18C4-64DBE4739E0E}"/>
              </a:ext>
            </a:extLst>
          </p:cNvPr>
          <p:cNvSpPr>
            <a:spLocks noGrp="1"/>
          </p:cNvSpPr>
          <p:nvPr>
            <p:ph type="body" sz="quarter" idx="14" hasCustomPrompt="1"/>
          </p:nvPr>
        </p:nvSpPr>
        <p:spPr>
          <a:xfrm>
            <a:off x="268288" y="929051"/>
            <a:ext cx="11637962" cy="373063"/>
          </a:xfrm>
        </p:spPr>
        <p:txBody>
          <a:bodyPr>
            <a:normAutofit/>
          </a:bodyPr>
          <a:lstStyle>
            <a:lvl1pPr marL="285750" indent="-285750">
              <a:buFont typeface="Wingdings" panose="05000000000000000000" pitchFamily="2" charset="2"/>
              <a:buChar char="n"/>
              <a:defRPr sz="1800">
                <a:solidFill>
                  <a:schemeClr val="accent1">
                    <a:lumMod val="75000"/>
                  </a:schemeClr>
                </a:solidFill>
                <a:latin typeface="+mn-ea"/>
                <a:ea typeface="+mn-ea"/>
              </a:defRPr>
            </a:lvl1pPr>
          </a:lstStyle>
          <a:p>
            <a:pPr lvl="0"/>
            <a:r>
              <a:rPr kumimoji="1" lang="ja-JP" altLang="en-US" dirty="0"/>
              <a:t>タイトル</a:t>
            </a:r>
          </a:p>
        </p:txBody>
      </p:sp>
      <p:pic>
        <p:nvPicPr>
          <p:cNvPr id="6" name="Picture 2">
            <a:extLst>
              <a:ext uri="{FF2B5EF4-FFF2-40B4-BE49-F238E27FC236}">
                <a16:creationId xmlns:a16="http://schemas.microsoft.com/office/drawing/2014/main" id="{D6F96B6B-0F08-387D-0E11-D15F3022F58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2DD5A5F-61DB-767E-EE8E-965993D9A556}"/>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dirty="0"/>
          </a:p>
        </p:txBody>
      </p:sp>
    </p:spTree>
    <p:extLst>
      <p:ext uri="{BB962C8B-B14F-4D97-AF65-F5344CB8AC3E}">
        <p14:creationId xmlns:p14="http://schemas.microsoft.com/office/powerpoint/2010/main" val="684766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サブタイトル">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E48C13F-27EA-6282-0BEE-FEC1476EEE8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hasCustomPrompt="1"/>
          </p:nvPr>
        </p:nvSpPr>
        <p:spPr>
          <a:xfrm>
            <a:off x="267629" y="3448287"/>
            <a:ext cx="11675327" cy="665590"/>
          </a:xfrm>
        </p:spPr>
        <p:txBody>
          <a:bodyPr>
            <a:normAutofit/>
          </a:bodyPr>
          <a:lstStyle>
            <a:lvl1pPr>
              <a:defRPr sz="2800"/>
            </a:lvl1pPr>
          </a:lstStyle>
          <a:p>
            <a:r>
              <a:rPr kumimoji="1" lang="ja-JP" altLang="en-US" dirty="0"/>
              <a:t>サブ タイトルの書式設定</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4165915"/>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4217955"/>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778191B9-3557-1F6A-7F94-DECE4A042954}"/>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a:p>
        </p:txBody>
      </p:sp>
      <p:pic>
        <p:nvPicPr>
          <p:cNvPr id="6" name="Picture 2">
            <a:extLst>
              <a:ext uri="{FF2B5EF4-FFF2-40B4-BE49-F238E27FC236}">
                <a16:creationId xmlns:a16="http://schemas.microsoft.com/office/drawing/2014/main" id="{7E146180-F934-D355-B31F-DA54C0CB73A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プレースホルダー 8">
            <a:extLst>
              <a:ext uri="{FF2B5EF4-FFF2-40B4-BE49-F238E27FC236}">
                <a16:creationId xmlns:a16="http://schemas.microsoft.com/office/drawing/2014/main" id="{C1B14A3C-ECB1-F49F-FAB1-3EC2C67BB345}"/>
              </a:ext>
            </a:extLst>
          </p:cNvPr>
          <p:cNvSpPr>
            <a:spLocks noGrp="1"/>
          </p:cNvSpPr>
          <p:nvPr>
            <p:ph type="body" sz="quarter" idx="10" hasCustomPrompt="1"/>
          </p:nvPr>
        </p:nvSpPr>
        <p:spPr>
          <a:xfrm>
            <a:off x="420029" y="4340224"/>
            <a:ext cx="11486221" cy="1235107"/>
          </a:xfrm>
        </p:spPr>
        <p:txBody>
          <a:bodyPr>
            <a:normAutofit/>
          </a:bodyPr>
          <a:lstStyle>
            <a:lvl1pPr marL="0" indent="0">
              <a:buNone/>
              <a:defRPr sz="1800"/>
            </a:lvl1pPr>
          </a:lstStyle>
          <a:p>
            <a:pPr lvl="0"/>
            <a:r>
              <a:rPr kumimoji="1" lang="ja-JP" altLang="en-US" dirty="0"/>
              <a:t>補足説明</a:t>
            </a:r>
          </a:p>
        </p:txBody>
      </p:sp>
    </p:spTree>
    <p:extLst>
      <p:ext uri="{BB962C8B-B14F-4D97-AF65-F5344CB8AC3E}">
        <p14:creationId xmlns:p14="http://schemas.microsoft.com/office/powerpoint/2010/main" val="4171772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1">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E48C13F-27EA-6282-0BEE-FEC1476EEE8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p:nvPr>
        </p:nvSpPr>
        <p:spPr>
          <a:xfrm>
            <a:off x="267629" y="0"/>
            <a:ext cx="11675327" cy="665590"/>
          </a:xfrm>
        </p:spPr>
        <p:txBody>
          <a:bodyPr>
            <a:normAutofit/>
          </a:bodyPr>
          <a:lstStyle>
            <a:lvl1pPr>
              <a:defRPr sz="2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CF1F41-A67E-AB19-CEDF-B7A9AEB36FCA}"/>
              </a:ext>
            </a:extLst>
          </p:cNvPr>
          <p:cNvSpPr>
            <a:spLocks noGrp="1"/>
          </p:cNvSpPr>
          <p:nvPr>
            <p:ph idx="1"/>
          </p:nvPr>
        </p:nvSpPr>
        <p:spPr>
          <a:xfrm>
            <a:off x="618977" y="1485394"/>
            <a:ext cx="11323977" cy="4602933"/>
          </a:xfrm>
        </p:spPr>
        <p:txBody>
          <a:bodyPr>
            <a:normAutofit/>
          </a:bodyPr>
          <a:lstStyle>
            <a:lvl1pPr>
              <a:defRPr sz="1800">
                <a:latin typeface="+mn-ea"/>
                <a:ea typeface="+mn-ea"/>
              </a:defRPr>
            </a:lvl1pPr>
            <a:lvl2pPr>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717628"/>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769668"/>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3">
            <a:extLst>
              <a:ext uri="{FF2B5EF4-FFF2-40B4-BE49-F238E27FC236}">
                <a16:creationId xmlns:a16="http://schemas.microsoft.com/office/drawing/2014/main" id="{E19B02B2-53B9-09E2-18C4-64DBE4739E0E}"/>
              </a:ext>
            </a:extLst>
          </p:cNvPr>
          <p:cNvSpPr>
            <a:spLocks noGrp="1"/>
          </p:cNvSpPr>
          <p:nvPr>
            <p:ph type="body" sz="quarter" idx="14" hasCustomPrompt="1"/>
          </p:nvPr>
        </p:nvSpPr>
        <p:spPr>
          <a:xfrm>
            <a:off x="268288" y="929051"/>
            <a:ext cx="11637962" cy="373063"/>
          </a:xfrm>
        </p:spPr>
        <p:txBody>
          <a:bodyPr>
            <a:normAutofit/>
          </a:bodyPr>
          <a:lstStyle>
            <a:lvl1pPr marL="285750" indent="-285750">
              <a:buFont typeface="Wingdings" panose="05000000000000000000" pitchFamily="2" charset="2"/>
              <a:buChar char="n"/>
              <a:defRPr sz="1800">
                <a:solidFill>
                  <a:schemeClr val="accent1">
                    <a:lumMod val="75000"/>
                  </a:schemeClr>
                </a:solidFill>
                <a:latin typeface="+mn-ea"/>
                <a:ea typeface="+mn-ea"/>
              </a:defRPr>
            </a:lvl1pPr>
          </a:lstStyle>
          <a:p>
            <a:pPr lvl="0"/>
            <a:r>
              <a:rPr kumimoji="1" lang="ja-JP" altLang="en-US" dirty="0"/>
              <a:t>タイトル</a:t>
            </a:r>
          </a:p>
        </p:txBody>
      </p:sp>
      <p:pic>
        <p:nvPicPr>
          <p:cNvPr id="5" name="Picture 2">
            <a:extLst>
              <a:ext uri="{FF2B5EF4-FFF2-40B4-BE49-F238E27FC236}">
                <a16:creationId xmlns:a16="http://schemas.microsoft.com/office/drawing/2014/main" id="{F9249725-3612-23CE-DFA0-8B1E5256482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3DA184F-B482-98A6-FA15-97567601D83A}"/>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a:p>
        </p:txBody>
      </p:sp>
    </p:spTree>
    <p:extLst>
      <p:ext uri="{BB962C8B-B14F-4D97-AF65-F5344CB8AC3E}">
        <p14:creationId xmlns:p14="http://schemas.microsoft.com/office/powerpoint/2010/main" val="2284394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2">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FC9C3B03-B7DA-3F4A-4727-FE40C154033B}"/>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p:nvPr>
        </p:nvSpPr>
        <p:spPr>
          <a:xfrm>
            <a:off x="267629" y="0"/>
            <a:ext cx="11675327" cy="665590"/>
          </a:xfrm>
        </p:spPr>
        <p:txBody>
          <a:bodyPr>
            <a:normAutofit/>
          </a:bodyPr>
          <a:lstStyle>
            <a:lvl1pPr>
              <a:defRPr sz="2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CF1F41-A67E-AB19-CEDF-B7A9AEB36FCA}"/>
              </a:ext>
            </a:extLst>
          </p:cNvPr>
          <p:cNvSpPr>
            <a:spLocks noGrp="1"/>
          </p:cNvSpPr>
          <p:nvPr>
            <p:ph idx="1"/>
          </p:nvPr>
        </p:nvSpPr>
        <p:spPr>
          <a:xfrm>
            <a:off x="590843" y="2954217"/>
            <a:ext cx="11352112" cy="2484615"/>
          </a:xfrm>
        </p:spPr>
        <p:txBody>
          <a:bodyPr>
            <a:normAutofit/>
          </a:bodyPr>
          <a:lstStyle>
            <a:lvl1pPr>
              <a:defRPr sz="1800">
                <a:latin typeface="+mn-ea"/>
                <a:ea typeface="+mn-ea"/>
              </a:defRPr>
            </a:lvl1pPr>
            <a:lvl2pPr>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717628"/>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769668"/>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テキスト プレースホルダー 11">
            <a:extLst>
              <a:ext uri="{FF2B5EF4-FFF2-40B4-BE49-F238E27FC236}">
                <a16:creationId xmlns:a16="http://schemas.microsoft.com/office/drawing/2014/main" id="{3C34F686-8623-861F-05ED-2E9C0B05474B}"/>
              </a:ext>
            </a:extLst>
          </p:cNvPr>
          <p:cNvSpPr>
            <a:spLocks noGrp="1"/>
          </p:cNvSpPr>
          <p:nvPr>
            <p:ph type="body" sz="quarter" idx="13" hasCustomPrompt="1"/>
          </p:nvPr>
        </p:nvSpPr>
        <p:spPr>
          <a:xfrm>
            <a:off x="267628" y="873748"/>
            <a:ext cx="11675326" cy="1275848"/>
          </a:xfrm>
        </p:spPr>
        <p:style>
          <a:lnRef idx="0">
            <a:schemeClr val="accent1"/>
          </a:lnRef>
          <a:fillRef idx="3">
            <a:schemeClr val="accent1"/>
          </a:fillRef>
          <a:effectRef idx="3">
            <a:schemeClr val="accent1"/>
          </a:effectRef>
          <a:fontRef idx="minor">
            <a:schemeClr val="lt1"/>
          </a:fontRef>
        </p:style>
        <p:txBody>
          <a:bodyPr tIns="0" bIns="0" anchor="ctr">
            <a:normAutofit/>
          </a:bodyPr>
          <a:lstStyle>
            <a:lvl1pPr marL="285750" indent="-285750">
              <a:lnSpc>
                <a:spcPct val="100000"/>
              </a:lnSpc>
              <a:buFont typeface="Arial" panose="020B0604020202020204" pitchFamily="34" charset="0"/>
              <a:buChar char="•"/>
              <a:defRPr sz="1800">
                <a:latin typeface="+mj-ea"/>
                <a:ea typeface="+mj-ea"/>
              </a:defRPr>
            </a:lvl1pPr>
          </a:lstStyle>
          <a:p>
            <a:pPr lvl="0"/>
            <a:r>
              <a:rPr kumimoji="1" lang="ja-JP" altLang="en-US" dirty="0"/>
              <a:t>見出し</a:t>
            </a:r>
            <a:endParaRPr kumimoji="1" lang="en-US" altLang="ja-JP" dirty="0"/>
          </a:p>
          <a:p>
            <a:pPr lvl="0"/>
            <a:r>
              <a:rPr kumimoji="1" lang="ja-JP" altLang="en-US" dirty="0"/>
              <a:t>見出し</a:t>
            </a:r>
            <a:endParaRPr kumimoji="1" lang="en-US" altLang="ja-JP" dirty="0"/>
          </a:p>
        </p:txBody>
      </p:sp>
      <p:sp>
        <p:nvSpPr>
          <p:cNvPr id="14" name="テキスト プレースホルダー 13">
            <a:extLst>
              <a:ext uri="{FF2B5EF4-FFF2-40B4-BE49-F238E27FC236}">
                <a16:creationId xmlns:a16="http://schemas.microsoft.com/office/drawing/2014/main" id="{B235AA35-5EE6-87D9-8335-4B56CEDD167F}"/>
              </a:ext>
            </a:extLst>
          </p:cNvPr>
          <p:cNvSpPr>
            <a:spLocks noGrp="1"/>
          </p:cNvSpPr>
          <p:nvPr>
            <p:ph type="body" sz="quarter" idx="14" hasCustomPrompt="1"/>
          </p:nvPr>
        </p:nvSpPr>
        <p:spPr>
          <a:xfrm>
            <a:off x="268288" y="2335821"/>
            <a:ext cx="11637962" cy="373063"/>
          </a:xfrm>
        </p:spPr>
        <p:txBody>
          <a:bodyPr>
            <a:normAutofit/>
          </a:bodyPr>
          <a:lstStyle>
            <a:lvl1pPr marL="285750" indent="-285750">
              <a:buFont typeface="Wingdings" panose="05000000000000000000" pitchFamily="2" charset="2"/>
              <a:buChar char="n"/>
              <a:defRPr sz="1800">
                <a:solidFill>
                  <a:schemeClr val="accent1">
                    <a:lumMod val="75000"/>
                  </a:schemeClr>
                </a:solidFill>
                <a:latin typeface="+mn-ea"/>
                <a:ea typeface="+mn-ea"/>
              </a:defRPr>
            </a:lvl1pPr>
          </a:lstStyle>
          <a:p>
            <a:pPr lvl="0"/>
            <a:r>
              <a:rPr kumimoji="1" lang="ja-JP" altLang="en-US" dirty="0"/>
              <a:t>タイトル</a:t>
            </a:r>
          </a:p>
        </p:txBody>
      </p:sp>
      <p:pic>
        <p:nvPicPr>
          <p:cNvPr id="4" name="Picture 2">
            <a:extLst>
              <a:ext uri="{FF2B5EF4-FFF2-40B4-BE49-F238E27FC236}">
                <a16:creationId xmlns:a16="http://schemas.microsoft.com/office/drawing/2014/main" id="{58F9E0D7-6E85-D55D-965C-E059FD6CA8D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659DBDD-8487-75B3-7DDE-26073679770F}"/>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a:p>
        </p:txBody>
      </p:sp>
    </p:spTree>
    <p:extLst>
      <p:ext uri="{BB962C8B-B14F-4D97-AF65-F5344CB8AC3E}">
        <p14:creationId xmlns:p14="http://schemas.microsoft.com/office/powerpoint/2010/main" val="921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白紙１">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9EA781B-2278-825A-C154-2D80A6D0D7D2}"/>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a:p>
        </p:txBody>
      </p:sp>
      <p:pic>
        <p:nvPicPr>
          <p:cNvPr id="7" name="Picture 2">
            <a:extLst>
              <a:ext uri="{FF2B5EF4-FFF2-40B4-BE49-F238E27FC236}">
                <a16:creationId xmlns:a16="http://schemas.microsoft.com/office/drawing/2014/main" id="{79E51F67-9303-9A9C-1F2C-40C9B5E985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741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D242E20-F955-43A4-2171-79EF4B400C7D}"/>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pic>
        <p:nvPicPr>
          <p:cNvPr id="6" name="Picture 2">
            <a:extLst>
              <a:ext uri="{FF2B5EF4-FFF2-40B4-BE49-F238E27FC236}">
                <a16:creationId xmlns:a16="http://schemas.microsoft.com/office/drawing/2014/main" id="{B4E7492B-7C07-5615-4E2D-2250DA036CD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78738" y="3170581"/>
            <a:ext cx="3434523" cy="103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453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1CC702-DFED-9C4F-B834-523D6CEF335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89E11F6-0EDA-5EC4-544B-E327BAC744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7CF3BA7-6178-A2B4-13A5-A466AAC1389F}"/>
              </a:ext>
            </a:extLst>
          </p:cNvPr>
          <p:cNvSpPr>
            <a:spLocks noGrp="1"/>
          </p:cNvSpPr>
          <p:nvPr>
            <p:ph type="dt" sz="half" idx="10"/>
          </p:nvPr>
        </p:nvSpPr>
        <p:spPr>
          <a:xfrm>
            <a:off x="838200" y="6356350"/>
            <a:ext cx="2743200" cy="365125"/>
          </a:xfrm>
          <a:prstGeom prst="rect">
            <a:avLst/>
          </a:prstGeom>
        </p:spPr>
        <p:txBody>
          <a:bodyPr/>
          <a:lstStyle/>
          <a:p>
            <a:fld id="{46A4C9E7-FE22-4192-8AD4-2AD9B1A02ECA}" type="datetime1">
              <a:rPr kumimoji="1" lang="ja-JP" altLang="en-US" smtClean="0"/>
              <a:t>2024/1/30</a:t>
            </a:fld>
            <a:endParaRPr kumimoji="1" lang="ja-JP" altLang="en-US"/>
          </a:p>
        </p:txBody>
      </p:sp>
      <p:sp>
        <p:nvSpPr>
          <p:cNvPr id="5" name="フッター プレースホルダー 4">
            <a:extLst>
              <a:ext uri="{FF2B5EF4-FFF2-40B4-BE49-F238E27FC236}">
                <a16:creationId xmlns:a16="http://schemas.microsoft.com/office/drawing/2014/main" id="{C559B488-FF98-423F-A757-1981EB2FF09E}"/>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C6745C-4461-6938-4041-A35CE8F5310C}"/>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3165002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ACB9CA-7ABA-D118-C751-CA8742564B8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14D1526-CA94-DC63-9F34-D90D5D434D6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599C4A2-AE93-B7D5-9ED0-9B457BA7481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D010854-E4F1-9808-2448-13B1451EAF7B}"/>
              </a:ext>
            </a:extLst>
          </p:cNvPr>
          <p:cNvSpPr>
            <a:spLocks noGrp="1"/>
          </p:cNvSpPr>
          <p:nvPr>
            <p:ph type="dt" sz="half" idx="10"/>
          </p:nvPr>
        </p:nvSpPr>
        <p:spPr>
          <a:xfrm>
            <a:off x="838200" y="6356350"/>
            <a:ext cx="2743200" cy="365125"/>
          </a:xfrm>
          <a:prstGeom prst="rect">
            <a:avLst/>
          </a:prstGeom>
        </p:spPr>
        <p:txBody>
          <a:bodyPr/>
          <a:lstStyle/>
          <a:p>
            <a:fld id="{D0693CD3-BC60-4D99-B079-EDB76B28E6A3}" type="datetime1">
              <a:rPr kumimoji="1" lang="ja-JP" altLang="en-US" smtClean="0"/>
              <a:t>2024/1/30</a:t>
            </a:fld>
            <a:endParaRPr kumimoji="1" lang="ja-JP" altLang="en-US"/>
          </a:p>
        </p:txBody>
      </p:sp>
      <p:sp>
        <p:nvSpPr>
          <p:cNvPr id="6" name="フッター プレースホルダー 5">
            <a:extLst>
              <a:ext uri="{FF2B5EF4-FFF2-40B4-BE49-F238E27FC236}">
                <a16:creationId xmlns:a16="http://schemas.microsoft.com/office/drawing/2014/main" id="{65F96709-64F5-6E1C-0D35-3065C6E7874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ADB3598-4E37-B899-76F5-AF8D3EFCF175}"/>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2234286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343E1-9C61-7F90-30B1-5639B3F427F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12C7FC9-61E5-2A38-E58A-6C871C3D92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0A1A7B-2889-0B50-D8A4-8641C371B3B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67E4684-1A93-75EB-FDCD-C67D1CE48C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140FAB3-B4C2-5190-EC67-186B91DFCD5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A5674DC-0910-7510-B78D-C607E12CCE10}"/>
              </a:ext>
            </a:extLst>
          </p:cNvPr>
          <p:cNvSpPr>
            <a:spLocks noGrp="1"/>
          </p:cNvSpPr>
          <p:nvPr>
            <p:ph type="dt" sz="half" idx="10"/>
          </p:nvPr>
        </p:nvSpPr>
        <p:spPr>
          <a:xfrm>
            <a:off x="838200" y="6356350"/>
            <a:ext cx="2743200" cy="365125"/>
          </a:xfrm>
          <a:prstGeom prst="rect">
            <a:avLst/>
          </a:prstGeom>
        </p:spPr>
        <p:txBody>
          <a:bodyPr/>
          <a:lstStyle/>
          <a:p>
            <a:fld id="{0A163C00-A209-4CE7-9EA0-3F86B0370FD3}" type="datetime1">
              <a:rPr kumimoji="1" lang="ja-JP" altLang="en-US" smtClean="0"/>
              <a:t>2024/1/30</a:t>
            </a:fld>
            <a:endParaRPr kumimoji="1" lang="ja-JP" altLang="en-US"/>
          </a:p>
        </p:txBody>
      </p:sp>
      <p:sp>
        <p:nvSpPr>
          <p:cNvPr id="8" name="フッター プレースホルダー 7">
            <a:extLst>
              <a:ext uri="{FF2B5EF4-FFF2-40B4-BE49-F238E27FC236}">
                <a16:creationId xmlns:a16="http://schemas.microsoft.com/office/drawing/2014/main" id="{9A535322-4360-5CFF-7AF1-CD3C3B1576F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83B19C-C7B7-877C-DA25-D902232BFD5D}"/>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1746744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38CC6C8-241D-906E-CCAF-95F805700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C424A7A-5999-1610-4FD7-A12982D1C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a:extLst>
              <a:ext uri="{FF2B5EF4-FFF2-40B4-BE49-F238E27FC236}">
                <a16:creationId xmlns:a16="http://schemas.microsoft.com/office/drawing/2014/main" id="{06198F65-486D-4716-F327-4D8D295CC1FA}"/>
              </a:ext>
            </a:extLst>
          </p:cNvPr>
          <p:cNvSpPr/>
          <p:nvPr userDrawn="1"/>
        </p:nvSpPr>
        <p:spPr>
          <a:xfrm>
            <a:off x="478041" y="6470447"/>
            <a:ext cx="3465451"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a:t>
            </a:r>
            <a:r>
              <a:rPr lang="en" altLang="ja-JP" sz="900" b="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a:t>
            </a:r>
            <a:r>
              <a:rPr lang="en-US" altLang="ja-JP" sz="900" b="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2023</a:t>
            </a:r>
            <a:r>
              <a:rPr lang="ja-JP" altLang="en-US" sz="900" b="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a:t>
            </a:r>
            <a:r>
              <a:rPr lang="en-US" altLang="ja-JP" sz="900" b="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MacroSystem </a:t>
            </a:r>
            <a:r>
              <a:rPr lang="en" altLang="ja-JP" sz="900" b="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Corporation</a:t>
            </a:r>
            <a:endParaRPr lang="ja-JP" altLang="en-US" sz="900" b="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endParaRPr>
          </a:p>
        </p:txBody>
      </p:sp>
    </p:spTree>
    <p:extLst>
      <p:ext uri="{BB962C8B-B14F-4D97-AF65-F5344CB8AC3E}">
        <p14:creationId xmlns:p14="http://schemas.microsoft.com/office/powerpoint/2010/main" val="208308346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0" r:id="rId4"/>
    <p:sldLayoutId id="2147483662" r:id="rId5"/>
    <p:sldLayoutId id="2147483655" r:id="rId6"/>
    <p:sldLayoutId id="2147483651" r:id="rId7"/>
    <p:sldLayoutId id="2147483652" r:id="rId8"/>
    <p:sldLayoutId id="2147483653" r:id="rId9"/>
    <p:sldLayoutId id="2147483654" r:id="rId10"/>
    <p:sldLayoutId id="2147483656" r:id="rId11"/>
    <p:sldLayoutId id="2147483657" r:id="rId12"/>
    <p:sldLayoutId id="2147483658" r:id="rId13"/>
    <p:sldLayoutId id="2147483659"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3.xml"/><Relationship Id="rId4" Type="http://schemas.openxmlformats.org/officeDocument/2006/relationships/image" Target="../media/image226.png"/></Relationships>
</file>

<file path=ppt/slides/_rels/slide10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3.xml"/><Relationship Id="rId4" Type="http://schemas.openxmlformats.org/officeDocument/2006/relationships/image" Target="../media/image229.png"/></Relationships>
</file>

<file path=ppt/slides/_rels/slide10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3.xml"/><Relationship Id="rId4" Type="http://schemas.openxmlformats.org/officeDocument/2006/relationships/image" Target="../media/image232.png"/></Relationships>
</file>

<file path=ppt/slides/_rels/slide10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3.xml"/><Relationship Id="rId4" Type="http://schemas.openxmlformats.org/officeDocument/2006/relationships/image" Target="../media/image237.png"/></Relationships>
</file>

<file path=ppt/slides/_rels/slide10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3.xml"/><Relationship Id="rId4" Type="http://schemas.openxmlformats.org/officeDocument/2006/relationships/image" Target="../media/image243.png"/></Relationships>
</file>

<file path=ppt/slides/_rels/slide12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3.xml"/><Relationship Id="rId4" Type="http://schemas.openxmlformats.org/officeDocument/2006/relationships/image" Target="../media/image24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3.xml"/><Relationship Id="rId4" Type="http://schemas.openxmlformats.org/officeDocument/2006/relationships/image" Target="../media/image249.png"/></Relationships>
</file>

<file path=ppt/slides/_rels/slide12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12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3.xml"/><Relationship Id="rId5" Type="http://schemas.openxmlformats.org/officeDocument/2006/relationships/image" Target="../media/image256.png"/><Relationship Id="rId4" Type="http://schemas.openxmlformats.org/officeDocument/2006/relationships/image" Target="../media/image255.png"/></Relationships>
</file>

<file path=ppt/slides/_rels/slide12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3.xml"/><Relationship Id="rId4" Type="http://schemas.openxmlformats.org/officeDocument/2006/relationships/image" Target="../media/image259.png"/></Relationships>
</file>

<file path=ppt/slides/_rels/slide12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3.xml"/><Relationship Id="rId4" Type="http://schemas.openxmlformats.org/officeDocument/2006/relationships/image" Target="../media/image264.png"/></Relationships>
</file>

<file path=ppt/slides/_rels/slide12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85.png"/><Relationship Id="rId1" Type="http://schemas.openxmlformats.org/officeDocument/2006/relationships/slideLayout" Target="../slideLayouts/slideLayout3.xml"/><Relationship Id="rId5" Type="http://schemas.openxmlformats.org/officeDocument/2006/relationships/image" Target="../media/image274.png"/><Relationship Id="rId4" Type="http://schemas.openxmlformats.org/officeDocument/2006/relationships/image" Target="../media/image273.png"/></Relationships>
</file>

<file path=ppt/slides/_rels/slide13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3.xml"/><Relationship Id="rId4" Type="http://schemas.openxmlformats.org/officeDocument/2006/relationships/image" Target="../media/image277.png"/></Relationships>
</file>

<file path=ppt/slides/_rels/slide13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3.xml"/><Relationship Id="rId4" Type="http://schemas.openxmlformats.org/officeDocument/2006/relationships/image" Target="../media/image280.png"/></Relationships>
</file>

<file path=ppt/slides/_rels/slide13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3.xml"/><Relationship Id="rId4" Type="http://schemas.openxmlformats.org/officeDocument/2006/relationships/image" Target="../media/image283.png"/></Relationships>
</file>

<file path=ppt/slides/_rels/slide13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3.xml"/><Relationship Id="rId5" Type="http://schemas.openxmlformats.org/officeDocument/2006/relationships/image" Target="../media/image287.png"/><Relationship Id="rId4" Type="http://schemas.openxmlformats.org/officeDocument/2006/relationships/image" Target="../media/image286.png"/></Relationships>
</file>

<file path=ppt/slides/_rels/slide137.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3.xml"/><Relationship Id="rId5" Type="http://schemas.openxmlformats.org/officeDocument/2006/relationships/image" Target="../media/image291.png"/><Relationship Id="rId4" Type="http://schemas.openxmlformats.org/officeDocument/2006/relationships/image" Target="../media/image290.png"/></Relationships>
</file>

<file path=ppt/slides/_rels/slide138.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3.xml"/><Relationship Id="rId4" Type="http://schemas.openxmlformats.org/officeDocument/2006/relationships/image" Target="../media/image297.png"/></Relationships>
</file>

<file path=ppt/slides/_rels/slide147.xml.rels><?xml version="1.0" encoding="UTF-8" standalone="yes"?>
<Relationships xmlns="http://schemas.openxmlformats.org/package/2006/relationships"><Relationship Id="rId3" Type="http://schemas.openxmlformats.org/officeDocument/2006/relationships/image" Target="../media/image299.png"/><Relationship Id="rId7" Type="http://schemas.openxmlformats.org/officeDocument/2006/relationships/image" Target="../media/image187.png"/><Relationship Id="rId2" Type="http://schemas.openxmlformats.org/officeDocument/2006/relationships/image" Target="../media/image298.png"/><Relationship Id="rId1" Type="http://schemas.openxmlformats.org/officeDocument/2006/relationships/slideLayout" Target="../slideLayouts/slideLayout3.xml"/><Relationship Id="rId6" Type="http://schemas.openxmlformats.org/officeDocument/2006/relationships/image" Target="../media/image301.png"/><Relationship Id="rId5" Type="http://schemas.openxmlformats.org/officeDocument/2006/relationships/image" Target="../media/image188.png"/><Relationship Id="rId4" Type="http://schemas.openxmlformats.org/officeDocument/2006/relationships/image" Target="../media/image300.png"/></Relationships>
</file>

<file path=ppt/slides/_rels/slide14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3.xml"/><Relationship Id="rId4" Type="http://schemas.openxmlformats.org/officeDocument/2006/relationships/image" Target="../media/image304.png"/></Relationships>
</file>

<file path=ppt/slides/_rels/slide14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3.xml"/><Relationship Id="rId4" Type="http://schemas.openxmlformats.org/officeDocument/2006/relationships/image" Target="../media/image3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3.xml"/><Relationship Id="rId5" Type="http://schemas.openxmlformats.org/officeDocument/2006/relationships/image" Target="../media/image301.png"/><Relationship Id="rId4" Type="http://schemas.openxmlformats.org/officeDocument/2006/relationships/image" Target="../media/image300.png"/></Relationships>
</file>

<file path=ppt/slides/_rels/slide15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3.xml"/><Relationship Id="rId5" Type="http://schemas.openxmlformats.org/officeDocument/2006/relationships/image" Target="../media/image313.png"/><Relationship Id="rId4" Type="http://schemas.openxmlformats.org/officeDocument/2006/relationships/image" Target="../media/image312.png"/></Relationships>
</file>

<file path=ppt/slides/_rels/slide15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3.xml"/><Relationship Id="rId4" Type="http://schemas.openxmlformats.org/officeDocument/2006/relationships/image" Target="../media/image316.png"/></Relationships>
</file>

<file path=ppt/slides/_rels/slide15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3.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15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3.xml"/><Relationship Id="rId4" Type="http://schemas.openxmlformats.org/officeDocument/2006/relationships/image" Target="../media/image324.png"/></Relationships>
</file>

<file path=ppt/slides/_rels/slide15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3.xml"/><Relationship Id="rId4" Type="http://schemas.openxmlformats.org/officeDocument/2006/relationships/image" Target="../media/image312.png"/></Relationships>
</file>

<file path=ppt/slides/_rels/slide15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3.xml"/><Relationship Id="rId5" Type="http://schemas.openxmlformats.org/officeDocument/2006/relationships/image" Target="../media/image330.png"/><Relationship Id="rId4" Type="http://schemas.openxmlformats.org/officeDocument/2006/relationships/image" Target="../media/image329.png"/></Relationships>
</file>

<file path=ppt/slides/_rels/slide15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0.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3.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6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3.xml"/><Relationship Id="rId4" Type="http://schemas.openxmlformats.org/officeDocument/2006/relationships/image" Target="../media/image339.png"/></Relationships>
</file>

<file path=ppt/slides/_rels/slide162.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1.png"/><Relationship Id="rId1" Type="http://schemas.openxmlformats.org/officeDocument/2006/relationships/slideLayout" Target="../slideLayouts/slideLayout3.xml"/><Relationship Id="rId4" Type="http://schemas.openxmlformats.org/officeDocument/2006/relationships/image" Target="../media/image280.png"/></Relationships>
</file>

<file path=ppt/slides/_rels/slide16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28.png"/><Relationship Id="rId1" Type="http://schemas.openxmlformats.org/officeDocument/2006/relationships/slideLayout" Target="../slideLayouts/slideLayout3.xml"/><Relationship Id="rId4" Type="http://schemas.openxmlformats.org/officeDocument/2006/relationships/image" Target="../media/image341.png"/></Relationships>
</file>

<file path=ppt/slides/_rels/slide16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3.xml"/><Relationship Id="rId5" Type="http://schemas.openxmlformats.org/officeDocument/2006/relationships/image" Target="../media/image291.png"/><Relationship Id="rId4" Type="http://schemas.openxmlformats.org/officeDocument/2006/relationships/image" Target="../media/image290.png"/></Relationships>
</file>

<file path=ppt/slides/_rels/slide165.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42.png"/><Relationship Id="rId1" Type="http://schemas.openxmlformats.org/officeDocument/2006/relationships/slideLayout" Target="../slideLayouts/slideLayout16.xml"/><Relationship Id="rId4" Type="http://schemas.openxmlformats.org/officeDocument/2006/relationships/image" Target="../media/image343.png"/></Relationships>
</file>

<file path=ppt/slides/_rels/slide167.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16.xml"/><Relationship Id="rId4" Type="http://schemas.openxmlformats.org/officeDocument/2006/relationships/image" Target="../media/image346.png"/></Relationships>
</file>

<file path=ppt/slides/_rels/slide168.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47.png"/><Relationship Id="rId1" Type="http://schemas.openxmlformats.org/officeDocument/2006/relationships/slideLayout" Target="../slideLayouts/slideLayout16.xml"/><Relationship Id="rId4" Type="http://schemas.openxmlformats.org/officeDocument/2006/relationships/image" Target="../media/image348.png"/></Relationships>
</file>

<file path=ppt/slides/_rels/slide16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16.xml"/><Relationship Id="rId4" Type="http://schemas.openxmlformats.org/officeDocument/2006/relationships/image" Target="../media/image35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52.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3.xml"/><Relationship Id="rId4" Type="http://schemas.openxmlformats.org/officeDocument/2006/relationships/image" Target="../media/image356.png"/></Relationships>
</file>

<file path=ppt/slides/_rels/slide177.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4" Type="http://schemas.openxmlformats.org/officeDocument/2006/relationships/image" Target="../media/image359.png"/></Relationships>
</file>

<file path=ppt/slides/_rels/slide17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3.xml"/><Relationship Id="rId4" Type="http://schemas.openxmlformats.org/officeDocument/2006/relationships/image" Target="../media/image362.png"/></Relationships>
</file>

<file path=ppt/slides/_rels/slide179.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0.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3.xml"/><Relationship Id="rId4" Type="http://schemas.openxmlformats.org/officeDocument/2006/relationships/image" Target="../media/image367.png"/></Relationships>
</file>

<file path=ppt/slides/_rels/slide18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3.xml"/><Relationship Id="rId4" Type="http://schemas.openxmlformats.org/officeDocument/2006/relationships/image" Target="../media/image378.png"/></Relationships>
</file>

<file path=ppt/slides/_rels/slide18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3.xml"/><Relationship Id="rId4" Type="http://schemas.openxmlformats.org/officeDocument/2006/relationships/image" Target="../media/image38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3.xml"/><Relationship Id="rId4" Type="http://schemas.openxmlformats.org/officeDocument/2006/relationships/image" Target="../media/image392.png"/></Relationships>
</file>

<file path=ppt/slides/_rels/slide1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6.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4.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32.png"/></Relationships>
</file>

<file path=ppt/slides/_rels/slide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6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2.png"/></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xml"/><Relationship Id="rId4" Type="http://schemas.openxmlformats.org/officeDocument/2006/relationships/image" Target="../media/image159.png"/></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 Id="rId4" Type="http://schemas.openxmlformats.org/officeDocument/2006/relationships/image" Target="../media/image162.png"/></Relationships>
</file>

<file path=ppt/slides/_rels/slide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 Id="rId5" Type="http://schemas.openxmlformats.org/officeDocument/2006/relationships/image" Target="../media/image166.png"/><Relationship Id="rId4" Type="http://schemas.openxmlformats.org/officeDocument/2006/relationships/image" Target="../media/image165.png"/></Relationships>
</file>

<file path=ppt/slides/_rels/slide7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 Id="rId5" Type="http://schemas.openxmlformats.org/officeDocument/2006/relationships/image" Target="../media/image173.png"/><Relationship Id="rId4" Type="http://schemas.openxmlformats.org/officeDocument/2006/relationships/image" Target="../media/image172.png"/></Relationships>
</file>

<file path=ppt/slides/_rels/slide7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3.xml"/><Relationship Id="rId4" Type="http://schemas.openxmlformats.org/officeDocument/2006/relationships/image" Target="../media/image183.png"/></Relationships>
</file>

<file path=ppt/slides/_rels/slide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3.xml"/><Relationship Id="rId4" Type="http://schemas.openxmlformats.org/officeDocument/2006/relationships/image" Target="../media/image193.png"/></Relationships>
</file>

<file path=ppt/slides/_rels/slide9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xml"/><Relationship Id="rId4" Type="http://schemas.openxmlformats.org/officeDocument/2006/relationships/image" Target="../media/image199.png"/></Relationships>
</file>

<file path=ppt/slides/_rels/slide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3.xml"/><Relationship Id="rId4" Type="http://schemas.openxmlformats.org/officeDocument/2006/relationships/image" Target="../media/image202.png"/></Relationships>
</file>

<file path=ppt/slides/_rels/slide9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3.xml"/><Relationship Id="rId4" Type="http://schemas.openxmlformats.org/officeDocument/2006/relationships/image" Target="../media/image205.png"/></Relationships>
</file>

<file path=ppt/slides/_rels/slide9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3.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9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3.xml"/><Relationship Id="rId5" Type="http://schemas.openxmlformats.org/officeDocument/2006/relationships/image" Target="../media/image216.png"/><Relationship Id="rId4" Type="http://schemas.openxmlformats.org/officeDocument/2006/relationships/image" Target="../media/image215.png"/></Relationships>
</file>

<file path=ppt/slides/_rels/slide9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3.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E0C64D61-BE4A-1FB8-8678-32E19DDFD239}"/>
              </a:ext>
            </a:extLst>
          </p:cNvPr>
          <p:cNvSpPr>
            <a:spLocks noGrp="1"/>
          </p:cNvSpPr>
          <p:nvPr>
            <p:ph type="ctrTitle"/>
          </p:nvPr>
        </p:nvSpPr>
        <p:spPr/>
        <p:txBody>
          <a:bodyPr>
            <a:noAutofit/>
          </a:bodyPr>
          <a:lstStyle/>
          <a:p>
            <a:r>
              <a:rPr kumimoji="1" lang="ja-JP" altLang="en-US" sz="4400" b="1">
                <a:latin typeface="+mn-ea"/>
                <a:ea typeface="+mn-ea"/>
              </a:rPr>
              <a:t>若者正社員チャレンジ事業</a:t>
            </a:r>
            <a:br>
              <a:rPr kumimoji="1" lang="en-US" altLang="ja-JP" sz="4400" b="1">
                <a:latin typeface="+mn-ea"/>
                <a:ea typeface="+mn-ea"/>
              </a:rPr>
            </a:br>
            <a:r>
              <a:rPr kumimoji="1" lang="ja-JP" altLang="en-US" sz="2400" b="1">
                <a:latin typeface="+mn-ea"/>
                <a:ea typeface="+mn-ea"/>
              </a:rPr>
              <a:t>　</a:t>
            </a:r>
            <a:r>
              <a:rPr kumimoji="1" lang="ja-JP" altLang="en-US" sz="1400" b="1">
                <a:latin typeface="+mn-ea"/>
                <a:ea typeface="+mn-ea"/>
              </a:rPr>
              <a:t>　</a:t>
            </a:r>
            <a:br>
              <a:rPr kumimoji="1" lang="en-US" altLang="ja-JP" sz="4400" b="1">
                <a:latin typeface="+mn-ea"/>
                <a:ea typeface="+mn-ea"/>
              </a:rPr>
            </a:br>
            <a:r>
              <a:rPr kumimoji="1" lang="en-US" altLang="ja-JP" sz="4400" b="1">
                <a:latin typeface="+mn-ea"/>
                <a:ea typeface="+mn-ea"/>
              </a:rPr>
              <a:t>IT</a:t>
            </a:r>
            <a:r>
              <a:rPr kumimoji="1" lang="ja-JP" altLang="en-US" sz="4400" b="1">
                <a:latin typeface="+mn-ea"/>
                <a:ea typeface="+mn-ea"/>
              </a:rPr>
              <a:t>技術者</a:t>
            </a:r>
            <a:r>
              <a:rPr kumimoji="1" lang="en-US" altLang="ja-JP" sz="4400" b="1">
                <a:latin typeface="+mn-ea"/>
                <a:ea typeface="+mn-ea"/>
              </a:rPr>
              <a:t>(</a:t>
            </a:r>
            <a:r>
              <a:rPr kumimoji="1" lang="ja-JP" altLang="en-US" sz="4400" b="1">
                <a:latin typeface="+mn-ea"/>
                <a:ea typeface="+mn-ea"/>
              </a:rPr>
              <a:t>プログラマ</a:t>
            </a:r>
            <a:r>
              <a:rPr kumimoji="1" lang="en-US" altLang="ja-JP" sz="4400" b="1">
                <a:latin typeface="+mn-ea"/>
                <a:ea typeface="+mn-ea"/>
              </a:rPr>
              <a:t>)</a:t>
            </a:r>
            <a:r>
              <a:rPr lang="ja-JP" altLang="en-US" sz="4400" b="1">
                <a:latin typeface="+mn-ea"/>
                <a:ea typeface="+mn-ea"/>
              </a:rPr>
              <a:t>実習</a:t>
            </a:r>
            <a:r>
              <a:rPr kumimoji="1" lang="ja-JP" altLang="en-US" sz="4400" b="1">
                <a:latin typeface="+mn-ea"/>
                <a:ea typeface="+mn-ea"/>
              </a:rPr>
              <a:t>カリキュラム</a:t>
            </a:r>
            <a:endParaRPr lang="ja-JP" altLang="en-US" sz="4400"/>
          </a:p>
        </p:txBody>
      </p:sp>
      <p:sp>
        <p:nvSpPr>
          <p:cNvPr id="8" name="字幕 7">
            <a:extLst>
              <a:ext uri="{FF2B5EF4-FFF2-40B4-BE49-F238E27FC236}">
                <a16:creationId xmlns:a16="http://schemas.microsoft.com/office/drawing/2014/main" id="{33D260EA-55E6-C3EF-D725-1183C46E1D9F}"/>
              </a:ext>
            </a:extLst>
          </p:cNvPr>
          <p:cNvSpPr>
            <a:spLocks noGrp="1"/>
          </p:cNvSpPr>
          <p:nvPr>
            <p:ph type="subTitle" idx="1"/>
          </p:nvPr>
        </p:nvSpPr>
        <p:spPr/>
        <p:txBody>
          <a:bodyPr/>
          <a:lstStyle/>
          <a:p>
            <a:r>
              <a:rPr lang="en-US" altLang="ja-JP"/>
              <a:t>2.</a:t>
            </a:r>
            <a:r>
              <a:rPr lang="ja-JP" altLang="en-US"/>
              <a:t>開発環境構築の実習について</a:t>
            </a:r>
          </a:p>
          <a:p>
            <a:endParaRPr lang="ja-JP" altLang="en-US"/>
          </a:p>
        </p:txBody>
      </p:sp>
      <p:sp>
        <p:nvSpPr>
          <p:cNvPr id="9" name="テキスト プレースホルダー 8">
            <a:extLst>
              <a:ext uri="{FF2B5EF4-FFF2-40B4-BE49-F238E27FC236}">
                <a16:creationId xmlns:a16="http://schemas.microsoft.com/office/drawing/2014/main" id="{880F4A71-F294-B97C-8E02-5E93D6BCC324}"/>
              </a:ext>
            </a:extLst>
          </p:cNvPr>
          <p:cNvSpPr>
            <a:spLocks noGrp="1"/>
          </p:cNvSpPr>
          <p:nvPr>
            <p:ph type="body" sz="quarter" idx="10"/>
          </p:nvPr>
        </p:nvSpPr>
        <p:spPr/>
        <p:txBody>
          <a:bodyPr/>
          <a:lstStyle/>
          <a:p>
            <a:r>
              <a:rPr lang="en-US" altLang="ja-JP"/>
              <a:t>2024/01/10</a:t>
            </a:r>
            <a:endParaRPr lang="ja-JP" altLang="en-US"/>
          </a:p>
        </p:txBody>
      </p:sp>
    </p:spTree>
    <p:extLst>
      <p:ext uri="{BB962C8B-B14F-4D97-AF65-F5344CB8AC3E}">
        <p14:creationId xmlns:p14="http://schemas.microsoft.com/office/powerpoint/2010/main" val="1125006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0319EC-8E9E-37B7-903C-19A73D5636FF}"/>
              </a:ext>
            </a:extLst>
          </p:cNvPr>
          <p:cNvSpPr>
            <a:spLocks noGrp="1"/>
          </p:cNvSpPr>
          <p:nvPr>
            <p:ph type="title"/>
          </p:nvPr>
        </p:nvSpPr>
        <p:spPr/>
        <p:txBody>
          <a:bodyPr/>
          <a:lstStyle/>
          <a:p>
            <a:r>
              <a:rPr lang="en-US" altLang="ja-JP"/>
              <a:t>2-1-1.</a:t>
            </a:r>
            <a:r>
              <a:rPr lang="ja-JP" altLang="en-US"/>
              <a:t>仮想化技術</a:t>
            </a:r>
            <a:endParaRPr kumimoji="1" lang="ja-JP" altLang="en-US"/>
          </a:p>
        </p:txBody>
      </p:sp>
      <p:sp>
        <p:nvSpPr>
          <p:cNvPr id="3" name="テキスト プレースホルダー 3">
            <a:extLst>
              <a:ext uri="{FF2B5EF4-FFF2-40B4-BE49-F238E27FC236}">
                <a16:creationId xmlns:a16="http://schemas.microsoft.com/office/drawing/2014/main" id="{76192579-AAAD-9C5D-3D88-9DA9BF1B3E12}"/>
              </a:ext>
            </a:extLst>
          </p:cNvPr>
          <p:cNvSpPr>
            <a:spLocks noGrp="1"/>
          </p:cNvSpPr>
          <p:nvPr>
            <p:ph type="body" sz="quarter" idx="14"/>
          </p:nvPr>
        </p:nvSpPr>
        <p:spPr>
          <a:xfrm>
            <a:off x="268288" y="929051"/>
            <a:ext cx="11637962" cy="373063"/>
          </a:xfrm>
        </p:spPr>
        <p:txBody>
          <a:bodyPr/>
          <a:lstStyle/>
          <a:p>
            <a:r>
              <a:rPr kumimoji="1" lang="ja-JP" altLang="en-US"/>
              <a:t>仮想化ソフトウェアの種類</a:t>
            </a:r>
          </a:p>
        </p:txBody>
      </p:sp>
      <p:sp>
        <p:nvSpPr>
          <p:cNvPr id="4" name="テキスト ボックス 3">
            <a:extLst>
              <a:ext uri="{FF2B5EF4-FFF2-40B4-BE49-F238E27FC236}">
                <a16:creationId xmlns:a16="http://schemas.microsoft.com/office/drawing/2014/main" id="{B95E2069-3182-FB1C-68FE-701E6FB699B9}"/>
              </a:ext>
            </a:extLst>
          </p:cNvPr>
          <p:cNvSpPr txBox="1"/>
          <p:nvPr/>
        </p:nvSpPr>
        <p:spPr>
          <a:xfrm>
            <a:off x="618186" y="1302114"/>
            <a:ext cx="5606022" cy="369332"/>
          </a:xfrm>
          <a:prstGeom prst="rect">
            <a:avLst/>
          </a:prstGeom>
          <a:noFill/>
        </p:spPr>
        <p:txBody>
          <a:bodyPr wrap="none" rtlCol="0">
            <a:spAutoFit/>
          </a:bodyPr>
          <a:lstStyle/>
          <a:p>
            <a:r>
              <a:rPr kumimoji="1" lang="ja-JP" altLang="en-US"/>
              <a:t>パフォーマンスに優れたハイパーバイザータイプが主流</a:t>
            </a:r>
          </a:p>
        </p:txBody>
      </p:sp>
      <p:pic>
        <p:nvPicPr>
          <p:cNvPr id="6" name="図 5">
            <a:extLst>
              <a:ext uri="{FF2B5EF4-FFF2-40B4-BE49-F238E27FC236}">
                <a16:creationId xmlns:a16="http://schemas.microsoft.com/office/drawing/2014/main" id="{9FE49FCB-CCE4-40E8-A776-751777C698CA}"/>
              </a:ext>
            </a:extLst>
          </p:cNvPr>
          <p:cNvPicPr>
            <a:picLocks noChangeAspect="1"/>
          </p:cNvPicPr>
          <p:nvPr/>
        </p:nvPicPr>
        <p:blipFill>
          <a:blip r:embed="rId2"/>
          <a:stretch>
            <a:fillRect/>
          </a:stretch>
        </p:blipFill>
        <p:spPr>
          <a:xfrm>
            <a:off x="2356681" y="1832149"/>
            <a:ext cx="7497221" cy="4867954"/>
          </a:xfrm>
          <a:prstGeom prst="rect">
            <a:avLst/>
          </a:prstGeom>
        </p:spPr>
      </p:pic>
    </p:spTree>
    <p:extLst>
      <p:ext uri="{BB962C8B-B14F-4D97-AF65-F5344CB8AC3E}">
        <p14:creationId xmlns:p14="http://schemas.microsoft.com/office/powerpoint/2010/main" val="14528193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pic>
        <p:nvPicPr>
          <p:cNvPr id="2" name="図 1">
            <a:extLst>
              <a:ext uri="{FF2B5EF4-FFF2-40B4-BE49-F238E27FC236}">
                <a16:creationId xmlns:a16="http://schemas.microsoft.com/office/drawing/2014/main" id="{D3B8B548-DB6E-4FAA-EAC1-C7FCED3F8FD6}"/>
              </a:ext>
            </a:extLst>
          </p:cNvPr>
          <p:cNvPicPr>
            <a:picLocks noChangeAspect="1"/>
          </p:cNvPicPr>
          <p:nvPr/>
        </p:nvPicPr>
        <p:blipFill>
          <a:blip r:embed="rId2"/>
          <a:stretch>
            <a:fillRect/>
          </a:stretch>
        </p:blipFill>
        <p:spPr>
          <a:xfrm>
            <a:off x="367279" y="2729133"/>
            <a:ext cx="3446899" cy="2883877"/>
          </a:xfrm>
          <a:prstGeom prst="rect">
            <a:avLst/>
          </a:prstGeom>
        </p:spPr>
      </p:pic>
      <p:pic>
        <p:nvPicPr>
          <p:cNvPr id="3" name="図 2">
            <a:extLst>
              <a:ext uri="{FF2B5EF4-FFF2-40B4-BE49-F238E27FC236}">
                <a16:creationId xmlns:a16="http://schemas.microsoft.com/office/drawing/2014/main" id="{FAE11A3F-6CCD-0E4C-6568-24EBC632A7DC}"/>
              </a:ext>
            </a:extLst>
          </p:cNvPr>
          <p:cNvPicPr>
            <a:picLocks noChangeAspect="1"/>
          </p:cNvPicPr>
          <p:nvPr/>
        </p:nvPicPr>
        <p:blipFill>
          <a:blip r:embed="rId3"/>
          <a:stretch>
            <a:fillRect/>
          </a:stretch>
        </p:blipFill>
        <p:spPr>
          <a:xfrm>
            <a:off x="4532404" y="2729133"/>
            <a:ext cx="4665445" cy="2883877"/>
          </a:xfrm>
          <a:prstGeom prst="rect">
            <a:avLst/>
          </a:prstGeom>
        </p:spPr>
      </p:pic>
      <p:sp>
        <p:nvSpPr>
          <p:cNvPr id="4" name="テキスト ボックス 3">
            <a:extLst>
              <a:ext uri="{FF2B5EF4-FFF2-40B4-BE49-F238E27FC236}">
                <a16:creationId xmlns:a16="http://schemas.microsoft.com/office/drawing/2014/main" id="{996946A5-AF0E-3A79-BC75-871B11EEFD70}"/>
              </a:ext>
            </a:extLst>
          </p:cNvPr>
          <p:cNvSpPr txBox="1"/>
          <p:nvPr/>
        </p:nvSpPr>
        <p:spPr>
          <a:xfrm>
            <a:off x="267628" y="1496260"/>
            <a:ext cx="4098184" cy="584775"/>
          </a:xfrm>
          <a:prstGeom prst="rect">
            <a:avLst/>
          </a:prstGeom>
          <a:noFill/>
        </p:spPr>
        <p:txBody>
          <a:bodyPr wrap="square" rtlCol="0">
            <a:spAutoFit/>
          </a:bodyPr>
          <a:lstStyle/>
          <a:p>
            <a:r>
              <a:rPr kumimoji="1" lang="ja-JP" altLang="en-US" sz="1600"/>
              <a:t>㊱</a:t>
            </a:r>
            <a:r>
              <a:rPr lang="ja-JP" altLang="en-US" sz="1600"/>
              <a:t>以下の画面が表示されるので、「仮想マシン」→「設定」をクリックしてください。</a:t>
            </a:r>
            <a:endParaRPr kumimoji="1" lang="ja-JP" altLang="en-US" sz="1600"/>
          </a:p>
        </p:txBody>
      </p:sp>
      <p:sp>
        <p:nvSpPr>
          <p:cNvPr id="5" name="テキスト ボックス 4">
            <a:extLst>
              <a:ext uri="{FF2B5EF4-FFF2-40B4-BE49-F238E27FC236}">
                <a16:creationId xmlns:a16="http://schemas.microsoft.com/office/drawing/2014/main" id="{FF8E4439-9341-AE8D-0468-936A665E0C07}"/>
              </a:ext>
            </a:extLst>
          </p:cNvPr>
          <p:cNvSpPr txBox="1"/>
          <p:nvPr/>
        </p:nvSpPr>
        <p:spPr>
          <a:xfrm>
            <a:off x="4582937" y="1491712"/>
            <a:ext cx="4614912" cy="1077218"/>
          </a:xfrm>
          <a:prstGeom prst="rect">
            <a:avLst/>
          </a:prstGeom>
          <a:noFill/>
        </p:spPr>
        <p:txBody>
          <a:bodyPr wrap="square" rtlCol="0">
            <a:spAutoFit/>
          </a:bodyPr>
          <a:lstStyle/>
          <a:p>
            <a:r>
              <a:rPr lang="ja-JP" altLang="en-US" sz="1600"/>
              <a:t>㊲以下画面が表示されるので、ネットワークアダプターを有効化の項目で、割り当て「</a:t>
            </a:r>
            <a:r>
              <a:rPr lang="en-US" altLang="ja-JP" sz="1600"/>
              <a:t>NAT</a:t>
            </a:r>
            <a:r>
              <a:rPr lang="ja-JP" altLang="en-US" sz="1600"/>
              <a:t>ネットワーク」を選択し、名前「</a:t>
            </a:r>
            <a:r>
              <a:rPr lang="en-US" altLang="ja-JP" sz="1600"/>
              <a:t>NatNetwork</a:t>
            </a:r>
            <a:r>
              <a:rPr lang="ja-JP" altLang="en-US" sz="1600"/>
              <a:t>」を選択して、「</a:t>
            </a:r>
            <a:r>
              <a:rPr lang="en-US" altLang="ja-JP" sz="1600"/>
              <a:t>OK</a:t>
            </a:r>
            <a:r>
              <a:rPr lang="ja-JP" altLang="en-US" sz="1600"/>
              <a:t>」ボタンをクリックしてください。</a:t>
            </a:r>
            <a:endParaRPr kumimoji="1" lang="ja-JP" altLang="en-US" sz="1600"/>
          </a:p>
        </p:txBody>
      </p:sp>
      <p:sp>
        <p:nvSpPr>
          <p:cNvPr id="8" name="テキスト ボックス 7">
            <a:extLst>
              <a:ext uri="{FF2B5EF4-FFF2-40B4-BE49-F238E27FC236}">
                <a16:creationId xmlns:a16="http://schemas.microsoft.com/office/drawing/2014/main" id="{296D9AF3-53ED-2419-224C-74DB451882A8}"/>
              </a:ext>
            </a:extLst>
          </p:cNvPr>
          <p:cNvSpPr txBox="1"/>
          <p:nvPr/>
        </p:nvSpPr>
        <p:spPr>
          <a:xfrm>
            <a:off x="9237153" y="2732995"/>
            <a:ext cx="2587568" cy="1015663"/>
          </a:xfrm>
          <a:prstGeom prst="rect">
            <a:avLst/>
          </a:prstGeom>
          <a:noFill/>
        </p:spPr>
        <p:txBody>
          <a:bodyPr wrap="none" rtlCol="0">
            <a:spAutoFit/>
          </a:bodyPr>
          <a:lstStyle/>
          <a:p>
            <a:r>
              <a:rPr kumimoji="1" lang="ja-JP" altLang="en-US" sz="1200"/>
              <a:t>■　ネットワークアダプターを有効化</a:t>
            </a:r>
            <a:endParaRPr kumimoji="1" lang="en-US" altLang="ja-JP" sz="1200"/>
          </a:p>
          <a:p>
            <a:endParaRPr lang="en-US" altLang="ja-JP" sz="1200"/>
          </a:p>
          <a:p>
            <a:r>
              <a:rPr lang="ja-JP" altLang="en-US" sz="1200"/>
              <a:t>　　　割り当て：　</a:t>
            </a:r>
            <a:r>
              <a:rPr lang="en-US" altLang="ja-JP" sz="1200"/>
              <a:t>NAT</a:t>
            </a:r>
            <a:r>
              <a:rPr lang="ja-JP" altLang="en-US" sz="1200"/>
              <a:t>ネットワーク</a:t>
            </a:r>
            <a:endParaRPr lang="en-US" altLang="ja-JP" sz="1200"/>
          </a:p>
          <a:p>
            <a:endParaRPr kumimoji="1" lang="en-US" altLang="ja-JP" sz="1200"/>
          </a:p>
          <a:p>
            <a:r>
              <a:rPr kumimoji="1" lang="ja-JP" altLang="en-US" sz="1200"/>
              <a:t>　　　名前：　　　　</a:t>
            </a:r>
            <a:r>
              <a:rPr kumimoji="1" lang="en-US" altLang="ja-JP" sz="1200"/>
              <a:t>NatNetwork</a:t>
            </a:r>
            <a:endParaRPr kumimoji="1" lang="ja-JP" altLang="en-US" sz="1200"/>
          </a:p>
        </p:txBody>
      </p:sp>
      <p:sp>
        <p:nvSpPr>
          <p:cNvPr id="10" name="正方形/長方形 9">
            <a:extLst>
              <a:ext uri="{FF2B5EF4-FFF2-40B4-BE49-F238E27FC236}">
                <a16:creationId xmlns:a16="http://schemas.microsoft.com/office/drawing/2014/main" id="{94249B6F-7113-FFCA-7595-0895334427DE}"/>
              </a:ext>
            </a:extLst>
          </p:cNvPr>
          <p:cNvSpPr/>
          <p:nvPr/>
        </p:nvSpPr>
        <p:spPr>
          <a:xfrm>
            <a:off x="515467" y="2729133"/>
            <a:ext cx="506510" cy="20050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70307AE-D972-ACB5-A487-1B073416CDBC}"/>
              </a:ext>
            </a:extLst>
          </p:cNvPr>
          <p:cNvSpPr/>
          <p:nvPr/>
        </p:nvSpPr>
        <p:spPr>
          <a:xfrm>
            <a:off x="578221" y="2926358"/>
            <a:ext cx="591944" cy="13060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1F80914-1416-707E-6076-E678C63AC3C4}"/>
              </a:ext>
            </a:extLst>
          </p:cNvPr>
          <p:cNvSpPr/>
          <p:nvPr/>
        </p:nvSpPr>
        <p:spPr>
          <a:xfrm>
            <a:off x="5966009" y="3437965"/>
            <a:ext cx="1286438" cy="40789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B5CA0E0-EC44-E742-6611-1BC85F5F7F4D}"/>
              </a:ext>
            </a:extLst>
          </p:cNvPr>
          <p:cNvSpPr/>
          <p:nvPr/>
        </p:nvSpPr>
        <p:spPr>
          <a:xfrm>
            <a:off x="7619999" y="5284694"/>
            <a:ext cx="663389" cy="40789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DD20823-D881-0064-61F6-E16B6A2F74FD}"/>
              </a:ext>
            </a:extLst>
          </p:cNvPr>
          <p:cNvSpPr txBox="1"/>
          <p:nvPr/>
        </p:nvSpPr>
        <p:spPr>
          <a:xfrm>
            <a:off x="9578592" y="4040266"/>
            <a:ext cx="1904689" cy="261610"/>
          </a:xfrm>
          <a:prstGeom prst="rect">
            <a:avLst/>
          </a:prstGeom>
          <a:noFill/>
        </p:spPr>
        <p:txBody>
          <a:bodyPr wrap="none" rtlCol="0">
            <a:spAutoFit/>
          </a:bodyPr>
          <a:lstStyle/>
          <a:p>
            <a:r>
              <a:rPr lang="en-US" altLang="ja-JP" sz="1100">
                <a:solidFill>
                  <a:srgbClr val="FF0000"/>
                </a:solidFill>
              </a:rPr>
              <a:t>※22</a:t>
            </a:r>
            <a:r>
              <a:rPr lang="ja-JP" altLang="en-US" sz="1100">
                <a:solidFill>
                  <a:srgbClr val="FF0000"/>
                </a:solidFill>
              </a:rPr>
              <a:t>ページで作成した設定</a:t>
            </a:r>
            <a:endParaRPr kumimoji="1" lang="ja-JP" altLang="en-US" sz="1100">
              <a:solidFill>
                <a:srgbClr val="FF0000"/>
              </a:solidFill>
            </a:endParaRPr>
          </a:p>
        </p:txBody>
      </p:sp>
    </p:spTree>
    <p:extLst>
      <p:ext uri="{BB962C8B-B14F-4D97-AF65-F5344CB8AC3E}">
        <p14:creationId xmlns:p14="http://schemas.microsoft.com/office/powerpoint/2010/main" val="30271840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2-2-1-3.teraterm</a:t>
            </a:r>
            <a:r>
              <a:rPr lang="ja-JP" altLang="en-US"/>
              <a:t>インストール</a:t>
            </a:r>
            <a:endParaRPr lang="en-US" altLang="ja-JP"/>
          </a:p>
        </p:txBody>
      </p:sp>
      <p:pic>
        <p:nvPicPr>
          <p:cNvPr id="3" name="図 2">
            <a:extLst>
              <a:ext uri="{FF2B5EF4-FFF2-40B4-BE49-F238E27FC236}">
                <a16:creationId xmlns:a16="http://schemas.microsoft.com/office/drawing/2014/main" id="{03CB4CCC-101E-740A-F2B9-F37FE7984AEE}"/>
              </a:ext>
            </a:extLst>
          </p:cNvPr>
          <p:cNvPicPr>
            <a:picLocks noChangeAspect="1"/>
          </p:cNvPicPr>
          <p:nvPr/>
        </p:nvPicPr>
        <p:blipFill>
          <a:blip r:embed="rId2"/>
          <a:stretch>
            <a:fillRect/>
          </a:stretch>
        </p:blipFill>
        <p:spPr>
          <a:xfrm>
            <a:off x="285750" y="2722168"/>
            <a:ext cx="3675574" cy="2562225"/>
          </a:xfrm>
          <a:prstGeom prst="rect">
            <a:avLst/>
          </a:prstGeom>
        </p:spPr>
      </p:pic>
      <p:pic>
        <p:nvPicPr>
          <p:cNvPr id="5" name="図 4">
            <a:extLst>
              <a:ext uri="{FF2B5EF4-FFF2-40B4-BE49-F238E27FC236}">
                <a16:creationId xmlns:a16="http://schemas.microsoft.com/office/drawing/2014/main" id="{DB5EEBD3-8BCD-6E63-CA65-24EA0DE4AFDF}"/>
              </a:ext>
            </a:extLst>
          </p:cNvPr>
          <p:cNvPicPr>
            <a:picLocks noChangeAspect="1"/>
          </p:cNvPicPr>
          <p:nvPr/>
        </p:nvPicPr>
        <p:blipFill>
          <a:blip r:embed="rId3"/>
          <a:stretch>
            <a:fillRect/>
          </a:stretch>
        </p:blipFill>
        <p:spPr>
          <a:xfrm>
            <a:off x="4334501" y="2743200"/>
            <a:ext cx="2980699" cy="2520162"/>
          </a:xfrm>
          <a:prstGeom prst="rect">
            <a:avLst/>
          </a:prstGeom>
        </p:spPr>
      </p:pic>
      <p:sp>
        <p:nvSpPr>
          <p:cNvPr id="2" name="テキスト ボックス 1">
            <a:extLst>
              <a:ext uri="{FF2B5EF4-FFF2-40B4-BE49-F238E27FC236}">
                <a16:creationId xmlns:a16="http://schemas.microsoft.com/office/drawing/2014/main" id="{78C5A9B7-6091-B7E3-0BE4-EDE47E02351D}"/>
              </a:ext>
            </a:extLst>
          </p:cNvPr>
          <p:cNvSpPr txBox="1"/>
          <p:nvPr/>
        </p:nvSpPr>
        <p:spPr>
          <a:xfrm>
            <a:off x="267628" y="1496260"/>
            <a:ext cx="3671325" cy="830997"/>
          </a:xfrm>
          <a:prstGeom prst="rect">
            <a:avLst/>
          </a:prstGeom>
          <a:noFill/>
        </p:spPr>
        <p:txBody>
          <a:bodyPr wrap="square" rtlCol="0">
            <a:spAutoFit/>
          </a:bodyPr>
          <a:lstStyle/>
          <a:p>
            <a:r>
              <a:rPr kumimoji="1" lang="ja-JP" altLang="en-US" sz="1600"/>
              <a:t>①ダウンロードフォルダ内の「</a:t>
            </a:r>
            <a:r>
              <a:rPr kumimoji="1" lang="en-US" altLang="ja-JP" sz="1600"/>
              <a:t>teraterm-4.106.exe</a:t>
            </a:r>
            <a:r>
              <a:rPr kumimoji="1" lang="ja-JP" altLang="en-US" sz="1600"/>
              <a:t>」をダブルクリックして、起動してください。</a:t>
            </a:r>
          </a:p>
        </p:txBody>
      </p:sp>
      <p:sp>
        <p:nvSpPr>
          <p:cNvPr id="4" name="テキスト ボックス 3">
            <a:extLst>
              <a:ext uri="{FF2B5EF4-FFF2-40B4-BE49-F238E27FC236}">
                <a16:creationId xmlns:a16="http://schemas.microsoft.com/office/drawing/2014/main" id="{228BE617-7206-496B-E6C5-E83CB3E72FE7}"/>
              </a:ext>
            </a:extLst>
          </p:cNvPr>
          <p:cNvSpPr txBox="1"/>
          <p:nvPr/>
        </p:nvSpPr>
        <p:spPr>
          <a:xfrm>
            <a:off x="7653623" y="1443243"/>
            <a:ext cx="4098052" cy="584775"/>
          </a:xfrm>
          <a:prstGeom prst="rect">
            <a:avLst/>
          </a:prstGeom>
          <a:noFill/>
        </p:spPr>
        <p:txBody>
          <a:bodyPr wrap="square" rtlCol="0">
            <a:spAutoFit/>
          </a:bodyPr>
          <a:lstStyle/>
          <a:p>
            <a:r>
              <a:rPr kumimoji="1" lang="ja-JP" altLang="en-US" sz="1600"/>
              <a:t>③以下画面が表示されるので、「</a:t>
            </a:r>
            <a:r>
              <a:rPr kumimoji="1" lang="en-US" altLang="ja-JP" sz="1600"/>
              <a:t>OK</a:t>
            </a:r>
            <a:r>
              <a:rPr kumimoji="1" lang="ja-JP" altLang="en-US" sz="1600"/>
              <a:t>」ボタンをクリックしてください。</a:t>
            </a:r>
          </a:p>
        </p:txBody>
      </p:sp>
      <p:sp>
        <p:nvSpPr>
          <p:cNvPr id="6" name="テキスト ボックス 5">
            <a:extLst>
              <a:ext uri="{FF2B5EF4-FFF2-40B4-BE49-F238E27FC236}">
                <a16:creationId xmlns:a16="http://schemas.microsoft.com/office/drawing/2014/main" id="{E156A9FB-F25F-F8BF-732D-AD07A1BC04AD}"/>
              </a:ext>
            </a:extLst>
          </p:cNvPr>
          <p:cNvSpPr txBox="1"/>
          <p:nvPr/>
        </p:nvSpPr>
        <p:spPr>
          <a:xfrm>
            <a:off x="4178763" y="1491712"/>
            <a:ext cx="3235050" cy="584775"/>
          </a:xfrm>
          <a:prstGeom prst="rect">
            <a:avLst/>
          </a:prstGeom>
          <a:noFill/>
        </p:spPr>
        <p:txBody>
          <a:bodyPr wrap="square" rtlCol="0">
            <a:spAutoFit/>
          </a:bodyPr>
          <a:lstStyle/>
          <a:p>
            <a:r>
              <a:rPr lang="ja-JP" altLang="en-US" sz="1600"/>
              <a:t>②以下画面が表示されるので、「はい」ボタンをクリックしてください。</a:t>
            </a:r>
            <a:endParaRPr kumimoji="1" lang="ja-JP" altLang="en-US" sz="1600"/>
          </a:p>
        </p:txBody>
      </p:sp>
      <p:sp>
        <p:nvSpPr>
          <p:cNvPr id="8" name="正方形/長方形 7">
            <a:extLst>
              <a:ext uri="{FF2B5EF4-FFF2-40B4-BE49-F238E27FC236}">
                <a16:creationId xmlns:a16="http://schemas.microsoft.com/office/drawing/2014/main" id="{C05C2380-A969-33EF-A7E1-5A19D67FE589}"/>
              </a:ext>
            </a:extLst>
          </p:cNvPr>
          <p:cNvSpPr/>
          <p:nvPr/>
        </p:nvSpPr>
        <p:spPr>
          <a:xfrm>
            <a:off x="1053350" y="4016468"/>
            <a:ext cx="909921" cy="34037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07847AE-D588-E50C-6381-E60D1BC206C5}"/>
              </a:ext>
            </a:extLst>
          </p:cNvPr>
          <p:cNvSpPr/>
          <p:nvPr/>
        </p:nvSpPr>
        <p:spPr>
          <a:xfrm>
            <a:off x="4401205" y="4760539"/>
            <a:ext cx="1506536" cy="5028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073F9C77-55BD-1892-4763-CE1A7E06F7BD}"/>
              </a:ext>
            </a:extLst>
          </p:cNvPr>
          <p:cNvPicPr>
            <a:picLocks noChangeAspect="1"/>
          </p:cNvPicPr>
          <p:nvPr/>
        </p:nvPicPr>
        <p:blipFill>
          <a:blip r:embed="rId4"/>
          <a:stretch>
            <a:fillRect/>
          </a:stretch>
        </p:blipFill>
        <p:spPr>
          <a:xfrm>
            <a:off x="8428988" y="2743200"/>
            <a:ext cx="2847975" cy="1447800"/>
          </a:xfrm>
          <a:prstGeom prst="rect">
            <a:avLst/>
          </a:prstGeom>
        </p:spPr>
      </p:pic>
      <p:sp>
        <p:nvSpPr>
          <p:cNvPr id="15" name="正方形/長方形 14">
            <a:extLst>
              <a:ext uri="{FF2B5EF4-FFF2-40B4-BE49-F238E27FC236}">
                <a16:creationId xmlns:a16="http://schemas.microsoft.com/office/drawing/2014/main" id="{91F14B2A-9E37-7368-8B90-8DA9E426E226}"/>
              </a:ext>
            </a:extLst>
          </p:cNvPr>
          <p:cNvSpPr/>
          <p:nvPr/>
        </p:nvSpPr>
        <p:spPr>
          <a:xfrm>
            <a:off x="9602034" y="3831250"/>
            <a:ext cx="868743" cy="35975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8026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2-2-1-3.teraterm</a:t>
            </a:r>
            <a:r>
              <a:rPr lang="ja-JP" altLang="en-US"/>
              <a:t>インストール</a:t>
            </a:r>
            <a:endParaRPr lang="en-US" altLang="ja-JP"/>
          </a:p>
        </p:txBody>
      </p:sp>
      <p:pic>
        <p:nvPicPr>
          <p:cNvPr id="2" name="図 1">
            <a:extLst>
              <a:ext uri="{FF2B5EF4-FFF2-40B4-BE49-F238E27FC236}">
                <a16:creationId xmlns:a16="http://schemas.microsoft.com/office/drawing/2014/main" id="{FB1F2CEF-2120-EC82-1E83-9AAF02F51267}"/>
              </a:ext>
            </a:extLst>
          </p:cNvPr>
          <p:cNvPicPr>
            <a:picLocks noChangeAspect="1"/>
          </p:cNvPicPr>
          <p:nvPr/>
        </p:nvPicPr>
        <p:blipFill>
          <a:blip r:embed="rId2"/>
          <a:stretch>
            <a:fillRect/>
          </a:stretch>
        </p:blipFill>
        <p:spPr>
          <a:xfrm>
            <a:off x="296423" y="2740956"/>
            <a:ext cx="3882340" cy="3010953"/>
          </a:xfrm>
          <a:prstGeom prst="rect">
            <a:avLst/>
          </a:prstGeom>
        </p:spPr>
      </p:pic>
      <p:pic>
        <p:nvPicPr>
          <p:cNvPr id="6" name="図 5">
            <a:extLst>
              <a:ext uri="{FF2B5EF4-FFF2-40B4-BE49-F238E27FC236}">
                <a16:creationId xmlns:a16="http://schemas.microsoft.com/office/drawing/2014/main" id="{DA8CDD6F-DA9E-415D-CC9A-2C0484F199CD}"/>
              </a:ext>
            </a:extLst>
          </p:cNvPr>
          <p:cNvPicPr>
            <a:picLocks noChangeAspect="1"/>
          </p:cNvPicPr>
          <p:nvPr/>
        </p:nvPicPr>
        <p:blipFill>
          <a:blip r:embed="rId3"/>
          <a:stretch>
            <a:fillRect/>
          </a:stretch>
        </p:blipFill>
        <p:spPr>
          <a:xfrm>
            <a:off x="4251894" y="2740957"/>
            <a:ext cx="3882340" cy="3010953"/>
          </a:xfrm>
          <a:prstGeom prst="rect">
            <a:avLst/>
          </a:prstGeom>
        </p:spPr>
      </p:pic>
      <p:sp>
        <p:nvSpPr>
          <p:cNvPr id="4" name="テキスト ボックス 3">
            <a:extLst>
              <a:ext uri="{FF2B5EF4-FFF2-40B4-BE49-F238E27FC236}">
                <a16:creationId xmlns:a16="http://schemas.microsoft.com/office/drawing/2014/main" id="{182F9F2F-4039-9263-EA66-33ED338AAA5D}"/>
              </a:ext>
            </a:extLst>
          </p:cNvPr>
          <p:cNvSpPr txBox="1"/>
          <p:nvPr/>
        </p:nvSpPr>
        <p:spPr>
          <a:xfrm>
            <a:off x="267628" y="1496260"/>
            <a:ext cx="3776082" cy="830997"/>
          </a:xfrm>
          <a:prstGeom prst="rect">
            <a:avLst/>
          </a:prstGeom>
          <a:noFill/>
        </p:spPr>
        <p:txBody>
          <a:bodyPr wrap="square" rtlCol="0">
            <a:spAutoFit/>
          </a:bodyPr>
          <a:lstStyle/>
          <a:p>
            <a:r>
              <a:rPr kumimoji="1" lang="ja-JP" altLang="en-US" sz="1600"/>
              <a:t>④以下画面が表示されるので、「同意する」を選択し、「次へ」ボタンをクリックしてください。</a:t>
            </a:r>
          </a:p>
        </p:txBody>
      </p:sp>
      <p:sp>
        <p:nvSpPr>
          <p:cNvPr id="5" name="テキスト ボックス 4">
            <a:extLst>
              <a:ext uri="{FF2B5EF4-FFF2-40B4-BE49-F238E27FC236}">
                <a16:creationId xmlns:a16="http://schemas.microsoft.com/office/drawing/2014/main" id="{D1B02C49-A538-02AF-8F68-F877BA780BDC}"/>
              </a:ext>
            </a:extLst>
          </p:cNvPr>
          <p:cNvSpPr txBox="1"/>
          <p:nvPr/>
        </p:nvSpPr>
        <p:spPr>
          <a:xfrm>
            <a:off x="8253049" y="1443243"/>
            <a:ext cx="3825444" cy="584775"/>
          </a:xfrm>
          <a:prstGeom prst="rect">
            <a:avLst/>
          </a:prstGeom>
          <a:noFill/>
        </p:spPr>
        <p:txBody>
          <a:bodyPr wrap="square" rtlCol="0">
            <a:spAutoFit/>
          </a:bodyPr>
          <a:lstStyle/>
          <a:p>
            <a:r>
              <a:rPr lang="ja-JP" altLang="en-US" sz="1600"/>
              <a:t>⑥</a:t>
            </a:r>
            <a:r>
              <a:rPr kumimoji="1" lang="ja-JP" altLang="en-US" sz="1600"/>
              <a:t>以下画面が表示されるので、「次へ」ボタンをクリックしてください。</a:t>
            </a:r>
          </a:p>
        </p:txBody>
      </p:sp>
      <p:sp>
        <p:nvSpPr>
          <p:cNvPr id="8" name="テキスト ボックス 7">
            <a:extLst>
              <a:ext uri="{FF2B5EF4-FFF2-40B4-BE49-F238E27FC236}">
                <a16:creationId xmlns:a16="http://schemas.microsoft.com/office/drawing/2014/main" id="{939CB695-E2B1-20DA-CAFB-2203DED5CA8E}"/>
              </a:ext>
            </a:extLst>
          </p:cNvPr>
          <p:cNvSpPr txBox="1"/>
          <p:nvPr/>
        </p:nvSpPr>
        <p:spPr>
          <a:xfrm>
            <a:off x="4235658" y="1491712"/>
            <a:ext cx="3825443" cy="584775"/>
          </a:xfrm>
          <a:prstGeom prst="rect">
            <a:avLst/>
          </a:prstGeom>
          <a:noFill/>
        </p:spPr>
        <p:txBody>
          <a:bodyPr wrap="square" rtlCol="0">
            <a:spAutoFit/>
          </a:bodyPr>
          <a:lstStyle/>
          <a:p>
            <a:r>
              <a:rPr lang="ja-JP" altLang="en-US" sz="1600"/>
              <a:t>⑤</a:t>
            </a:r>
            <a:r>
              <a:rPr kumimoji="1" lang="ja-JP" altLang="en-US" sz="1600"/>
              <a:t>以下画面が表示されるので、「次へ」ボタンをクリックしてください。</a:t>
            </a:r>
          </a:p>
        </p:txBody>
      </p:sp>
      <p:sp>
        <p:nvSpPr>
          <p:cNvPr id="11" name="正方形/長方形 10">
            <a:extLst>
              <a:ext uri="{FF2B5EF4-FFF2-40B4-BE49-F238E27FC236}">
                <a16:creationId xmlns:a16="http://schemas.microsoft.com/office/drawing/2014/main" id="{962E2355-185D-A297-FA0A-3874CA9698D4}"/>
              </a:ext>
            </a:extLst>
          </p:cNvPr>
          <p:cNvSpPr/>
          <p:nvPr/>
        </p:nvSpPr>
        <p:spPr>
          <a:xfrm>
            <a:off x="296423" y="4966445"/>
            <a:ext cx="1092915" cy="2263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BD154147-14F4-689D-2964-75ECF1AA5B44}"/>
              </a:ext>
            </a:extLst>
          </p:cNvPr>
          <p:cNvPicPr>
            <a:picLocks noChangeAspect="1"/>
          </p:cNvPicPr>
          <p:nvPr/>
        </p:nvPicPr>
        <p:blipFill>
          <a:blip r:embed="rId4"/>
          <a:stretch>
            <a:fillRect/>
          </a:stretch>
        </p:blipFill>
        <p:spPr>
          <a:xfrm>
            <a:off x="8196153" y="2740955"/>
            <a:ext cx="3882340" cy="3010953"/>
          </a:xfrm>
          <a:prstGeom prst="rect">
            <a:avLst/>
          </a:prstGeom>
        </p:spPr>
      </p:pic>
      <p:sp>
        <p:nvSpPr>
          <p:cNvPr id="13" name="正方形/長方形 12">
            <a:extLst>
              <a:ext uri="{FF2B5EF4-FFF2-40B4-BE49-F238E27FC236}">
                <a16:creationId xmlns:a16="http://schemas.microsoft.com/office/drawing/2014/main" id="{7A9AFFF3-4995-546F-2F7E-96521813FE75}"/>
              </a:ext>
            </a:extLst>
          </p:cNvPr>
          <p:cNvSpPr/>
          <p:nvPr/>
        </p:nvSpPr>
        <p:spPr>
          <a:xfrm>
            <a:off x="2483813" y="5441574"/>
            <a:ext cx="913812" cy="40341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EA403FF-2844-461F-85CF-25076834CBA2}"/>
              </a:ext>
            </a:extLst>
          </p:cNvPr>
          <p:cNvSpPr/>
          <p:nvPr/>
        </p:nvSpPr>
        <p:spPr>
          <a:xfrm>
            <a:off x="6500001" y="5366288"/>
            <a:ext cx="1003458" cy="4787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3546D70-D037-FAD3-4B95-FA2D5D54F71F}"/>
              </a:ext>
            </a:extLst>
          </p:cNvPr>
          <p:cNvSpPr/>
          <p:nvPr/>
        </p:nvSpPr>
        <p:spPr>
          <a:xfrm>
            <a:off x="10437544" y="5366288"/>
            <a:ext cx="1003458" cy="4787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86268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2-2-1-3.teraterm</a:t>
            </a:r>
            <a:r>
              <a:rPr lang="ja-JP" altLang="en-US"/>
              <a:t>インストール</a:t>
            </a:r>
            <a:endParaRPr lang="en-US" altLang="ja-JP"/>
          </a:p>
        </p:txBody>
      </p:sp>
      <p:pic>
        <p:nvPicPr>
          <p:cNvPr id="4" name="図 3">
            <a:extLst>
              <a:ext uri="{FF2B5EF4-FFF2-40B4-BE49-F238E27FC236}">
                <a16:creationId xmlns:a16="http://schemas.microsoft.com/office/drawing/2014/main" id="{1FB01126-4E4F-E00C-263D-FE8A95807A8A}"/>
              </a:ext>
            </a:extLst>
          </p:cNvPr>
          <p:cNvPicPr>
            <a:picLocks noChangeAspect="1"/>
          </p:cNvPicPr>
          <p:nvPr/>
        </p:nvPicPr>
        <p:blipFill>
          <a:blip r:embed="rId2"/>
          <a:stretch>
            <a:fillRect/>
          </a:stretch>
        </p:blipFill>
        <p:spPr>
          <a:xfrm>
            <a:off x="237468" y="2725395"/>
            <a:ext cx="3882340" cy="3010953"/>
          </a:xfrm>
          <a:prstGeom prst="rect">
            <a:avLst/>
          </a:prstGeom>
        </p:spPr>
      </p:pic>
      <p:pic>
        <p:nvPicPr>
          <p:cNvPr id="8" name="図 7">
            <a:extLst>
              <a:ext uri="{FF2B5EF4-FFF2-40B4-BE49-F238E27FC236}">
                <a16:creationId xmlns:a16="http://schemas.microsoft.com/office/drawing/2014/main" id="{C4D9098E-4CED-1646-0A26-7FBC26AC3F67}"/>
              </a:ext>
            </a:extLst>
          </p:cNvPr>
          <p:cNvPicPr>
            <a:picLocks noChangeAspect="1"/>
          </p:cNvPicPr>
          <p:nvPr/>
        </p:nvPicPr>
        <p:blipFill>
          <a:blip r:embed="rId3"/>
          <a:stretch>
            <a:fillRect/>
          </a:stretch>
        </p:blipFill>
        <p:spPr>
          <a:xfrm>
            <a:off x="4249036" y="2725395"/>
            <a:ext cx="3882339" cy="3010953"/>
          </a:xfrm>
          <a:prstGeom prst="rect">
            <a:avLst/>
          </a:prstGeom>
        </p:spPr>
      </p:pic>
      <p:sp>
        <p:nvSpPr>
          <p:cNvPr id="3" name="テキスト ボックス 2">
            <a:extLst>
              <a:ext uri="{FF2B5EF4-FFF2-40B4-BE49-F238E27FC236}">
                <a16:creationId xmlns:a16="http://schemas.microsoft.com/office/drawing/2014/main" id="{D3A2C472-BCBC-227D-03FA-14E6394C1A1E}"/>
              </a:ext>
            </a:extLst>
          </p:cNvPr>
          <p:cNvSpPr txBox="1"/>
          <p:nvPr/>
        </p:nvSpPr>
        <p:spPr>
          <a:xfrm>
            <a:off x="267628" y="1496260"/>
            <a:ext cx="3852180" cy="584775"/>
          </a:xfrm>
          <a:prstGeom prst="rect">
            <a:avLst/>
          </a:prstGeom>
          <a:noFill/>
        </p:spPr>
        <p:txBody>
          <a:bodyPr wrap="square" rtlCol="0">
            <a:spAutoFit/>
          </a:bodyPr>
          <a:lstStyle/>
          <a:p>
            <a:r>
              <a:rPr kumimoji="1" lang="ja-JP" altLang="en-US" sz="1600"/>
              <a:t>⑦以下画面が表示されるので、「次へ」ボタンをクリックしてください。</a:t>
            </a:r>
          </a:p>
        </p:txBody>
      </p:sp>
      <p:sp>
        <p:nvSpPr>
          <p:cNvPr id="5" name="テキスト ボックス 4">
            <a:extLst>
              <a:ext uri="{FF2B5EF4-FFF2-40B4-BE49-F238E27FC236}">
                <a16:creationId xmlns:a16="http://schemas.microsoft.com/office/drawing/2014/main" id="{AAA42163-F965-F4D2-2B77-24A73E83B2F9}"/>
              </a:ext>
            </a:extLst>
          </p:cNvPr>
          <p:cNvSpPr txBox="1"/>
          <p:nvPr/>
        </p:nvSpPr>
        <p:spPr>
          <a:xfrm>
            <a:off x="8260602" y="1443243"/>
            <a:ext cx="3769799" cy="584775"/>
          </a:xfrm>
          <a:prstGeom prst="rect">
            <a:avLst/>
          </a:prstGeom>
          <a:noFill/>
        </p:spPr>
        <p:txBody>
          <a:bodyPr wrap="square" rtlCol="0">
            <a:spAutoFit/>
          </a:bodyPr>
          <a:lstStyle/>
          <a:p>
            <a:r>
              <a:rPr kumimoji="1" lang="ja-JP" altLang="en-US" sz="1600"/>
              <a:t>⑨以下画面が表示されるので、「次へ」ボタンをクリックしてください。</a:t>
            </a:r>
          </a:p>
        </p:txBody>
      </p:sp>
      <p:sp>
        <p:nvSpPr>
          <p:cNvPr id="6" name="テキスト ボックス 5">
            <a:extLst>
              <a:ext uri="{FF2B5EF4-FFF2-40B4-BE49-F238E27FC236}">
                <a16:creationId xmlns:a16="http://schemas.microsoft.com/office/drawing/2014/main" id="{071E3BE1-F2DA-0130-7090-3366810299DB}"/>
              </a:ext>
            </a:extLst>
          </p:cNvPr>
          <p:cNvSpPr txBox="1"/>
          <p:nvPr/>
        </p:nvSpPr>
        <p:spPr>
          <a:xfrm>
            <a:off x="4178763" y="1491712"/>
            <a:ext cx="3952612" cy="584775"/>
          </a:xfrm>
          <a:prstGeom prst="rect">
            <a:avLst/>
          </a:prstGeom>
          <a:noFill/>
        </p:spPr>
        <p:txBody>
          <a:bodyPr wrap="square" rtlCol="0">
            <a:spAutoFit/>
          </a:bodyPr>
          <a:lstStyle/>
          <a:p>
            <a:r>
              <a:rPr lang="ja-JP" altLang="en-US" sz="1600"/>
              <a:t>⑧</a:t>
            </a:r>
            <a:r>
              <a:rPr kumimoji="1" lang="ja-JP" altLang="en-US" sz="1600"/>
              <a:t>以下画面が表示されるので、「次へ」ボタンをクリックしてください。</a:t>
            </a:r>
          </a:p>
        </p:txBody>
      </p:sp>
      <p:pic>
        <p:nvPicPr>
          <p:cNvPr id="10" name="図 9">
            <a:extLst>
              <a:ext uri="{FF2B5EF4-FFF2-40B4-BE49-F238E27FC236}">
                <a16:creationId xmlns:a16="http://schemas.microsoft.com/office/drawing/2014/main" id="{FEBEB985-0318-FC6F-675F-A17DDCFFAF1E}"/>
              </a:ext>
            </a:extLst>
          </p:cNvPr>
          <p:cNvPicPr>
            <a:picLocks noChangeAspect="1"/>
          </p:cNvPicPr>
          <p:nvPr/>
        </p:nvPicPr>
        <p:blipFill>
          <a:blip r:embed="rId4"/>
          <a:stretch>
            <a:fillRect/>
          </a:stretch>
        </p:blipFill>
        <p:spPr>
          <a:xfrm>
            <a:off x="8260603" y="2725395"/>
            <a:ext cx="3769800" cy="2923673"/>
          </a:xfrm>
          <a:prstGeom prst="rect">
            <a:avLst/>
          </a:prstGeom>
        </p:spPr>
      </p:pic>
      <p:sp>
        <p:nvSpPr>
          <p:cNvPr id="11" name="正方形/長方形 10">
            <a:extLst>
              <a:ext uri="{FF2B5EF4-FFF2-40B4-BE49-F238E27FC236}">
                <a16:creationId xmlns:a16="http://schemas.microsoft.com/office/drawing/2014/main" id="{DA76F7E2-D37C-B054-7D7F-C56CB9490E08}"/>
              </a:ext>
            </a:extLst>
          </p:cNvPr>
          <p:cNvSpPr/>
          <p:nvPr/>
        </p:nvSpPr>
        <p:spPr>
          <a:xfrm>
            <a:off x="2492778" y="5361740"/>
            <a:ext cx="1003458" cy="4787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B54A53C-0216-5041-4762-12A679290686}"/>
              </a:ext>
            </a:extLst>
          </p:cNvPr>
          <p:cNvSpPr/>
          <p:nvPr/>
        </p:nvSpPr>
        <p:spPr>
          <a:xfrm>
            <a:off x="6410355" y="5361740"/>
            <a:ext cx="1003458" cy="4787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6D119487-823D-ADCB-237A-81A2DAF3C534}"/>
              </a:ext>
            </a:extLst>
          </p:cNvPr>
          <p:cNvSpPr/>
          <p:nvPr/>
        </p:nvSpPr>
        <p:spPr>
          <a:xfrm>
            <a:off x="10382209" y="5275578"/>
            <a:ext cx="1003458" cy="4787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07857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2-2-1-3.teraterm</a:t>
            </a:r>
            <a:r>
              <a:rPr lang="ja-JP" altLang="en-US"/>
              <a:t>インストール</a:t>
            </a:r>
            <a:endParaRPr lang="en-US" altLang="ja-JP"/>
          </a:p>
        </p:txBody>
      </p:sp>
      <p:pic>
        <p:nvPicPr>
          <p:cNvPr id="3" name="図 2">
            <a:extLst>
              <a:ext uri="{FF2B5EF4-FFF2-40B4-BE49-F238E27FC236}">
                <a16:creationId xmlns:a16="http://schemas.microsoft.com/office/drawing/2014/main" id="{8A487AC5-2539-34CE-B7A0-1504CADD6242}"/>
              </a:ext>
            </a:extLst>
          </p:cNvPr>
          <p:cNvPicPr>
            <a:picLocks noChangeAspect="1"/>
          </p:cNvPicPr>
          <p:nvPr/>
        </p:nvPicPr>
        <p:blipFill>
          <a:blip r:embed="rId2"/>
          <a:stretch>
            <a:fillRect/>
          </a:stretch>
        </p:blipFill>
        <p:spPr>
          <a:xfrm>
            <a:off x="356510" y="2734921"/>
            <a:ext cx="3769799" cy="2923672"/>
          </a:xfrm>
          <a:prstGeom prst="rect">
            <a:avLst/>
          </a:prstGeom>
        </p:spPr>
      </p:pic>
      <p:pic>
        <p:nvPicPr>
          <p:cNvPr id="6" name="図 5">
            <a:extLst>
              <a:ext uri="{FF2B5EF4-FFF2-40B4-BE49-F238E27FC236}">
                <a16:creationId xmlns:a16="http://schemas.microsoft.com/office/drawing/2014/main" id="{4795FBC5-B8AD-4261-FB10-C54C262BDA40}"/>
              </a:ext>
            </a:extLst>
          </p:cNvPr>
          <p:cNvPicPr>
            <a:picLocks noChangeAspect="1"/>
          </p:cNvPicPr>
          <p:nvPr/>
        </p:nvPicPr>
        <p:blipFill>
          <a:blip r:embed="rId3"/>
          <a:stretch>
            <a:fillRect/>
          </a:stretch>
        </p:blipFill>
        <p:spPr>
          <a:xfrm>
            <a:off x="4308712" y="2734921"/>
            <a:ext cx="3769799" cy="2923672"/>
          </a:xfrm>
          <a:prstGeom prst="rect">
            <a:avLst/>
          </a:prstGeom>
        </p:spPr>
      </p:pic>
      <p:sp>
        <p:nvSpPr>
          <p:cNvPr id="4" name="テキスト ボックス 3">
            <a:extLst>
              <a:ext uri="{FF2B5EF4-FFF2-40B4-BE49-F238E27FC236}">
                <a16:creationId xmlns:a16="http://schemas.microsoft.com/office/drawing/2014/main" id="{399584C7-96E4-FCAA-D039-A3CBFCF8749E}"/>
              </a:ext>
            </a:extLst>
          </p:cNvPr>
          <p:cNvSpPr txBox="1"/>
          <p:nvPr/>
        </p:nvSpPr>
        <p:spPr>
          <a:xfrm>
            <a:off x="267628" y="1496260"/>
            <a:ext cx="3858681" cy="584775"/>
          </a:xfrm>
          <a:prstGeom prst="rect">
            <a:avLst/>
          </a:prstGeom>
          <a:noFill/>
        </p:spPr>
        <p:txBody>
          <a:bodyPr wrap="square" rtlCol="0">
            <a:spAutoFit/>
          </a:bodyPr>
          <a:lstStyle/>
          <a:p>
            <a:r>
              <a:rPr kumimoji="1" lang="ja-JP" altLang="en-US" sz="1600"/>
              <a:t>⑩以下画面が表示されるので、「インストール」ボタンをクリックしてください。</a:t>
            </a:r>
          </a:p>
        </p:txBody>
      </p:sp>
      <p:sp>
        <p:nvSpPr>
          <p:cNvPr id="8" name="テキスト ボックス 7">
            <a:extLst>
              <a:ext uri="{FF2B5EF4-FFF2-40B4-BE49-F238E27FC236}">
                <a16:creationId xmlns:a16="http://schemas.microsoft.com/office/drawing/2014/main" id="{76CD6837-97D0-39E8-5688-9A79C1EE82AA}"/>
              </a:ext>
            </a:extLst>
          </p:cNvPr>
          <p:cNvSpPr txBox="1"/>
          <p:nvPr/>
        </p:nvSpPr>
        <p:spPr>
          <a:xfrm>
            <a:off x="4308711" y="1491712"/>
            <a:ext cx="3858681" cy="584775"/>
          </a:xfrm>
          <a:prstGeom prst="rect">
            <a:avLst/>
          </a:prstGeom>
          <a:noFill/>
        </p:spPr>
        <p:txBody>
          <a:bodyPr wrap="square" rtlCol="0">
            <a:spAutoFit/>
          </a:bodyPr>
          <a:lstStyle/>
          <a:p>
            <a:r>
              <a:rPr lang="ja-JP" altLang="en-US" sz="1600"/>
              <a:t>⑪</a:t>
            </a:r>
            <a:r>
              <a:rPr kumimoji="1" lang="ja-JP" altLang="en-US" sz="1600"/>
              <a:t>下画面が表示されるので、「完了」ボタンをクリックしてください。</a:t>
            </a:r>
          </a:p>
        </p:txBody>
      </p:sp>
      <p:sp>
        <p:nvSpPr>
          <p:cNvPr id="10" name="正方形/長方形 9">
            <a:extLst>
              <a:ext uri="{FF2B5EF4-FFF2-40B4-BE49-F238E27FC236}">
                <a16:creationId xmlns:a16="http://schemas.microsoft.com/office/drawing/2014/main" id="{A3E7DA89-CA77-F481-82B3-B9DF735D7595}"/>
              </a:ext>
            </a:extLst>
          </p:cNvPr>
          <p:cNvSpPr/>
          <p:nvPr/>
        </p:nvSpPr>
        <p:spPr>
          <a:xfrm>
            <a:off x="6410355" y="5285474"/>
            <a:ext cx="1003458" cy="4787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C2D949B-73C1-D2E5-5155-8CF6C2F5022C}"/>
              </a:ext>
            </a:extLst>
          </p:cNvPr>
          <p:cNvSpPr/>
          <p:nvPr/>
        </p:nvSpPr>
        <p:spPr>
          <a:xfrm>
            <a:off x="2492778" y="5290022"/>
            <a:ext cx="1003458" cy="4787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390972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2-2-1-3.teraterm</a:t>
            </a:r>
            <a:r>
              <a:rPr lang="ja-JP" altLang="en-US"/>
              <a:t>インストール</a:t>
            </a:r>
            <a:endParaRPr lang="en-US" altLang="ja-JP"/>
          </a:p>
        </p:txBody>
      </p:sp>
      <p:pic>
        <p:nvPicPr>
          <p:cNvPr id="4" name="図 3">
            <a:extLst>
              <a:ext uri="{FF2B5EF4-FFF2-40B4-BE49-F238E27FC236}">
                <a16:creationId xmlns:a16="http://schemas.microsoft.com/office/drawing/2014/main" id="{A4A0865A-C3EF-F82A-D827-7FEE6DB26FA1}"/>
              </a:ext>
            </a:extLst>
          </p:cNvPr>
          <p:cNvPicPr>
            <a:picLocks noChangeAspect="1"/>
          </p:cNvPicPr>
          <p:nvPr/>
        </p:nvPicPr>
        <p:blipFill>
          <a:blip r:embed="rId2"/>
          <a:stretch>
            <a:fillRect/>
          </a:stretch>
        </p:blipFill>
        <p:spPr>
          <a:xfrm>
            <a:off x="5078951" y="2715813"/>
            <a:ext cx="3828591" cy="1999061"/>
          </a:xfrm>
          <a:prstGeom prst="rect">
            <a:avLst/>
          </a:prstGeom>
        </p:spPr>
      </p:pic>
      <p:pic>
        <p:nvPicPr>
          <p:cNvPr id="8" name="図 7">
            <a:extLst>
              <a:ext uri="{FF2B5EF4-FFF2-40B4-BE49-F238E27FC236}">
                <a16:creationId xmlns:a16="http://schemas.microsoft.com/office/drawing/2014/main" id="{6D007C2B-94CD-B5C8-8910-EAEEC779125B}"/>
              </a:ext>
            </a:extLst>
          </p:cNvPr>
          <p:cNvPicPr>
            <a:picLocks noChangeAspect="1"/>
          </p:cNvPicPr>
          <p:nvPr/>
        </p:nvPicPr>
        <p:blipFill>
          <a:blip r:embed="rId3"/>
          <a:stretch>
            <a:fillRect/>
          </a:stretch>
        </p:blipFill>
        <p:spPr>
          <a:xfrm>
            <a:off x="9051459" y="2715814"/>
            <a:ext cx="2974764" cy="2870615"/>
          </a:xfrm>
          <a:prstGeom prst="rect">
            <a:avLst/>
          </a:prstGeom>
        </p:spPr>
      </p:pic>
      <p:pic>
        <p:nvPicPr>
          <p:cNvPr id="2" name="図 1">
            <a:extLst>
              <a:ext uri="{FF2B5EF4-FFF2-40B4-BE49-F238E27FC236}">
                <a16:creationId xmlns:a16="http://schemas.microsoft.com/office/drawing/2014/main" id="{BE65A2A5-7404-6F2C-0720-48D7D2D26395}"/>
              </a:ext>
            </a:extLst>
          </p:cNvPr>
          <p:cNvPicPr>
            <a:picLocks noChangeAspect="1"/>
          </p:cNvPicPr>
          <p:nvPr/>
        </p:nvPicPr>
        <p:blipFill>
          <a:blip r:embed="rId4"/>
          <a:stretch>
            <a:fillRect/>
          </a:stretch>
        </p:blipFill>
        <p:spPr>
          <a:xfrm>
            <a:off x="348622" y="2715814"/>
            <a:ext cx="4639212" cy="2609557"/>
          </a:xfrm>
          <a:prstGeom prst="rect">
            <a:avLst/>
          </a:prstGeom>
        </p:spPr>
      </p:pic>
      <p:sp>
        <p:nvSpPr>
          <p:cNvPr id="3" name="テキスト ボックス 2">
            <a:extLst>
              <a:ext uri="{FF2B5EF4-FFF2-40B4-BE49-F238E27FC236}">
                <a16:creationId xmlns:a16="http://schemas.microsoft.com/office/drawing/2014/main" id="{3CD3EF78-697D-F906-21CD-F9A5F6099321}"/>
              </a:ext>
            </a:extLst>
          </p:cNvPr>
          <p:cNvSpPr txBox="1"/>
          <p:nvPr/>
        </p:nvSpPr>
        <p:spPr>
          <a:xfrm>
            <a:off x="267628" y="1496260"/>
            <a:ext cx="4639212" cy="1077218"/>
          </a:xfrm>
          <a:prstGeom prst="rect">
            <a:avLst/>
          </a:prstGeom>
          <a:noFill/>
        </p:spPr>
        <p:txBody>
          <a:bodyPr wrap="square" rtlCol="0">
            <a:spAutoFit/>
          </a:bodyPr>
          <a:lstStyle/>
          <a:p>
            <a:r>
              <a:rPr kumimoji="1" lang="ja-JP" altLang="en-US" sz="1600"/>
              <a:t>①</a:t>
            </a:r>
            <a:r>
              <a:rPr kumimoji="1" lang="en-US" altLang="ja-JP" sz="1600"/>
              <a:t>Win11</a:t>
            </a:r>
            <a:r>
              <a:rPr kumimoji="1" lang="ja-JP" altLang="en-US" sz="1600"/>
              <a:t>の画面上からデータベースサーバへ</a:t>
            </a:r>
            <a:r>
              <a:rPr kumimoji="1" lang="en-US" altLang="ja-JP" sz="1600"/>
              <a:t>SSH</a:t>
            </a:r>
            <a:r>
              <a:rPr kumimoji="1" lang="ja-JP" altLang="en-US" sz="1600"/>
              <a:t>接続します。</a:t>
            </a:r>
            <a:endParaRPr kumimoji="1" lang="en-US" altLang="ja-JP" sz="1600"/>
          </a:p>
          <a:p>
            <a:r>
              <a:rPr lang="ja-JP" altLang="en-US" sz="1600"/>
              <a:t>「</a:t>
            </a:r>
            <a:r>
              <a:rPr lang="en-US" altLang="ja-JP" sz="1600"/>
              <a:t>teraterm</a:t>
            </a:r>
            <a:r>
              <a:rPr lang="ja-JP" altLang="en-US" sz="1600"/>
              <a:t>」アイコンをダブルクリックしてください。</a:t>
            </a:r>
            <a:endParaRPr kumimoji="1" lang="ja-JP" altLang="en-US" sz="1600"/>
          </a:p>
        </p:txBody>
      </p:sp>
      <p:sp>
        <p:nvSpPr>
          <p:cNvPr id="5" name="テキスト ボックス 4">
            <a:extLst>
              <a:ext uri="{FF2B5EF4-FFF2-40B4-BE49-F238E27FC236}">
                <a16:creationId xmlns:a16="http://schemas.microsoft.com/office/drawing/2014/main" id="{8DB239B7-5672-CB60-CA60-8B2C1185772B}"/>
              </a:ext>
            </a:extLst>
          </p:cNvPr>
          <p:cNvSpPr txBox="1"/>
          <p:nvPr/>
        </p:nvSpPr>
        <p:spPr>
          <a:xfrm>
            <a:off x="8903736" y="1443243"/>
            <a:ext cx="3122485" cy="830997"/>
          </a:xfrm>
          <a:prstGeom prst="rect">
            <a:avLst/>
          </a:prstGeom>
          <a:noFill/>
        </p:spPr>
        <p:txBody>
          <a:bodyPr wrap="square" rtlCol="0">
            <a:spAutoFit/>
          </a:bodyPr>
          <a:lstStyle/>
          <a:p>
            <a:r>
              <a:rPr kumimoji="1" lang="ja-JP" altLang="en-US" sz="1600"/>
              <a:t>③以下画面が表示されるので、「続行」ボタンをクリックしてください。</a:t>
            </a:r>
          </a:p>
        </p:txBody>
      </p:sp>
      <p:sp>
        <p:nvSpPr>
          <p:cNvPr id="6" name="テキスト ボックス 5">
            <a:extLst>
              <a:ext uri="{FF2B5EF4-FFF2-40B4-BE49-F238E27FC236}">
                <a16:creationId xmlns:a16="http://schemas.microsoft.com/office/drawing/2014/main" id="{71AC5550-17DE-EC60-D5CE-EEC080B0DF3E}"/>
              </a:ext>
            </a:extLst>
          </p:cNvPr>
          <p:cNvSpPr txBox="1"/>
          <p:nvPr/>
        </p:nvSpPr>
        <p:spPr>
          <a:xfrm>
            <a:off x="5078951" y="1491712"/>
            <a:ext cx="3652674" cy="1077218"/>
          </a:xfrm>
          <a:prstGeom prst="rect">
            <a:avLst/>
          </a:prstGeom>
          <a:noFill/>
        </p:spPr>
        <p:txBody>
          <a:bodyPr wrap="square" rtlCol="0">
            <a:spAutoFit/>
          </a:bodyPr>
          <a:lstStyle/>
          <a:p>
            <a:r>
              <a:rPr lang="ja-JP" altLang="en-US" sz="1600"/>
              <a:t>②</a:t>
            </a:r>
            <a:r>
              <a:rPr kumimoji="1" lang="ja-JP" altLang="en-US" sz="1600"/>
              <a:t>以下画面が表示されるので、ホスト「</a:t>
            </a:r>
            <a:r>
              <a:rPr kumimoji="1" lang="en-US" altLang="ja-JP" sz="1600"/>
              <a:t>127.0.0.1</a:t>
            </a:r>
            <a:r>
              <a:rPr kumimoji="1" lang="ja-JP" altLang="en-US" sz="1600"/>
              <a:t>」、</a:t>
            </a:r>
            <a:r>
              <a:rPr kumimoji="1" lang="en-US" altLang="ja-JP" sz="1600"/>
              <a:t>TCP</a:t>
            </a:r>
            <a:r>
              <a:rPr kumimoji="1" lang="ja-JP" altLang="en-US" sz="1600"/>
              <a:t>ポート「</a:t>
            </a:r>
            <a:r>
              <a:rPr kumimoji="1" lang="en-US" altLang="ja-JP" sz="1600"/>
              <a:t>2223</a:t>
            </a:r>
            <a:r>
              <a:rPr kumimoji="1" lang="ja-JP" altLang="en-US" sz="1600"/>
              <a:t>」を入力し、「</a:t>
            </a:r>
            <a:r>
              <a:rPr kumimoji="1" lang="en-US" altLang="ja-JP" sz="1600"/>
              <a:t>OK</a:t>
            </a:r>
            <a:r>
              <a:rPr kumimoji="1" lang="ja-JP" altLang="en-US" sz="1600"/>
              <a:t>」ボタンをクリックしてください。</a:t>
            </a:r>
          </a:p>
        </p:txBody>
      </p:sp>
      <p:sp>
        <p:nvSpPr>
          <p:cNvPr id="10" name="正方形/長方形 9">
            <a:extLst>
              <a:ext uri="{FF2B5EF4-FFF2-40B4-BE49-F238E27FC236}">
                <a16:creationId xmlns:a16="http://schemas.microsoft.com/office/drawing/2014/main" id="{72226B79-92DB-7FB3-8B2B-0B5046BF8686}"/>
              </a:ext>
            </a:extLst>
          </p:cNvPr>
          <p:cNvSpPr/>
          <p:nvPr/>
        </p:nvSpPr>
        <p:spPr>
          <a:xfrm>
            <a:off x="257505" y="3404148"/>
            <a:ext cx="450707" cy="28034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8E1A344-A42D-41D0-BA0D-6A8A628649B4}"/>
              </a:ext>
            </a:extLst>
          </p:cNvPr>
          <p:cNvSpPr/>
          <p:nvPr/>
        </p:nvSpPr>
        <p:spPr>
          <a:xfrm>
            <a:off x="5985952" y="2884194"/>
            <a:ext cx="2844283" cy="87201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D17C774-571C-3D20-0BBF-40EE34E261F7}"/>
              </a:ext>
            </a:extLst>
          </p:cNvPr>
          <p:cNvSpPr/>
          <p:nvPr/>
        </p:nvSpPr>
        <p:spPr>
          <a:xfrm>
            <a:off x="5985952" y="4352447"/>
            <a:ext cx="621036" cy="4616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E1A5065-86C1-0955-A394-C38552F5D964}"/>
              </a:ext>
            </a:extLst>
          </p:cNvPr>
          <p:cNvSpPr/>
          <p:nvPr/>
        </p:nvSpPr>
        <p:spPr>
          <a:xfrm>
            <a:off x="9771529" y="5183957"/>
            <a:ext cx="645459" cy="4616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4431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2-2-1-3.teraterm</a:t>
            </a:r>
            <a:r>
              <a:rPr lang="ja-JP" altLang="en-US"/>
              <a:t>インストール</a:t>
            </a:r>
            <a:endParaRPr lang="en-US" altLang="ja-JP"/>
          </a:p>
        </p:txBody>
      </p:sp>
      <p:pic>
        <p:nvPicPr>
          <p:cNvPr id="3" name="図 2">
            <a:extLst>
              <a:ext uri="{FF2B5EF4-FFF2-40B4-BE49-F238E27FC236}">
                <a16:creationId xmlns:a16="http://schemas.microsoft.com/office/drawing/2014/main" id="{96A10459-B0B9-7651-6486-F22B07CA95D1}"/>
              </a:ext>
            </a:extLst>
          </p:cNvPr>
          <p:cNvPicPr>
            <a:picLocks noChangeAspect="1"/>
          </p:cNvPicPr>
          <p:nvPr/>
        </p:nvPicPr>
        <p:blipFill>
          <a:blip r:embed="rId2"/>
          <a:stretch>
            <a:fillRect/>
          </a:stretch>
        </p:blipFill>
        <p:spPr>
          <a:xfrm>
            <a:off x="349786" y="2695209"/>
            <a:ext cx="4135261" cy="3053495"/>
          </a:xfrm>
          <a:prstGeom prst="rect">
            <a:avLst/>
          </a:prstGeom>
        </p:spPr>
      </p:pic>
      <p:sp>
        <p:nvSpPr>
          <p:cNvPr id="2" name="テキスト ボックス 1">
            <a:extLst>
              <a:ext uri="{FF2B5EF4-FFF2-40B4-BE49-F238E27FC236}">
                <a16:creationId xmlns:a16="http://schemas.microsoft.com/office/drawing/2014/main" id="{3DC0CF15-CAAB-C226-62E1-6361C6EBE2CB}"/>
              </a:ext>
            </a:extLst>
          </p:cNvPr>
          <p:cNvSpPr txBox="1"/>
          <p:nvPr/>
        </p:nvSpPr>
        <p:spPr>
          <a:xfrm>
            <a:off x="267628" y="1496260"/>
            <a:ext cx="4420913" cy="830997"/>
          </a:xfrm>
          <a:prstGeom prst="rect">
            <a:avLst/>
          </a:prstGeom>
          <a:noFill/>
        </p:spPr>
        <p:txBody>
          <a:bodyPr wrap="square" rtlCol="0">
            <a:spAutoFit/>
          </a:bodyPr>
          <a:lstStyle/>
          <a:p>
            <a:r>
              <a:rPr kumimoji="1" lang="ja-JP" altLang="en-US" sz="1600"/>
              <a:t>④以下画面が表示されるので、</a:t>
            </a:r>
            <a:r>
              <a:rPr lang="ja-JP" altLang="en-US" sz="1600"/>
              <a:t>ユーザ名、パスワードを入力し、「</a:t>
            </a:r>
            <a:r>
              <a:rPr lang="en-US" altLang="ja-JP" sz="1600"/>
              <a:t>OK</a:t>
            </a:r>
            <a:r>
              <a:rPr lang="ja-JP" altLang="en-US" sz="1600"/>
              <a:t>」ボタンをクリックしてください。</a:t>
            </a:r>
            <a:endParaRPr kumimoji="1" lang="ja-JP" altLang="en-US" sz="1600"/>
          </a:p>
        </p:txBody>
      </p:sp>
      <p:sp>
        <p:nvSpPr>
          <p:cNvPr id="6" name="テキスト ボックス 5">
            <a:extLst>
              <a:ext uri="{FF2B5EF4-FFF2-40B4-BE49-F238E27FC236}">
                <a16:creationId xmlns:a16="http://schemas.microsoft.com/office/drawing/2014/main" id="{F54B807F-99D7-4090-E275-3A42C2BD70A6}"/>
              </a:ext>
            </a:extLst>
          </p:cNvPr>
          <p:cNvSpPr txBox="1"/>
          <p:nvPr/>
        </p:nvSpPr>
        <p:spPr>
          <a:xfrm>
            <a:off x="6760595" y="1491712"/>
            <a:ext cx="4238199" cy="584775"/>
          </a:xfrm>
          <a:prstGeom prst="rect">
            <a:avLst/>
          </a:prstGeom>
          <a:noFill/>
        </p:spPr>
        <p:txBody>
          <a:bodyPr wrap="square" rtlCol="0">
            <a:spAutoFit/>
          </a:bodyPr>
          <a:lstStyle/>
          <a:p>
            <a:r>
              <a:rPr lang="ja-JP" altLang="en-US" sz="1600"/>
              <a:t>⑤認証が承認されると</a:t>
            </a:r>
            <a:r>
              <a:rPr kumimoji="1" lang="ja-JP" altLang="en-US" sz="1600"/>
              <a:t>以下コンソール画面が表示されます。</a:t>
            </a:r>
          </a:p>
        </p:txBody>
      </p:sp>
      <p:sp>
        <p:nvSpPr>
          <p:cNvPr id="10" name="正方形/長方形 9">
            <a:extLst>
              <a:ext uri="{FF2B5EF4-FFF2-40B4-BE49-F238E27FC236}">
                <a16:creationId xmlns:a16="http://schemas.microsoft.com/office/drawing/2014/main" id="{47C9F28B-C7AC-C5A9-46B8-2401013021F6}"/>
              </a:ext>
            </a:extLst>
          </p:cNvPr>
          <p:cNvSpPr/>
          <p:nvPr/>
        </p:nvSpPr>
        <p:spPr>
          <a:xfrm>
            <a:off x="267627" y="3198200"/>
            <a:ext cx="2287313" cy="45043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15FD8AD-6D5E-2F31-B329-71679F64C6DE}"/>
              </a:ext>
            </a:extLst>
          </p:cNvPr>
          <p:cNvSpPr/>
          <p:nvPr/>
        </p:nvSpPr>
        <p:spPr>
          <a:xfrm>
            <a:off x="2795296" y="5377499"/>
            <a:ext cx="1032633" cy="45043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8DCADE37-935E-5AC1-75B0-05CADBB78FC1}"/>
              </a:ext>
            </a:extLst>
          </p:cNvPr>
          <p:cNvPicPr>
            <a:picLocks noChangeAspect="1"/>
          </p:cNvPicPr>
          <p:nvPr/>
        </p:nvPicPr>
        <p:blipFill>
          <a:blip r:embed="rId3"/>
          <a:stretch>
            <a:fillRect/>
          </a:stretch>
        </p:blipFill>
        <p:spPr>
          <a:xfrm>
            <a:off x="6857311" y="2695208"/>
            <a:ext cx="4141484" cy="3053495"/>
          </a:xfrm>
          <a:prstGeom prst="rect">
            <a:avLst/>
          </a:prstGeom>
        </p:spPr>
      </p:pic>
    </p:spTree>
    <p:extLst>
      <p:ext uri="{BB962C8B-B14F-4D97-AF65-F5344CB8AC3E}">
        <p14:creationId xmlns:p14="http://schemas.microsoft.com/office/powerpoint/2010/main" val="988582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pic>
        <p:nvPicPr>
          <p:cNvPr id="5" name="図 4">
            <a:extLst>
              <a:ext uri="{FF2B5EF4-FFF2-40B4-BE49-F238E27FC236}">
                <a16:creationId xmlns:a16="http://schemas.microsoft.com/office/drawing/2014/main" id="{541AD3A0-7376-AACC-9AD7-FA4651DE1494}"/>
              </a:ext>
            </a:extLst>
          </p:cNvPr>
          <p:cNvPicPr>
            <a:picLocks noChangeAspect="1"/>
          </p:cNvPicPr>
          <p:nvPr/>
        </p:nvPicPr>
        <p:blipFill>
          <a:blip r:embed="rId2"/>
          <a:stretch>
            <a:fillRect/>
          </a:stretch>
        </p:blipFill>
        <p:spPr>
          <a:xfrm>
            <a:off x="368548" y="2721166"/>
            <a:ext cx="4622093" cy="3408706"/>
          </a:xfrm>
          <a:prstGeom prst="rect">
            <a:avLst/>
          </a:prstGeom>
        </p:spPr>
      </p:pic>
      <p:sp>
        <p:nvSpPr>
          <p:cNvPr id="8" name="正方形/長方形 7">
            <a:extLst>
              <a:ext uri="{FF2B5EF4-FFF2-40B4-BE49-F238E27FC236}">
                <a16:creationId xmlns:a16="http://schemas.microsoft.com/office/drawing/2014/main" id="{A7D1F307-6CF1-FE5C-35F7-326F699EBF81}"/>
              </a:ext>
            </a:extLst>
          </p:cNvPr>
          <p:cNvSpPr/>
          <p:nvPr/>
        </p:nvSpPr>
        <p:spPr>
          <a:xfrm>
            <a:off x="5979081" y="3378550"/>
            <a:ext cx="5727452" cy="7243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s-ES" altLang="ja-JP" sz="800">
                <a:latin typeface="BIZ UDゴシック" panose="020B0400000000000000" pitchFamily="49" charset="-128"/>
                <a:ea typeface="BIZ UDゴシック" panose="020B0400000000000000" pitchFamily="49" charset="-128"/>
              </a:rPr>
              <a:t>[macro@localhost ~]$</a:t>
            </a:r>
          </a:p>
          <a:p>
            <a:r>
              <a:rPr kumimoji="1" lang="es-ES" altLang="ja-JP" sz="800">
                <a:latin typeface="BIZ UDゴシック" panose="020B0400000000000000" pitchFamily="49" charset="-128"/>
                <a:ea typeface="BIZ UDゴシック" panose="020B0400000000000000" pitchFamily="49" charset="-128"/>
              </a:rPr>
              <a:t>[macro@localhost ~]$ </a:t>
            </a:r>
            <a:r>
              <a:rPr kumimoji="1" lang="es-ES" altLang="ja-JP" sz="800">
                <a:solidFill>
                  <a:srgbClr val="FF0000"/>
                </a:solidFill>
                <a:latin typeface="BIZ UDゴシック" panose="020B0400000000000000" pitchFamily="49" charset="-128"/>
                <a:ea typeface="BIZ UDゴシック" panose="020B0400000000000000" pitchFamily="49" charset="-128"/>
              </a:rPr>
              <a:t>su -</a:t>
            </a:r>
          </a:p>
          <a:p>
            <a:r>
              <a:rPr kumimoji="1" lang="ja-JP" altLang="es-ES" sz="800">
                <a:latin typeface="BIZ UDゴシック" panose="020B0400000000000000" pitchFamily="49" charset="-128"/>
                <a:ea typeface="BIZ UDゴシック" panose="020B0400000000000000" pitchFamily="49" charset="-128"/>
              </a:rPr>
              <a:t>パスワード</a:t>
            </a:r>
            <a:r>
              <a:rPr kumimoji="1" lang="es-ES" altLang="ja-JP" sz="800">
                <a:latin typeface="BIZ UDゴシック" panose="020B0400000000000000" pitchFamily="49" charset="-128"/>
                <a:ea typeface="BIZ UDゴシック" panose="020B0400000000000000" pitchFamily="49" charset="-128"/>
              </a:rPr>
              <a:t>: </a:t>
            </a:r>
            <a:r>
              <a:rPr kumimoji="1" lang="es-ES" altLang="ja-JP" sz="800">
                <a:solidFill>
                  <a:srgbClr val="FF0000"/>
                </a:solidFill>
                <a:latin typeface="BIZ UDゴシック" panose="020B0400000000000000" pitchFamily="49" charset="-128"/>
                <a:ea typeface="BIZ UDゴシック" panose="020B0400000000000000" pitchFamily="49" charset="-128"/>
              </a:rPr>
              <a:t>****</a:t>
            </a:r>
          </a:p>
          <a:p>
            <a:r>
              <a:rPr kumimoji="1" lang="es-ES" altLang="ja-JP" sz="800">
                <a:latin typeface="BIZ UDゴシック" panose="020B0400000000000000" pitchFamily="49" charset="-128"/>
                <a:ea typeface="BIZ UDゴシック" panose="020B0400000000000000" pitchFamily="49" charset="-128"/>
              </a:rPr>
              <a:t>[root@localhost ~]#</a:t>
            </a:r>
            <a:endParaRPr kumimoji="1" lang="ja-JP" altLang="en-US" sz="800">
              <a:latin typeface="BIZ UDゴシック" panose="020B0400000000000000" pitchFamily="49" charset="-128"/>
              <a:ea typeface="BIZ UDゴシック" panose="020B0400000000000000" pitchFamily="49" charset="-128"/>
            </a:endParaRPr>
          </a:p>
        </p:txBody>
      </p:sp>
      <p:sp>
        <p:nvSpPr>
          <p:cNvPr id="2" name="テキスト ボックス 1">
            <a:extLst>
              <a:ext uri="{FF2B5EF4-FFF2-40B4-BE49-F238E27FC236}">
                <a16:creationId xmlns:a16="http://schemas.microsoft.com/office/drawing/2014/main" id="{896E2FF0-DFFA-B6FE-B7AA-EA42BBDAF8F7}"/>
              </a:ext>
            </a:extLst>
          </p:cNvPr>
          <p:cNvSpPr txBox="1"/>
          <p:nvPr/>
        </p:nvSpPr>
        <p:spPr>
          <a:xfrm>
            <a:off x="568960" y="1302114"/>
            <a:ext cx="3595856"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a:t>【Linux</a:t>
            </a:r>
            <a:r>
              <a:rPr kumimoji="1" lang="ja-JP" altLang="en-US"/>
              <a:t>で管理者権限に昇格する</a:t>
            </a:r>
            <a:r>
              <a:rPr kumimoji="1" lang="en-US" altLang="ja-JP"/>
              <a:t>】</a:t>
            </a:r>
            <a:endParaRPr kumimoji="1" lang="ja-JP" altLang="en-US"/>
          </a:p>
        </p:txBody>
      </p:sp>
      <p:sp>
        <p:nvSpPr>
          <p:cNvPr id="3" name="テキスト ボックス 2">
            <a:extLst>
              <a:ext uri="{FF2B5EF4-FFF2-40B4-BE49-F238E27FC236}">
                <a16:creationId xmlns:a16="http://schemas.microsoft.com/office/drawing/2014/main" id="{11CE69A5-753C-5F9F-1D37-E657FE3AE593}"/>
              </a:ext>
            </a:extLst>
          </p:cNvPr>
          <p:cNvSpPr txBox="1"/>
          <p:nvPr/>
        </p:nvSpPr>
        <p:spPr>
          <a:xfrm>
            <a:off x="5891932" y="2020822"/>
            <a:ext cx="5814601" cy="1200329"/>
          </a:xfrm>
          <a:prstGeom prst="rect">
            <a:avLst/>
          </a:prstGeom>
          <a:noFill/>
        </p:spPr>
        <p:txBody>
          <a:bodyPr wrap="square" rtlCol="0">
            <a:spAutoFit/>
          </a:bodyPr>
          <a:lstStyle/>
          <a:p>
            <a:r>
              <a:rPr kumimoji="1" lang="ja-JP" altLang="en-US"/>
              <a:t>①コンソール画面で以下、赤文字の部分を入力し、実行してください。</a:t>
            </a:r>
            <a:endParaRPr kumimoji="1" lang="en-US" altLang="ja-JP"/>
          </a:p>
          <a:p>
            <a:r>
              <a:rPr kumimoji="1" lang="ja-JP" altLang="en-US"/>
              <a:t>実行が完了すると、プロンプトが</a:t>
            </a:r>
            <a:endParaRPr kumimoji="1" lang="en-US" altLang="ja-JP"/>
          </a:p>
          <a:p>
            <a:r>
              <a:rPr kumimoji="1" lang="ja-JP" altLang="en-US"/>
              <a:t>「   </a:t>
            </a:r>
            <a:r>
              <a:rPr kumimoji="1" lang="es-ES" altLang="ja-JP" sz="1800">
                <a:latin typeface="+mn-ea"/>
              </a:rPr>
              <a:t>[root@localhost ~]#    </a:t>
            </a:r>
            <a:r>
              <a:rPr kumimoji="1" lang="ja-JP" altLang="en-US"/>
              <a:t>」となります。</a:t>
            </a:r>
          </a:p>
        </p:txBody>
      </p:sp>
      <p:sp>
        <p:nvSpPr>
          <p:cNvPr id="4" name="テキスト ボックス 3">
            <a:extLst>
              <a:ext uri="{FF2B5EF4-FFF2-40B4-BE49-F238E27FC236}">
                <a16:creationId xmlns:a16="http://schemas.microsoft.com/office/drawing/2014/main" id="{A36F7121-27CF-0A58-9E1E-88ED840F7F16}"/>
              </a:ext>
            </a:extLst>
          </p:cNvPr>
          <p:cNvSpPr txBox="1"/>
          <p:nvPr/>
        </p:nvSpPr>
        <p:spPr>
          <a:xfrm>
            <a:off x="6087269" y="4425519"/>
            <a:ext cx="4030270" cy="369332"/>
          </a:xfrm>
          <a:prstGeom prst="rect">
            <a:avLst/>
          </a:prstGeom>
          <a:noFill/>
        </p:spPr>
        <p:txBody>
          <a:bodyPr wrap="none" rtlCol="0">
            <a:spAutoFit/>
          </a:bodyPr>
          <a:lstStyle/>
          <a:p>
            <a:r>
              <a:rPr lang="en-US" altLang="ja-JP"/>
              <a:t>※</a:t>
            </a:r>
            <a:r>
              <a:rPr lang="ja-JP" altLang="en-US"/>
              <a:t>パスワードは、「</a:t>
            </a:r>
            <a:r>
              <a:rPr lang="en-US" altLang="ja-JP"/>
              <a:t>Macro!001</a:t>
            </a:r>
            <a:r>
              <a:rPr lang="ja-JP" altLang="en-US"/>
              <a:t>」です。</a:t>
            </a:r>
            <a:endParaRPr kumimoji="1" lang="ja-JP" altLang="en-US"/>
          </a:p>
        </p:txBody>
      </p:sp>
      <p:sp>
        <p:nvSpPr>
          <p:cNvPr id="6" name="正方形/長方形 5">
            <a:extLst>
              <a:ext uri="{FF2B5EF4-FFF2-40B4-BE49-F238E27FC236}">
                <a16:creationId xmlns:a16="http://schemas.microsoft.com/office/drawing/2014/main" id="{15D4E2A4-6FEF-E1C7-E59F-636C51CE3933}"/>
              </a:ext>
            </a:extLst>
          </p:cNvPr>
          <p:cNvSpPr/>
          <p:nvPr/>
        </p:nvSpPr>
        <p:spPr>
          <a:xfrm>
            <a:off x="5979081" y="5205845"/>
            <a:ext cx="5835640" cy="10702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ja-JP" altLang="en-US"/>
              <a:t>プロンプトが</a:t>
            </a:r>
            <a:endParaRPr lang="en-US" altLang="ja-JP"/>
          </a:p>
          <a:p>
            <a:r>
              <a:rPr lang="ja-JP" altLang="en-US"/>
              <a:t>　　　　＃の時は管理者権限、</a:t>
            </a:r>
            <a:endParaRPr lang="en-US" altLang="ja-JP"/>
          </a:p>
          <a:p>
            <a:r>
              <a:rPr kumimoji="1" lang="ja-JP" altLang="en-US"/>
              <a:t>　　　　＄の時は、ユーザ権限　と　認識してください。</a:t>
            </a:r>
          </a:p>
        </p:txBody>
      </p:sp>
    </p:spTree>
    <p:extLst>
      <p:ext uri="{BB962C8B-B14F-4D97-AF65-F5344CB8AC3E}">
        <p14:creationId xmlns:p14="http://schemas.microsoft.com/office/powerpoint/2010/main" val="4830239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sp>
        <p:nvSpPr>
          <p:cNvPr id="2" name="正方形/長方形 1">
            <a:extLst>
              <a:ext uri="{FF2B5EF4-FFF2-40B4-BE49-F238E27FC236}">
                <a16:creationId xmlns:a16="http://schemas.microsoft.com/office/drawing/2014/main" id="{B9873BED-69A3-A5E3-CD0C-D067218F6BC8}"/>
              </a:ext>
            </a:extLst>
          </p:cNvPr>
          <p:cNvSpPr/>
          <p:nvPr/>
        </p:nvSpPr>
        <p:spPr>
          <a:xfrm>
            <a:off x="345604" y="1344564"/>
            <a:ext cx="6319355" cy="430233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 </a:t>
            </a:r>
            <a:r>
              <a:rPr kumimoji="1" lang="en-US" altLang="ja-JP" sz="1000" err="1">
                <a:solidFill>
                  <a:srgbClr val="FF0000"/>
                </a:solidFill>
                <a:latin typeface="BIZ UDゴシック" panose="020B0400000000000000" pitchFamily="49" charset="-128"/>
                <a:ea typeface="BIZ UDゴシック" panose="020B0400000000000000" pitchFamily="49" charset="-128"/>
              </a:rPr>
              <a:t>sudo</a:t>
            </a:r>
            <a:r>
              <a:rPr kumimoji="1" lang="en-US" altLang="ja-JP" sz="1000">
                <a:solidFill>
                  <a:srgbClr val="FF0000"/>
                </a:solidFill>
                <a:latin typeface="BIZ UDゴシック" panose="020B0400000000000000" pitchFamily="49" charset="-128"/>
                <a:ea typeface="BIZ UDゴシック" panose="020B0400000000000000" pitchFamily="49" charset="-128"/>
              </a:rPr>
              <a:t> </a:t>
            </a:r>
            <a:r>
              <a:rPr kumimoji="1" lang="en-US" altLang="ja-JP" sz="1000" err="1">
                <a:solidFill>
                  <a:srgbClr val="FF0000"/>
                </a:solidFill>
                <a:latin typeface="BIZ UDゴシック" panose="020B0400000000000000" pitchFamily="49" charset="-128"/>
                <a:ea typeface="BIZ UDゴシック" panose="020B0400000000000000" pitchFamily="49" charset="-128"/>
              </a:rPr>
              <a:t>dnf</a:t>
            </a:r>
            <a:r>
              <a:rPr kumimoji="1" lang="en-US" altLang="ja-JP" sz="1000">
                <a:solidFill>
                  <a:srgbClr val="FF0000"/>
                </a:solidFill>
                <a:latin typeface="BIZ UDゴシック" panose="020B0400000000000000" pitchFamily="49" charset="-128"/>
                <a:ea typeface="BIZ UDゴシック" panose="020B0400000000000000" pitchFamily="49" charset="-128"/>
              </a:rPr>
              <a:t> install -y https://download.postgresql.org/pub/repos/yum/reporpms/EL-8-x86_64/pgdg-redhat-repo-latest.noarch.rpm</a:t>
            </a:r>
          </a:p>
          <a:p>
            <a:endParaRPr kumimoji="1" lang="en-US" altLang="ja-JP" sz="800">
              <a:solidFill>
                <a:srgbClr val="FF0000"/>
              </a:solidFill>
              <a:latin typeface="BIZ UDゴシック" panose="020B0400000000000000" pitchFamily="49" charset="-128"/>
              <a:ea typeface="BIZ UDゴシック" panose="020B0400000000000000" pitchFamily="49" charset="-128"/>
            </a:endParaRPr>
          </a:p>
          <a:p>
            <a:r>
              <a:rPr kumimoji="1" lang="ja-JP" altLang="en-US" sz="800">
                <a:latin typeface="BIZ UDゴシック" panose="020B0400000000000000" pitchFamily="49" charset="-128"/>
                <a:ea typeface="BIZ UDゴシック" panose="020B0400000000000000" pitchFamily="49" charset="-128"/>
              </a:rPr>
              <a:t>メタデータの期限切れの最終確認</a:t>
            </a:r>
            <a:r>
              <a:rPr kumimoji="1" lang="en-US" altLang="ja-JP" sz="800">
                <a:latin typeface="BIZ UDゴシック" panose="020B0400000000000000" pitchFamily="49" charset="-128"/>
                <a:ea typeface="BIZ UDゴシック" panose="020B0400000000000000" pitchFamily="49" charset="-128"/>
              </a:rPr>
              <a:t>: 2:19:41 </a:t>
            </a:r>
            <a:r>
              <a:rPr kumimoji="1" lang="ja-JP" altLang="en-US" sz="800">
                <a:latin typeface="BIZ UDゴシック" panose="020B0400000000000000" pitchFamily="49" charset="-128"/>
                <a:ea typeface="BIZ UDゴシック" panose="020B0400000000000000" pitchFamily="49" charset="-128"/>
              </a:rPr>
              <a:t>前の </a:t>
            </a:r>
            <a:r>
              <a:rPr kumimoji="1" lang="en-US" altLang="ja-JP" sz="800">
                <a:latin typeface="BIZ UDゴシック" panose="020B0400000000000000" pitchFamily="49" charset="-128"/>
                <a:ea typeface="BIZ UDゴシック" panose="020B0400000000000000" pitchFamily="49" charset="-128"/>
              </a:rPr>
              <a:t>2023</a:t>
            </a:r>
            <a:r>
              <a:rPr kumimoji="1" lang="ja-JP" altLang="en-US" sz="800">
                <a:latin typeface="BIZ UDゴシック" panose="020B0400000000000000" pitchFamily="49" charset="-128"/>
                <a:ea typeface="BIZ UDゴシック" panose="020B0400000000000000" pitchFamily="49" charset="-128"/>
              </a:rPr>
              <a:t>年</a:t>
            </a:r>
            <a:r>
              <a:rPr kumimoji="1" lang="en-US" altLang="ja-JP" sz="800">
                <a:latin typeface="BIZ UDゴシック" panose="020B0400000000000000" pitchFamily="49" charset="-128"/>
                <a:ea typeface="BIZ UDゴシック" panose="020B0400000000000000" pitchFamily="49" charset="-128"/>
              </a:rPr>
              <a:t>09</a:t>
            </a:r>
            <a:r>
              <a:rPr kumimoji="1" lang="ja-JP" altLang="en-US" sz="800">
                <a:latin typeface="BIZ UDゴシック" panose="020B0400000000000000" pitchFamily="49" charset="-128"/>
                <a:ea typeface="BIZ UDゴシック" panose="020B0400000000000000" pitchFamily="49" charset="-128"/>
              </a:rPr>
              <a:t>月</a:t>
            </a:r>
            <a:r>
              <a:rPr kumimoji="1" lang="en-US" altLang="ja-JP" sz="800">
                <a:latin typeface="BIZ UDゴシック" panose="020B0400000000000000" pitchFamily="49" charset="-128"/>
                <a:ea typeface="BIZ UDゴシック" panose="020B0400000000000000" pitchFamily="49" charset="-128"/>
              </a:rPr>
              <a:t>07</a:t>
            </a:r>
            <a:r>
              <a:rPr kumimoji="1" lang="ja-JP" altLang="en-US" sz="800">
                <a:latin typeface="BIZ UDゴシック" panose="020B0400000000000000" pitchFamily="49" charset="-128"/>
                <a:ea typeface="BIZ UDゴシック" panose="020B0400000000000000" pitchFamily="49" charset="-128"/>
              </a:rPr>
              <a:t>日 </a:t>
            </a:r>
            <a:r>
              <a:rPr kumimoji="1" lang="en-US" altLang="ja-JP" sz="800">
                <a:latin typeface="BIZ UDゴシック" panose="020B0400000000000000" pitchFamily="49" charset="-128"/>
                <a:ea typeface="BIZ UDゴシック" panose="020B0400000000000000" pitchFamily="49" charset="-128"/>
              </a:rPr>
              <a:t>19</a:t>
            </a:r>
            <a:r>
              <a:rPr kumimoji="1" lang="ja-JP" altLang="en-US" sz="800">
                <a:latin typeface="BIZ UDゴシック" panose="020B0400000000000000" pitchFamily="49" charset="-128"/>
                <a:ea typeface="BIZ UDゴシック" panose="020B0400000000000000" pitchFamily="49" charset="-128"/>
              </a:rPr>
              <a:t>時</a:t>
            </a:r>
            <a:r>
              <a:rPr kumimoji="1" lang="en-US" altLang="ja-JP" sz="800">
                <a:latin typeface="BIZ UDゴシック" panose="020B0400000000000000" pitchFamily="49" charset="-128"/>
                <a:ea typeface="BIZ UDゴシック" panose="020B0400000000000000" pitchFamily="49" charset="-128"/>
              </a:rPr>
              <a:t>41</a:t>
            </a:r>
            <a:r>
              <a:rPr kumimoji="1" lang="ja-JP" altLang="en-US" sz="800">
                <a:latin typeface="BIZ UDゴシック" panose="020B0400000000000000" pitchFamily="49" charset="-128"/>
                <a:ea typeface="BIZ UDゴシック" panose="020B0400000000000000" pitchFamily="49" charset="-128"/>
              </a:rPr>
              <a:t>分</a:t>
            </a:r>
            <a:r>
              <a:rPr kumimoji="1" lang="en-US" altLang="ja-JP" sz="800">
                <a:latin typeface="BIZ UDゴシック" panose="020B0400000000000000" pitchFamily="49" charset="-128"/>
                <a:ea typeface="BIZ UDゴシック" panose="020B0400000000000000" pitchFamily="49" charset="-128"/>
              </a:rPr>
              <a:t>48</a:t>
            </a:r>
            <a:r>
              <a:rPr kumimoji="1" lang="ja-JP" altLang="en-US" sz="800">
                <a:latin typeface="BIZ UDゴシック" panose="020B0400000000000000" pitchFamily="49" charset="-128"/>
                <a:ea typeface="BIZ UDゴシック" panose="020B0400000000000000" pitchFamily="49" charset="-128"/>
              </a:rPr>
              <a:t>秒 に実施 しました。</a:t>
            </a:r>
          </a:p>
          <a:p>
            <a:r>
              <a:rPr kumimoji="1" lang="en-US" altLang="ja-JP" sz="800" err="1">
                <a:latin typeface="BIZ UDゴシック" panose="020B0400000000000000" pitchFamily="49" charset="-128"/>
                <a:ea typeface="BIZ UDゴシック" panose="020B0400000000000000" pitchFamily="49" charset="-128"/>
              </a:rPr>
              <a:t>pgdg</a:t>
            </a:r>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redhat</a:t>
            </a:r>
            <a:r>
              <a:rPr kumimoji="1" lang="en-US" altLang="ja-JP" sz="800">
                <a:latin typeface="BIZ UDゴシック" panose="020B0400000000000000" pitchFamily="49" charset="-128"/>
                <a:ea typeface="BIZ UDゴシック" panose="020B0400000000000000" pitchFamily="49" charset="-128"/>
              </a:rPr>
              <a:t>-repo-</a:t>
            </a:r>
            <a:r>
              <a:rPr kumimoji="1" lang="en-US" altLang="ja-JP" sz="800" err="1">
                <a:latin typeface="BIZ UDゴシック" panose="020B0400000000000000" pitchFamily="49" charset="-128"/>
                <a:ea typeface="BIZ UDゴシック" panose="020B0400000000000000" pitchFamily="49" charset="-128"/>
              </a:rPr>
              <a:t>latest.noarch.rpm</a:t>
            </a:r>
            <a:r>
              <a:rPr kumimoji="1" lang="en-US" altLang="ja-JP" sz="800">
                <a:latin typeface="BIZ UDゴシック" panose="020B0400000000000000" pitchFamily="49" charset="-128"/>
                <a:ea typeface="BIZ UDゴシック" panose="020B0400000000000000" pitchFamily="49" charset="-128"/>
              </a:rPr>
              <a:t>               10 kB/s |  13 kB     00:01</a:t>
            </a:r>
          </a:p>
          <a:p>
            <a:r>
              <a:rPr kumimoji="1" lang="ja-JP" altLang="en-US" sz="800">
                <a:latin typeface="BIZ UDゴシック" panose="020B0400000000000000" pitchFamily="49" charset="-128"/>
                <a:ea typeface="BIZ UDゴシック" panose="020B0400000000000000" pitchFamily="49" charset="-128"/>
              </a:rPr>
              <a:t>依存関係が解決しました。</a:t>
            </a:r>
          </a:p>
          <a:p>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a:t>
            </a:r>
            <a:r>
              <a:rPr kumimoji="1" lang="ja-JP" altLang="en-US" sz="800">
                <a:latin typeface="BIZ UDゴシック" panose="020B0400000000000000" pitchFamily="49" charset="-128"/>
                <a:ea typeface="BIZ UDゴシック" panose="020B0400000000000000" pitchFamily="49" charset="-128"/>
              </a:rPr>
              <a:t>パッケージ             </a:t>
            </a:r>
            <a:r>
              <a:rPr kumimoji="1" lang="en-US" altLang="ja-JP" sz="800">
                <a:latin typeface="BIZ UDゴシック" panose="020B0400000000000000" pitchFamily="49" charset="-128"/>
                <a:ea typeface="BIZ UDゴシック" panose="020B0400000000000000" pitchFamily="49" charset="-128"/>
              </a:rPr>
              <a:t>Arch         </a:t>
            </a:r>
            <a:r>
              <a:rPr kumimoji="1" lang="ja-JP" altLang="en-US" sz="800">
                <a:latin typeface="BIZ UDゴシック" panose="020B0400000000000000" pitchFamily="49" charset="-128"/>
                <a:ea typeface="BIZ UDゴシック" panose="020B0400000000000000" pitchFamily="49" charset="-128"/>
              </a:rPr>
              <a:t>バージョン        リポジトリー       サイズ</a:t>
            </a:r>
          </a:p>
          <a:p>
            <a:r>
              <a:rPr kumimoji="1" lang="en-US" altLang="ja-JP" sz="800">
                <a:latin typeface="BIZ UDゴシック" panose="020B0400000000000000" pitchFamily="49" charset="-128"/>
                <a:ea typeface="BIZ UDゴシック" panose="020B0400000000000000" pitchFamily="49" charset="-128"/>
              </a:rPr>
              <a:t>====================================================================</a:t>
            </a:r>
          </a:p>
          <a:p>
            <a:r>
              <a:rPr kumimoji="1" lang="ja-JP" altLang="en-US" sz="800">
                <a:latin typeface="BIZ UDゴシック" panose="020B0400000000000000" pitchFamily="49" charset="-128"/>
                <a:ea typeface="BIZ UDゴシック" panose="020B0400000000000000" pitchFamily="49" charset="-128"/>
              </a:rPr>
              <a:t>インストール</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pgdg</a:t>
            </a:r>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redhat</a:t>
            </a:r>
            <a:r>
              <a:rPr kumimoji="1" lang="en-US" altLang="ja-JP" sz="800">
                <a:latin typeface="BIZ UDゴシック" panose="020B0400000000000000" pitchFamily="49" charset="-128"/>
                <a:ea typeface="BIZ UDゴシック" panose="020B0400000000000000" pitchFamily="49" charset="-128"/>
              </a:rPr>
              <a:t>-repo       </a:t>
            </a:r>
            <a:r>
              <a:rPr kumimoji="1" lang="en-US" altLang="ja-JP" sz="800" err="1">
                <a:latin typeface="BIZ UDゴシック" panose="020B0400000000000000" pitchFamily="49" charset="-128"/>
                <a:ea typeface="BIZ UDゴシック" panose="020B0400000000000000" pitchFamily="49" charset="-128"/>
              </a:rPr>
              <a:t>noarch</a:t>
            </a:r>
            <a:r>
              <a:rPr kumimoji="1" lang="en-US" altLang="ja-JP" sz="800">
                <a:latin typeface="BIZ UDゴシック" panose="020B0400000000000000" pitchFamily="49" charset="-128"/>
                <a:ea typeface="BIZ UDゴシック" panose="020B0400000000000000" pitchFamily="49" charset="-128"/>
              </a:rPr>
              <a:t>       42.0-34PGDG       @commandline        13 k</a:t>
            </a:r>
          </a:p>
          <a:p>
            <a:endParaRPr kumimoji="1" lang="en-US" altLang="ja-JP" sz="800">
              <a:latin typeface="BIZ UDゴシック" panose="020B0400000000000000" pitchFamily="49" charset="-128"/>
              <a:ea typeface="BIZ UDゴシック" panose="020B0400000000000000" pitchFamily="49" charset="-128"/>
            </a:endParaRPr>
          </a:p>
          <a:p>
            <a:r>
              <a:rPr kumimoji="1" lang="ja-JP" altLang="en-US" sz="800">
                <a:latin typeface="BIZ UDゴシック" panose="020B0400000000000000" pitchFamily="49" charset="-128"/>
                <a:ea typeface="BIZ UDゴシック" panose="020B0400000000000000" pitchFamily="49" charset="-128"/>
              </a:rPr>
              <a:t>トランザクションの概要</a:t>
            </a:r>
          </a:p>
          <a:p>
            <a:r>
              <a:rPr kumimoji="1" lang="en-US" altLang="ja-JP" sz="800">
                <a:latin typeface="BIZ UDゴシック" panose="020B0400000000000000" pitchFamily="49" charset="-128"/>
                <a:ea typeface="BIZ UDゴシック" panose="020B0400000000000000" pitchFamily="49" charset="-128"/>
              </a:rPr>
              <a:t>====================================================================</a:t>
            </a:r>
          </a:p>
          <a:p>
            <a:r>
              <a:rPr kumimoji="1" lang="ja-JP" altLang="en-US" sz="800">
                <a:latin typeface="BIZ UDゴシック" panose="020B0400000000000000" pitchFamily="49" charset="-128"/>
                <a:ea typeface="BIZ UDゴシック" panose="020B0400000000000000" pitchFamily="49" charset="-128"/>
              </a:rPr>
              <a:t>インストール  </a:t>
            </a:r>
            <a:r>
              <a:rPr kumimoji="1" lang="en-US" altLang="ja-JP" sz="800">
                <a:latin typeface="BIZ UDゴシック" panose="020B0400000000000000" pitchFamily="49" charset="-128"/>
                <a:ea typeface="BIZ UDゴシック" panose="020B0400000000000000" pitchFamily="49" charset="-128"/>
              </a:rPr>
              <a:t>1 </a:t>
            </a:r>
            <a:r>
              <a:rPr kumimoji="1" lang="ja-JP" altLang="en-US" sz="800">
                <a:latin typeface="BIZ UDゴシック" panose="020B0400000000000000" pitchFamily="49" charset="-128"/>
                <a:ea typeface="BIZ UDゴシック" panose="020B0400000000000000" pitchFamily="49" charset="-128"/>
              </a:rPr>
              <a:t>パッケージ</a:t>
            </a:r>
          </a:p>
          <a:p>
            <a:endParaRPr kumimoji="1" lang="ja-JP" altLang="en-US" sz="800">
              <a:latin typeface="BIZ UDゴシック" panose="020B0400000000000000" pitchFamily="49" charset="-128"/>
              <a:ea typeface="BIZ UDゴシック" panose="020B0400000000000000" pitchFamily="49" charset="-128"/>
            </a:endParaRPr>
          </a:p>
          <a:p>
            <a:r>
              <a:rPr kumimoji="1" lang="ja-JP" altLang="en-US" sz="800">
                <a:latin typeface="BIZ UDゴシック" panose="020B0400000000000000" pitchFamily="49" charset="-128"/>
                <a:ea typeface="BIZ UDゴシック" panose="020B0400000000000000" pitchFamily="49" charset="-128"/>
              </a:rPr>
              <a:t>合計サイズ</a:t>
            </a:r>
            <a:r>
              <a:rPr kumimoji="1" lang="en-US" altLang="ja-JP" sz="800">
                <a:latin typeface="BIZ UDゴシック" panose="020B0400000000000000" pitchFamily="49" charset="-128"/>
                <a:ea typeface="BIZ UDゴシック" panose="020B0400000000000000" pitchFamily="49" charset="-128"/>
              </a:rPr>
              <a:t>: 13 k</a:t>
            </a:r>
          </a:p>
          <a:p>
            <a:r>
              <a:rPr kumimoji="1" lang="ja-JP" altLang="en-US" sz="800">
                <a:latin typeface="BIZ UDゴシック" panose="020B0400000000000000" pitchFamily="49" charset="-128"/>
                <a:ea typeface="BIZ UDゴシック" panose="020B0400000000000000" pitchFamily="49" charset="-128"/>
              </a:rPr>
              <a:t>インストール後のサイズ</a:t>
            </a:r>
            <a:r>
              <a:rPr kumimoji="1" lang="en-US" altLang="ja-JP" sz="800">
                <a:latin typeface="BIZ UDゴシック" panose="020B0400000000000000" pitchFamily="49" charset="-128"/>
                <a:ea typeface="BIZ UDゴシック" panose="020B0400000000000000" pitchFamily="49" charset="-128"/>
              </a:rPr>
              <a:t>: 15 k</a:t>
            </a:r>
          </a:p>
          <a:p>
            <a:r>
              <a:rPr kumimoji="1" lang="ja-JP" altLang="en-US" sz="800">
                <a:latin typeface="BIZ UDゴシック" panose="020B0400000000000000" pitchFamily="49" charset="-128"/>
                <a:ea typeface="BIZ UDゴシック" panose="020B0400000000000000" pitchFamily="49" charset="-128"/>
              </a:rPr>
              <a:t>パッケージのダウンロード</a:t>
            </a:r>
            <a:r>
              <a:rPr kumimoji="1" lang="en-US" altLang="ja-JP" sz="800">
                <a:latin typeface="BIZ UDゴシック" panose="020B0400000000000000" pitchFamily="49" charset="-128"/>
                <a:ea typeface="BIZ UDゴシック" panose="020B0400000000000000" pitchFamily="49" charset="-128"/>
              </a:rPr>
              <a:t>:</a:t>
            </a:r>
          </a:p>
          <a:p>
            <a:r>
              <a:rPr kumimoji="1" lang="ja-JP" altLang="en-US" sz="800">
                <a:latin typeface="BIZ UDゴシック" panose="020B0400000000000000" pitchFamily="49" charset="-128"/>
                <a:ea typeface="BIZ UDゴシック" panose="020B0400000000000000" pitchFamily="49" charset="-128"/>
              </a:rPr>
              <a:t>トランザクションの確認を実行中</a:t>
            </a:r>
          </a:p>
          <a:p>
            <a:r>
              <a:rPr kumimoji="1" lang="ja-JP" altLang="en-US" sz="800">
                <a:latin typeface="BIZ UDゴシック" panose="020B0400000000000000" pitchFamily="49" charset="-128"/>
                <a:ea typeface="BIZ UDゴシック" panose="020B0400000000000000" pitchFamily="49" charset="-128"/>
              </a:rPr>
              <a:t>トランザクションの確認に成功しました。</a:t>
            </a:r>
          </a:p>
          <a:p>
            <a:r>
              <a:rPr kumimoji="1" lang="ja-JP" altLang="en-US" sz="800">
                <a:latin typeface="BIZ UDゴシック" panose="020B0400000000000000" pitchFamily="49" charset="-128"/>
                <a:ea typeface="BIZ UDゴシック" panose="020B0400000000000000" pitchFamily="49" charset="-128"/>
              </a:rPr>
              <a:t>トランザクションのテストを実行中</a:t>
            </a:r>
          </a:p>
          <a:p>
            <a:r>
              <a:rPr kumimoji="1" lang="ja-JP" altLang="en-US" sz="800">
                <a:latin typeface="BIZ UDゴシック" panose="020B0400000000000000" pitchFamily="49" charset="-128"/>
                <a:ea typeface="BIZ UDゴシック" panose="020B0400000000000000" pitchFamily="49" charset="-128"/>
              </a:rPr>
              <a:t>トランザクションのテストに成功しました。</a:t>
            </a:r>
          </a:p>
          <a:p>
            <a:r>
              <a:rPr kumimoji="1" lang="ja-JP" altLang="en-US" sz="800">
                <a:latin typeface="BIZ UDゴシック" panose="020B0400000000000000" pitchFamily="49" charset="-128"/>
                <a:ea typeface="BIZ UDゴシック" panose="020B0400000000000000" pitchFamily="49" charset="-128"/>
              </a:rPr>
              <a:t>トランザクションを実行中</a:t>
            </a:r>
          </a:p>
          <a:p>
            <a:r>
              <a:rPr kumimoji="1" lang="ja-JP" altLang="en-US" sz="800">
                <a:latin typeface="BIZ UDゴシック" panose="020B0400000000000000" pitchFamily="49" charset="-128"/>
                <a:ea typeface="BIZ UDゴシック" panose="020B0400000000000000" pitchFamily="49" charset="-128"/>
              </a:rPr>
              <a:t>  準備             </a:t>
            </a:r>
            <a:r>
              <a:rPr kumimoji="1" lang="en-US" altLang="ja-JP" sz="800">
                <a:latin typeface="BIZ UDゴシック" panose="020B0400000000000000" pitchFamily="49" charset="-128"/>
                <a:ea typeface="BIZ UDゴシック" panose="020B0400000000000000" pitchFamily="49" charset="-128"/>
              </a:rPr>
              <a:t>:                                                        1/1</a:t>
            </a:r>
          </a:p>
          <a:p>
            <a:r>
              <a:rPr kumimoji="1" lang="en-US" altLang="ja-JP" sz="800">
                <a:latin typeface="BIZ UDゴシック" panose="020B0400000000000000" pitchFamily="49" charset="-128"/>
                <a:ea typeface="BIZ UDゴシック" panose="020B0400000000000000" pitchFamily="49" charset="-128"/>
              </a:rPr>
              <a:t>  </a:t>
            </a:r>
            <a:r>
              <a:rPr kumimoji="1" lang="ja-JP" altLang="en-US" sz="800">
                <a:latin typeface="BIZ UDゴシック" panose="020B0400000000000000" pitchFamily="49" charset="-128"/>
                <a:ea typeface="BIZ UDゴシック" panose="020B0400000000000000" pitchFamily="49" charset="-128"/>
              </a:rPr>
              <a:t>インストール中   </a:t>
            </a:r>
            <a:r>
              <a:rPr kumimoji="1" lang="en-US" altLang="ja-JP" sz="800">
                <a:latin typeface="BIZ UDゴシック" panose="020B0400000000000000" pitchFamily="49" charset="-128"/>
                <a:ea typeface="BIZ UDゴシック" panose="020B0400000000000000" pitchFamily="49" charset="-128"/>
              </a:rPr>
              <a:t>: pgdg-redhat-repo-42.0-34PGDG.noarch                    1/1</a:t>
            </a:r>
          </a:p>
          <a:p>
            <a:r>
              <a:rPr kumimoji="1" lang="en-US" altLang="ja-JP" sz="800">
                <a:latin typeface="BIZ UDゴシック" panose="020B0400000000000000" pitchFamily="49" charset="-128"/>
                <a:ea typeface="BIZ UDゴシック" panose="020B0400000000000000" pitchFamily="49" charset="-128"/>
              </a:rPr>
              <a:t>  </a:t>
            </a:r>
            <a:r>
              <a:rPr kumimoji="1" lang="ja-JP" altLang="en-US" sz="800">
                <a:latin typeface="BIZ UDゴシック" panose="020B0400000000000000" pitchFamily="49" charset="-128"/>
                <a:ea typeface="BIZ UDゴシック" panose="020B0400000000000000" pitchFamily="49" charset="-128"/>
              </a:rPr>
              <a:t>検証             </a:t>
            </a:r>
            <a:r>
              <a:rPr kumimoji="1" lang="en-US" altLang="ja-JP" sz="800">
                <a:latin typeface="BIZ UDゴシック" panose="020B0400000000000000" pitchFamily="49" charset="-128"/>
                <a:ea typeface="BIZ UDゴシック" panose="020B0400000000000000" pitchFamily="49" charset="-128"/>
              </a:rPr>
              <a:t>: pgdg-redhat-repo-42.0-34PGDG.noarch                    1/1</a:t>
            </a:r>
          </a:p>
          <a:p>
            <a:endParaRPr kumimoji="1" lang="en-US" altLang="ja-JP" sz="800">
              <a:latin typeface="BIZ UDゴシック" panose="020B0400000000000000" pitchFamily="49" charset="-128"/>
              <a:ea typeface="BIZ UDゴシック" panose="020B0400000000000000" pitchFamily="49" charset="-128"/>
            </a:endParaRPr>
          </a:p>
          <a:p>
            <a:r>
              <a:rPr kumimoji="1" lang="ja-JP" altLang="en-US" sz="800">
                <a:latin typeface="BIZ UDゴシック" panose="020B0400000000000000" pitchFamily="49" charset="-128"/>
                <a:ea typeface="BIZ UDゴシック" panose="020B0400000000000000" pitchFamily="49" charset="-128"/>
              </a:rPr>
              <a:t>インストール済み</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pgdg-redhat-repo-42.0-34PGDG.noarch</a:t>
            </a:r>
          </a:p>
          <a:p>
            <a:endParaRPr kumimoji="1" lang="en-US" altLang="ja-JP" sz="800">
              <a:latin typeface="BIZ UDゴシック" panose="020B0400000000000000" pitchFamily="49" charset="-128"/>
              <a:ea typeface="BIZ UDゴシック" panose="020B0400000000000000" pitchFamily="49" charset="-128"/>
            </a:endParaRPr>
          </a:p>
          <a:p>
            <a:r>
              <a:rPr kumimoji="1" lang="ja-JP" altLang="en-US" sz="800">
                <a:latin typeface="BIZ UDゴシック" panose="020B0400000000000000" pitchFamily="49" charset="-128"/>
                <a:ea typeface="BIZ UDゴシック" panose="020B0400000000000000" pitchFamily="49" charset="-128"/>
              </a:rPr>
              <a:t>完了しました</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a:t>
            </a:r>
            <a:endParaRPr kumimoji="1" lang="ja-JP" altLang="en-US" sz="800">
              <a:latin typeface="BIZ UDゴシック" panose="020B0400000000000000" pitchFamily="49" charset="-128"/>
              <a:ea typeface="BIZ UDゴシック" panose="020B0400000000000000" pitchFamily="49" charset="-128"/>
            </a:endParaRPr>
          </a:p>
        </p:txBody>
      </p:sp>
      <p:sp>
        <p:nvSpPr>
          <p:cNvPr id="3" name="テキスト ボックス 2">
            <a:extLst>
              <a:ext uri="{FF2B5EF4-FFF2-40B4-BE49-F238E27FC236}">
                <a16:creationId xmlns:a16="http://schemas.microsoft.com/office/drawing/2014/main" id="{ACE04F61-0BD5-3857-B72B-1800AF0ACA30}"/>
              </a:ext>
            </a:extLst>
          </p:cNvPr>
          <p:cNvSpPr txBox="1"/>
          <p:nvPr/>
        </p:nvSpPr>
        <p:spPr>
          <a:xfrm>
            <a:off x="6806045" y="1344564"/>
            <a:ext cx="5136911" cy="1200329"/>
          </a:xfrm>
          <a:prstGeom prst="rect">
            <a:avLst/>
          </a:prstGeom>
          <a:noFill/>
        </p:spPr>
        <p:txBody>
          <a:bodyPr wrap="square" rtlCol="0">
            <a:spAutoFit/>
          </a:bodyPr>
          <a:lstStyle/>
          <a:p>
            <a:r>
              <a:rPr kumimoji="1" lang="ja-JP" altLang="en-US"/>
              <a:t>②</a:t>
            </a:r>
            <a:r>
              <a:rPr kumimoji="1" lang="en-US" altLang="ja-JP"/>
              <a:t>postgresql</a:t>
            </a:r>
            <a:r>
              <a:rPr kumimoji="1" lang="ja-JP" altLang="en-US"/>
              <a:t>の公式リポジトリサーバを登録します。</a:t>
            </a:r>
            <a:endParaRPr kumimoji="1" lang="en-US" altLang="ja-JP"/>
          </a:p>
          <a:p>
            <a:r>
              <a:rPr kumimoji="1" lang="ja-JP" altLang="en-US"/>
              <a:t>左図の通り、赤文字部分のコマンドを入力し、実行してください。</a:t>
            </a:r>
            <a:endParaRPr kumimoji="1" lang="en-US" altLang="ja-JP"/>
          </a:p>
        </p:txBody>
      </p:sp>
    </p:spTree>
    <p:extLst>
      <p:ext uri="{BB962C8B-B14F-4D97-AF65-F5344CB8AC3E}">
        <p14:creationId xmlns:p14="http://schemas.microsoft.com/office/powerpoint/2010/main" val="2682782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sp>
        <p:nvSpPr>
          <p:cNvPr id="3" name="正方形/長方形 2">
            <a:extLst>
              <a:ext uri="{FF2B5EF4-FFF2-40B4-BE49-F238E27FC236}">
                <a16:creationId xmlns:a16="http://schemas.microsoft.com/office/drawing/2014/main" id="{9F21A291-9B1B-D2C8-F2D1-96EB84641C01}"/>
              </a:ext>
            </a:extLst>
          </p:cNvPr>
          <p:cNvSpPr/>
          <p:nvPr/>
        </p:nvSpPr>
        <p:spPr>
          <a:xfrm>
            <a:off x="355765" y="1341736"/>
            <a:ext cx="6258395" cy="354449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 </a:t>
            </a:r>
            <a:r>
              <a:rPr kumimoji="1" lang="en-US" altLang="ja-JP" sz="1000" err="1">
                <a:solidFill>
                  <a:srgbClr val="FF0000"/>
                </a:solidFill>
                <a:latin typeface="BIZ UDゴシック" panose="020B0400000000000000" pitchFamily="49" charset="-128"/>
                <a:ea typeface="BIZ UDゴシック" panose="020B0400000000000000" pitchFamily="49" charset="-128"/>
              </a:rPr>
              <a:t>sudo</a:t>
            </a:r>
            <a:r>
              <a:rPr kumimoji="1" lang="en-US" altLang="ja-JP" sz="1000">
                <a:solidFill>
                  <a:srgbClr val="FF0000"/>
                </a:solidFill>
                <a:latin typeface="BIZ UDゴシック" panose="020B0400000000000000" pitchFamily="49" charset="-128"/>
                <a:ea typeface="BIZ UDゴシック" panose="020B0400000000000000" pitchFamily="49" charset="-128"/>
              </a:rPr>
              <a:t> </a:t>
            </a:r>
            <a:r>
              <a:rPr kumimoji="1" lang="en-US" altLang="ja-JP" sz="1000" err="1">
                <a:solidFill>
                  <a:srgbClr val="FF0000"/>
                </a:solidFill>
                <a:latin typeface="BIZ UDゴシック" panose="020B0400000000000000" pitchFamily="49" charset="-128"/>
                <a:ea typeface="BIZ UDゴシック" panose="020B0400000000000000" pitchFamily="49" charset="-128"/>
              </a:rPr>
              <a:t>dnf</a:t>
            </a:r>
            <a:r>
              <a:rPr kumimoji="1" lang="en-US" altLang="ja-JP" sz="1000">
                <a:solidFill>
                  <a:srgbClr val="FF0000"/>
                </a:solidFill>
                <a:latin typeface="BIZ UDゴシック" panose="020B0400000000000000" pitchFamily="49" charset="-128"/>
                <a:ea typeface="BIZ UDゴシック" panose="020B0400000000000000" pitchFamily="49" charset="-128"/>
              </a:rPr>
              <a:t> -</a:t>
            </a:r>
            <a:r>
              <a:rPr kumimoji="1" lang="en-US" altLang="ja-JP" sz="1000" err="1">
                <a:solidFill>
                  <a:srgbClr val="FF0000"/>
                </a:solidFill>
                <a:latin typeface="BIZ UDゴシック" panose="020B0400000000000000" pitchFamily="49" charset="-128"/>
                <a:ea typeface="BIZ UDゴシック" panose="020B0400000000000000" pitchFamily="49" charset="-128"/>
              </a:rPr>
              <a:t>qy</a:t>
            </a:r>
            <a:r>
              <a:rPr kumimoji="1" lang="en-US" altLang="ja-JP" sz="1000">
                <a:solidFill>
                  <a:srgbClr val="FF0000"/>
                </a:solidFill>
                <a:latin typeface="BIZ UDゴシック" panose="020B0400000000000000" pitchFamily="49" charset="-128"/>
                <a:ea typeface="BIZ UDゴシック" panose="020B0400000000000000" pitchFamily="49" charset="-128"/>
              </a:rPr>
              <a:t> module disable </a:t>
            </a:r>
            <a:r>
              <a:rPr kumimoji="1" lang="en-US" altLang="ja-JP" sz="1000" err="1">
                <a:solidFill>
                  <a:srgbClr val="FF0000"/>
                </a:solidFill>
                <a:latin typeface="BIZ UDゴシック" panose="020B0400000000000000" pitchFamily="49" charset="-128"/>
                <a:ea typeface="BIZ UDゴシック" panose="020B0400000000000000" pitchFamily="49" charset="-128"/>
              </a:rPr>
              <a:t>postgresql</a:t>
            </a:r>
            <a:endParaRPr kumimoji="1" lang="en-US" altLang="ja-JP" sz="800">
              <a:solidFill>
                <a:srgbClr val="FF0000"/>
              </a:solidFill>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GPG </a:t>
            </a:r>
            <a:r>
              <a:rPr kumimoji="1" lang="ja-JP" altLang="en-US" sz="800">
                <a:latin typeface="BIZ UDゴシック" panose="020B0400000000000000" pitchFamily="49" charset="-128"/>
                <a:ea typeface="BIZ UDゴシック" panose="020B0400000000000000" pitchFamily="49" charset="-128"/>
              </a:rPr>
              <a:t>鍵 </a:t>
            </a:r>
            <a:r>
              <a:rPr kumimoji="1" lang="en-US" altLang="ja-JP" sz="800">
                <a:latin typeface="BIZ UDゴシック" panose="020B0400000000000000" pitchFamily="49" charset="-128"/>
                <a:ea typeface="BIZ UDゴシック" panose="020B0400000000000000" pitchFamily="49" charset="-128"/>
              </a:rPr>
              <a:t>0x442DF0F8 </a:t>
            </a:r>
            <a:r>
              <a:rPr kumimoji="1" lang="ja-JP" altLang="en-US" sz="800">
                <a:latin typeface="BIZ UDゴシック" panose="020B0400000000000000" pitchFamily="49" charset="-128"/>
                <a:ea typeface="BIZ UDゴシック" panose="020B0400000000000000" pitchFamily="49" charset="-128"/>
              </a:rPr>
              <a:t>をインポート中</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Userid</a:t>
            </a:r>
            <a:r>
              <a:rPr kumimoji="1" lang="en-US" altLang="ja-JP" sz="800">
                <a:latin typeface="BIZ UDゴシック" panose="020B0400000000000000" pitchFamily="49" charset="-128"/>
                <a:ea typeface="BIZ UDゴシック" panose="020B0400000000000000" pitchFamily="49" charset="-128"/>
              </a:rPr>
              <a:t>     : "PostgreSQL RPM Building Project &lt;pgsql-pkg-yum@postgresql.org&gt;"</a:t>
            </a:r>
          </a:p>
          <a:p>
            <a:r>
              <a:rPr kumimoji="1" lang="en-US" altLang="ja-JP" sz="800">
                <a:latin typeface="BIZ UDゴシック" panose="020B0400000000000000" pitchFamily="49" charset="-128"/>
                <a:ea typeface="BIZ UDゴシック" panose="020B0400000000000000" pitchFamily="49" charset="-128"/>
              </a:rPr>
              <a:t> Fingerprint: 68C9 E2B9 1A37 D136 FE74 D176 1F16 D2E1 442D F0F8</a:t>
            </a:r>
          </a:p>
          <a:p>
            <a:r>
              <a:rPr kumimoji="1" lang="en-US" altLang="ja-JP" sz="800">
                <a:latin typeface="BIZ UDゴシック" panose="020B0400000000000000" pitchFamily="49" charset="-128"/>
                <a:ea typeface="BIZ UDゴシック" panose="020B0400000000000000" pitchFamily="49" charset="-128"/>
              </a:rPr>
              <a:t> From       : /</a:t>
            </a:r>
            <a:r>
              <a:rPr kumimoji="1" lang="en-US" altLang="ja-JP" sz="800" err="1">
                <a:latin typeface="BIZ UDゴシック" panose="020B0400000000000000" pitchFamily="49" charset="-128"/>
                <a:ea typeface="BIZ UDゴシック" panose="020B0400000000000000" pitchFamily="49" charset="-128"/>
              </a:rPr>
              <a:t>etc</a:t>
            </a:r>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pki</a:t>
            </a:r>
            <a:r>
              <a:rPr kumimoji="1" lang="en-US" altLang="ja-JP" sz="800">
                <a:latin typeface="BIZ UDゴシック" panose="020B0400000000000000" pitchFamily="49" charset="-128"/>
                <a:ea typeface="BIZ UDゴシック" panose="020B0400000000000000" pitchFamily="49" charset="-128"/>
              </a:rPr>
              <a:t>/rpm-</a:t>
            </a:r>
            <a:r>
              <a:rPr kumimoji="1" lang="en-US" altLang="ja-JP" sz="800" err="1">
                <a:latin typeface="BIZ UDゴシック" panose="020B0400000000000000" pitchFamily="49" charset="-128"/>
                <a:ea typeface="BIZ UDゴシック" panose="020B0400000000000000" pitchFamily="49" charset="-128"/>
              </a:rPr>
              <a:t>gpg</a:t>
            </a:r>
            <a:r>
              <a:rPr kumimoji="1" lang="en-US" altLang="ja-JP" sz="800">
                <a:latin typeface="BIZ UDゴシック" panose="020B0400000000000000" pitchFamily="49" charset="-128"/>
                <a:ea typeface="BIZ UDゴシック" panose="020B0400000000000000" pitchFamily="49" charset="-128"/>
              </a:rPr>
              <a:t>/RPM-GPG-KEY-PGDG</a:t>
            </a:r>
          </a:p>
          <a:p>
            <a:r>
              <a:rPr kumimoji="1" lang="en-US" altLang="ja-JP" sz="800">
                <a:latin typeface="BIZ UDゴシック" panose="020B0400000000000000" pitchFamily="49" charset="-128"/>
                <a:ea typeface="BIZ UDゴシック" panose="020B0400000000000000" pitchFamily="49" charset="-128"/>
              </a:rPr>
              <a:t>GPG </a:t>
            </a:r>
            <a:r>
              <a:rPr kumimoji="1" lang="ja-JP" altLang="en-US" sz="800">
                <a:latin typeface="BIZ UDゴシック" panose="020B0400000000000000" pitchFamily="49" charset="-128"/>
                <a:ea typeface="BIZ UDゴシック" panose="020B0400000000000000" pitchFamily="49" charset="-128"/>
              </a:rPr>
              <a:t>鍵 </a:t>
            </a:r>
            <a:r>
              <a:rPr kumimoji="1" lang="en-US" altLang="ja-JP" sz="800">
                <a:latin typeface="BIZ UDゴシック" panose="020B0400000000000000" pitchFamily="49" charset="-128"/>
                <a:ea typeface="BIZ UDゴシック" panose="020B0400000000000000" pitchFamily="49" charset="-128"/>
              </a:rPr>
              <a:t>0x442DF0F8 </a:t>
            </a:r>
            <a:r>
              <a:rPr kumimoji="1" lang="ja-JP" altLang="en-US" sz="800">
                <a:latin typeface="BIZ UDゴシック" panose="020B0400000000000000" pitchFamily="49" charset="-128"/>
                <a:ea typeface="BIZ UDゴシック" panose="020B0400000000000000" pitchFamily="49" charset="-128"/>
              </a:rPr>
              <a:t>をインポート中</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Userid</a:t>
            </a:r>
            <a:r>
              <a:rPr kumimoji="1" lang="en-US" altLang="ja-JP" sz="800">
                <a:latin typeface="BIZ UDゴシック" panose="020B0400000000000000" pitchFamily="49" charset="-128"/>
                <a:ea typeface="BIZ UDゴシック" panose="020B0400000000000000" pitchFamily="49" charset="-128"/>
              </a:rPr>
              <a:t>     : "PostgreSQL RPM Building Project &lt;pgsql-pkg-yum@postgresql.org&gt;"</a:t>
            </a:r>
          </a:p>
          <a:p>
            <a:r>
              <a:rPr kumimoji="1" lang="en-US" altLang="ja-JP" sz="800">
                <a:latin typeface="BIZ UDゴシック" panose="020B0400000000000000" pitchFamily="49" charset="-128"/>
                <a:ea typeface="BIZ UDゴシック" panose="020B0400000000000000" pitchFamily="49" charset="-128"/>
              </a:rPr>
              <a:t> Fingerprint: 68C9 E2B9 1A37 D136 FE74 D176 1F16 D2E1 442D F0F8</a:t>
            </a:r>
          </a:p>
          <a:p>
            <a:r>
              <a:rPr kumimoji="1" lang="en-US" altLang="ja-JP" sz="800">
                <a:latin typeface="BIZ UDゴシック" panose="020B0400000000000000" pitchFamily="49" charset="-128"/>
                <a:ea typeface="BIZ UDゴシック" panose="020B0400000000000000" pitchFamily="49" charset="-128"/>
              </a:rPr>
              <a:t> From       : /</a:t>
            </a:r>
            <a:r>
              <a:rPr kumimoji="1" lang="en-US" altLang="ja-JP" sz="800" err="1">
                <a:latin typeface="BIZ UDゴシック" panose="020B0400000000000000" pitchFamily="49" charset="-128"/>
                <a:ea typeface="BIZ UDゴシック" panose="020B0400000000000000" pitchFamily="49" charset="-128"/>
              </a:rPr>
              <a:t>etc</a:t>
            </a:r>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pki</a:t>
            </a:r>
            <a:r>
              <a:rPr kumimoji="1" lang="en-US" altLang="ja-JP" sz="800">
                <a:latin typeface="BIZ UDゴシック" panose="020B0400000000000000" pitchFamily="49" charset="-128"/>
                <a:ea typeface="BIZ UDゴシック" panose="020B0400000000000000" pitchFamily="49" charset="-128"/>
              </a:rPr>
              <a:t>/rpm-</a:t>
            </a:r>
            <a:r>
              <a:rPr kumimoji="1" lang="en-US" altLang="ja-JP" sz="800" err="1">
                <a:latin typeface="BIZ UDゴシック" panose="020B0400000000000000" pitchFamily="49" charset="-128"/>
                <a:ea typeface="BIZ UDゴシック" panose="020B0400000000000000" pitchFamily="49" charset="-128"/>
              </a:rPr>
              <a:t>gpg</a:t>
            </a:r>
            <a:r>
              <a:rPr kumimoji="1" lang="en-US" altLang="ja-JP" sz="800">
                <a:latin typeface="BIZ UDゴシック" panose="020B0400000000000000" pitchFamily="49" charset="-128"/>
                <a:ea typeface="BIZ UDゴシック" panose="020B0400000000000000" pitchFamily="49" charset="-128"/>
              </a:rPr>
              <a:t>/RPM-GPG-KEY-PGDG</a:t>
            </a:r>
          </a:p>
          <a:p>
            <a:r>
              <a:rPr kumimoji="1" lang="en-US" altLang="ja-JP" sz="800">
                <a:latin typeface="BIZ UDゴシック" panose="020B0400000000000000" pitchFamily="49" charset="-128"/>
                <a:ea typeface="BIZ UDゴシック" panose="020B0400000000000000" pitchFamily="49" charset="-128"/>
              </a:rPr>
              <a:t>GPG </a:t>
            </a:r>
            <a:r>
              <a:rPr kumimoji="1" lang="ja-JP" altLang="en-US" sz="800">
                <a:latin typeface="BIZ UDゴシック" panose="020B0400000000000000" pitchFamily="49" charset="-128"/>
                <a:ea typeface="BIZ UDゴシック" panose="020B0400000000000000" pitchFamily="49" charset="-128"/>
              </a:rPr>
              <a:t>鍵 </a:t>
            </a:r>
            <a:r>
              <a:rPr kumimoji="1" lang="en-US" altLang="ja-JP" sz="800">
                <a:latin typeface="BIZ UDゴシック" panose="020B0400000000000000" pitchFamily="49" charset="-128"/>
                <a:ea typeface="BIZ UDゴシック" panose="020B0400000000000000" pitchFamily="49" charset="-128"/>
              </a:rPr>
              <a:t>0x442DF0F8 </a:t>
            </a:r>
            <a:r>
              <a:rPr kumimoji="1" lang="ja-JP" altLang="en-US" sz="800">
                <a:latin typeface="BIZ UDゴシック" panose="020B0400000000000000" pitchFamily="49" charset="-128"/>
                <a:ea typeface="BIZ UDゴシック" panose="020B0400000000000000" pitchFamily="49" charset="-128"/>
              </a:rPr>
              <a:t>をインポート中</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Userid</a:t>
            </a:r>
            <a:r>
              <a:rPr kumimoji="1" lang="en-US" altLang="ja-JP" sz="800">
                <a:latin typeface="BIZ UDゴシック" panose="020B0400000000000000" pitchFamily="49" charset="-128"/>
                <a:ea typeface="BIZ UDゴシック" panose="020B0400000000000000" pitchFamily="49" charset="-128"/>
              </a:rPr>
              <a:t>     : "PostgreSQL RPM Building Project &lt;pgsql-pkg-yum@postgresql.org&gt;"</a:t>
            </a:r>
          </a:p>
          <a:p>
            <a:r>
              <a:rPr kumimoji="1" lang="en-US" altLang="ja-JP" sz="800">
                <a:latin typeface="BIZ UDゴシック" panose="020B0400000000000000" pitchFamily="49" charset="-128"/>
                <a:ea typeface="BIZ UDゴシック" panose="020B0400000000000000" pitchFamily="49" charset="-128"/>
              </a:rPr>
              <a:t> Fingerprint: 68C9 E2B9 1A37 D136 FE74 D176 1F16 D2E1 442D F0F8</a:t>
            </a:r>
          </a:p>
          <a:p>
            <a:r>
              <a:rPr kumimoji="1" lang="en-US" altLang="ja-JP" sz="800">
                <a:latin typeface="BIZ UDゴシック" panose="020B0400000000000000" pitchFamily="49" charset="-128"/>
                <a:ea typeface="BIZ UDゴシック" panose="020B0400000000000000" pitchFamily="49" charset="-128"/>
              </a:rPr>
              <a:t> From       : /</a:t>
            </a:r>
            <a:r>
              <a:rPr kumimoji="1" lang="en-US" altLang="ja-JP" sz="800" err="1">
                <a:latin typeface="BIZ UDゴシック" panose="020B0400000000000000" pitchFamily="49" charset="-128"/>
                <a:ea typeface="BIZ UDゴシック" panose="020B0400000000000000" pitchFamily="49" charset="-128"/>
              </a:rPr>
              <a:t>etc</a:t>
            </a:r>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pki</a:t>
            </a:r>
            <a:r>
              <a:rPr kumimoji="1" lang="en-US" altLang="ja-JP" sz="800">
                <a:latin typeface="BIZ UDゴシック" panose="020B0400000000000000" pitchFamily="49" charset="-128"/>
                <a:ea typeface="BIZ UDゴシック" panose="020B0400000000000000" pitchFamily="49" charset="-128"/>
              </a:rPr>
              <a:t>/rpm-</a:t>
            </a:r>
            <a:r>
              <a:rPr kumimoji="1" lang="en-US" altLang="ja-JP" sz="800" err="1">
                <a:latin typeface="BIZ UDゴシック" panose="020B0400000000000000" pitchFamily="49" charset="-128"/>
                <a:ea typeface="BIZ UDゴシック" panose="020B0400000000000000" pitchFamily="49" charset="-128"/>
              </a:rPr>
              <a:t>gpg</a:t>
            </a:r>
            <a:r>
              <a:rPr kumimoji="1" lang="en-US" altLang="ja-JP" sz="800">
                <a:latin typeface="BIZ UDゴシック" panose="020B0400000000000000" pitchFamily="49" charset="-128"/>
                <a:ea typeface="BIZ UDゴシック" panose="020B0400000000000000" pitchFamily="49" charset="-128"/>
              </a:rPr>
              <a:t>/RPM-GPG-KEY-PGDG</a:t>
            </a:r>
          </a:p>
          <a:p>
            <a:r>
              <a:rPr kumimoji="1" lang="en-US" altLang="ja-JP" sz="800">
                <a:latin typeface="BIZ UDゴシック" panose="020B0400000000000000" pitchFamily="49" charset="-128"/>
                <a:ea typeface="BIZ UDゴシック" panose="020B0400000000000000" pitchFamily="49" charset="-128"/>
              </a:rPr>
              <a:t>GPG </a:t>
            </a:r>
            <a:r>
              <a:rPr kumimoji="1" lang="ja-JP" altLang="en-US" sz="800">
                <a:latin typeface="BIZ UDゴシック" panose="020B0400000000000000" pitchFamily="49" charset="-128"/>
                <a:ea typeface="BIZ UDゴシック" panose="020B0400000000000000" pitchFamily="49" charset="-128"/>
              </a:rPr>
              <a:t>鍵 </a:t>
            </a:r>
            <a:r>
              <a:rPr kumimoji="1" lang="en-US" altLang="ja-JP" sz="800">
                <a:latin typeface="BIZ UDゴシック" panose="020B0400000000000000" pitchFamily="49" charset="-128"/>
                <a:ea typeface="BIZ UDゴシック" panose="020B0400000000000000" pitchFamily="49" charset="-128"/>
              </a:rPr>
              <a:t>0x442DF0F8 </a:t>
            </a:r>
            <a:r>
              <a:rPr kumimoji="1" lang="ja-JP" altLang="en-US" sz="800">
                <a:latin typeface="BIZ UDゴシック" panose="020B0400000000000000" pitchFamily="49" charset="-128"/>
                <a:ea typeface="BIZ UDゴシック" panose="020B0400000000000000" pitchFamily="49" charset="-128"/>
              </a:rPr>
              <a:t>をインポート中</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Userid</a:t>
            </a:r>
            <a:r>
              <a:rPr kumimoji="1" lang="en-US" altLang="ja-JP" sz="800">
                <a:latin typeface="BIZ UDゴシック" panose="020B0400000000000000" pitchFamily="49" charset="-128"/>
                <a:ea typeface="BIZ UDゴシック" panose="020B0400000000000000" pitchFamily="49" charset="-128"/>
              </a:rPr>
              <a:t>     : "PostgreSQL RPM Building Project &lt;pgsql-pkg-yum@postgresql.org&gt;"</a:t>
            </a:r>
          </a:p>
          <a:p>
            <a:r>
              <a:rPr kumimoji="1" lang="en-US" altLang="ja-JP" sz="800">
                <a:latin typeface="BIZ UDゴシック" panose="020B0400000000000000" pitchFamily="49" charset="-128"/>
                <a:ea typeface="BIZ UDゴシック" panose="020B0400000000000000" pitchFamily="49" charset="-128"/>
              </a:rPr>
              <a:t> Fingerprint: 68C9 E2B9 1A37 D136 FE74 D176 1F16 D2E1 442D F0F8</a:t>
            </a:r>
          </a:p>
          <a:p>
            <a:r>
              <a:rPr kumimoji="1" lang="en-US" altLang="ja-JP" sz="800">
                <a:latin typeface="BIZ UDゴシック" panose="020B0400000000000000" pitchFamily="49" charset="-128"/>
                <a:ea typeface="BIZ UDゴシック" panose="020B0400000000000000" pitchFamily="49" charset="-128"/>
              </a:rPr>
              <a:t> From       : /</a:t>
            </a:r>
            <a:r>
              <a:rPr kumimoji="1" lang="en-US" altLang="ja-JP" sz="800" err="1">
                <a:latin typeface="BIZ UDゴシック" panose="020B0400000000000000" pitchFamily="49" charset="-128"/>
                <a:ea typeface="BIZ UDゴシック" panose="020B0400000000000000" pitchFamily="49" charset="-128"/>
              </a:rPr>
              <a:t>etc</a:t>
            </a:r>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pki</a:t>
            </a:r>
            <a:r>
              <a:rPr kumimoji="1" lang="en-US" altLang="ja-JP" sz="800">
                <a:latin typeface="BIZ UDゴシック" panose="020B0400000000000000" pitchFamily="49" charset="-128"/>
                <a:ea typeface="BIZ UDゴシック" panose="020B0400000000000000" pitchFamily="49" charset="-128"/>
              </a:rPr>
              <a:t>/rpm-</a:t>
            </a:r>
            <a:r>
              <a:rPr kumimoji="1" lang="en-US" altLang="ja-JP" sz="800" err="1">
                <a:latin typeface="BIZ UDゴシック" panose="020B0400000000000000" pitchFamily="49" charset="-128"/>
                <a:ea typeface="BIZ UDゴシック" panose="020B0400000000000000" pitchFamily="49" charset="-128"/>
              </a:rPr>
              <a:t>gpg</a:t>
            </a:r>
            <a:r>
              <a:rPr kumimoji="1" lang="en-US" altLang="ja-JP" sz="800">
                <a:latin typeface="BIZ UDゴシック" panose="020B0400000000000000" pitchFamily="49" charset="-128"/>
                <a:ea typeface="BIZ UDゴシック" panose="020B0400000000000000" pitchFamily="49" charset="-128"/>
              </a:rPr>
              <a:t>/RPM-GPG-KEY-PGDG</a:t>
            </a:r>
          </a:p>
          <a:p>
            <a:r>
              <a:rPr kumimoji="1" lang="en-US" altLang="ja-JP" sz="800">
                <a:latin typeface="BIZ UDゴシック" panose="020B0400000000000000" pitchFamily="49" charset="-128"/>
                <a:ea typeface="BIZ UDゴシック" panose="020B0400000000000000" pitchFamily="49" charset="-128"/>
              </a:rPr>
              <a:t>GPG </a:t>
            </a:r>
            <a:r>
              <a:rPr kumimoji="1" lang="ja-JP" altLang="en-US" sz="800">
                <a:latin typeface="BIZ UDゴシック" panose="020B0400000000000000" pitchFamily="49" charset="-128"/>
                <a:ea typeface="BIZ UDゴシック" panose="020B0400000000000000" pitchFamily="49" charset="-128"/>
              </a:rPr>
              <a:t>鍵 </a:t>
            </a:r>
            <a:r>
              <a:rPr kumimoji="1" lang="en-US" altLang="ja-JP" sz="800">
                <a:latin typeface="BIZ UDゴシック" panose="020B0400000000000000" pitchFamily="49" charset="-128"/>
                <a:ea typeface="BIZ UDゴシック" panose="020B0400000000000000" pitchFamily="49" charset="-128"/>
              </a:rPr>
              <a:t>0x442DF0F8 </a:t>
            </a:r>
            <a:r>
              <a:rPr kumimoji="1" lang="ja-JP" altLang="en-US" sz="800">
                <a:latin typeface="BIZ UDゴシック" panose="020B0400000000000000" pitchFamily="49" charset="-128"/>
                <a:ea typeface="BIZ UDゴシック" panose="020B0400000000000000" pitchFamily="49" charset="-128"/>
              </a:rPr>
              <a:t>をインポート中</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Userid</a:t>
            </a:r>
            <a:r>
              <a:rPr kumimoji="1" lang="en-US" altLang="ja-JP" sz="800">
                <a:latin typeface="BIZ UDゴシック" panose="020B0400000000000000" pitchFamily="49" charset="-128"/>
                <a:ea typeface="BIZ UDゴシック" panose="020B0400000000000000" pitchFamily="49" charset="-128"/>
              </a:rPr>
              <a:t>     : "PostgreSQL RPM Building Project &lt;pgsql-pkg-yum@postgresql.org&gt;"</a:t>
            </a:r>
          </a:p>
          <a:p>
            <a:r>
              <a:rPr kumimoji="1" lang="en-US" altLang="ja-JP" sz="800">
                <a:latin typeface="BIZ UDゴシック" panose="020B0400000000000000" pitchFamily="49" charset="-128"/>
                <a:ea typeface="BIZ UDゴシック" panose="020B0400000000000000" pitchFamily="49" charset="-128"/>
              </a:rPr>
              <a:t> Fingerprint: 68C9 E2B9 1A37 D136 FE74 D176 1F16 D2E1 442D F0F8</a:t>
            </a:r>
          </a:p>
          <a:p>
            <a:r>
              <a:rPr kumimoji="1" lang="en-US" altLang="ja-JP" sz="800">
                <a:latin typeface="BIZ UDゴシック" panose="020B0400000000000000" pitchFamily="49" charset="-128"/>
                <a:ea typeface="BIZ UDゴシック" panose="020B0400000000000000" pitchFamily="49" charset="-128"/>
              </a:rPr>
              <a:t> From       : /</a:t>
            </a:r>
            <a:r>
              <a:rPr kumimoji="1" lang="en-US" altLang="ja-JP" sz="800" err="1">
                <a:latin typeface="BIZ UDゴシック" panose="020B0400000000000000" pitchFamily="49" charset="-128"/>
                <a:ea typeface="BIZ UDゴシック" panose="020B0400000000000000" pitchFamily="49" charset="-128"/>
              </a:rPr>
              <a:t>etc</a:t>
            </a:r>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pki</a:t>
            </a:r>
            <a:r>
              <a:rPr kumimoji="1" lang="en-US" altLang="ja-JP" sz="800">
                <a:latin typeface="BIZ UDゴシック" panose="020B0400000000000000" pitchFamily="49" charset="-128"/>
                <a:ea typeface="BIZ UDゴシック" panose="020B0400000000000000" pitchFamily="49" charset="-128"/>
              </a:rPr>
              <a:t>/rpm-</a:t>
            </a:r>
            <a:r>
              <a:rPr kumimoji="1" lang="en-US" altLang="ja-JP" sz="800" err="1">
                <a:latin typeface="BIZ UDゴシック" panose="020B0400000000000000" pitchFamily="49" charset="-128"/>
                <a:ea typeface="BIZ UDゴシック" panose="020B0400000000000000" pitchFamily="49" charset="-128"/>
              </a:rPr>
              <a:t>gpg</a:t>
            </a:r>
            <a:r>
              <a:rPr kumimoji="1" lang="en-US" altLang="ja-JP" sz="800">
                <a:latin typeface="BIZ UDゴシック" panose="020B0400000000000000" pitchFamily="49" charset="-128"/>
                <a:ea typeface="BIZ UDゴシック" panose="020B0400000000000000" pitchFamily="49" charset="-128"/>
              </a:rPr>
              <a:t>/RPM-GPG-KEY-PGDG</a:t>
            </a:r>
          </a:p>
          <a:p>
            <a:r>
              <a:rPr kumimoji="1" lang="en-US" altLang="ja-JP" sz="800">
                <a:latin typeface="BIZ UDゴシック" panose="020B0400000000000000" pitchFamily="49" charset="-128"/>
                <a:ea typeface="BIZ UDゴシック" panose="020B0400000000000000" pitchFamily="49" charset="-128"/>
              </a:rPr>
              <a:t>GPG </a:t>
            </a:r>
            <a:r>
              <a:rPr kumimoji="1" lang="ja-JP" altLang="en-US" sz="800">
                <a:latin typeface="BIZ UDゴシック" panose="020B0400000000000000" pitchFamily="49" charset="-128"/>
                <a:ea typeface="BIZ UDゴシック" panose="020B0400000000000000" pitchFamily="49" charset="-128"/>
              </a:rPr>
              <a:t>鍵 </a:t>
            </a:r>
            <a:r>
              <a:rPr kumimoji="1" lang="en-US" altLang="ja-JP" sz="800">
                <a:latin typeface="BIZ UDゴシック" panose="020B0400000000000000" pitchFamily="49" charset="-128"/>
                <a:ea typeface="BIZ UDゴシック" panose="020B0400000000000000" pitchFamily="49" charset="-128"/>
              </a:rPr>
              <a:t>0x442DF0F8 </a:t>
            </a:r>
            <a:r>
              <a:rPr kumimoji="1" lang="ja-JP" altLang="en-US" sz="800">
                <a:latin typeface="BIZ UDゴシック" panose="020B0400000000000000" pitchFamily="49" charset="-128"/>
                <a:ea typeface="BIZ UDゴシック" panose="020B0400000000000000" pitchFamily="49" charset="-128"/>
              </a:rPr>
              <a:t>をインポート中</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Userid</a:t>
            </a:r>
            <a:r>
              <a:rPr kumimoji="1" lang="en-US" altLang="ja-JP" sz="800">
                <a:latin typeface="BIZ UDゴシック" panose="020B0400000000000000" pitchFamily="49" charset="-128"/>
                <a:ea typeface="BIZ UDゴシック" panose="020B0400000000000000" pitchFamily="49" charset="-128"/>
              </a:rPr>
              <a:t>     : "PostgreSQL RPM Building Project &lt;pgsql-pkg-yum@postgresql.org&gt;"</a:t>
            </a:r>
          </a:p>
          <a:p>
            <a:r>
              <a:rPr kumimoji="1" lang="en-US" altLang="ja-JP" sz="800">
                <a:latin typeface="BIZ UDゴシック" panose="020B0400000000000000" pitchFamily="49" charset="-128"/>
                <a:ea typeface="BIZ UDゴシック" panose="020B0400000000000000" pitchFamily="49" charset="-128"/>
              </a:rPr>
              <a:t> Fingerprint: 68C9 E2B9 1A37 D136 FE74 D176 1F16 D2E1 442D F0F8</a:t>
            </a:r>
          </a:p>
          <a:p>
            <a:r>
              <a:rPr kumimoji="1" lang="en-US" altLang="ja-JP" sz="800">
                <a:latin typeface="BIZ UDゴシック" panose="020B0400000000000000" pitchFamily="49" charset="-128"/>
                <a:ea typeface="BIZ UDゴシック" panose="020B0400000000000000" pitchFamily="49" charset="-128"/>
              </a:rPr>
              <a:t> From       : /</a:t>
            </a:r>
            <a:r>
              <a:rPr kumimoji="1" lang="en-US" altLang="ja-JP" sz="800" err="1">
                <a:latin typeface="BIZ UDゴシック" panose="020B0400000000000000" pitchFamily="49" charset="-128"/>
                <a:ea typeface="BIZ UDゴシック" panose="020B0400000000000000" pitchFamily="49" charset="-128"/>
              </a:rPr>
              <a:t>etc</a:t>
            </a:r>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pki</a:t>
            </a:r>
            <a:r>
              <a:rPr kumimoji="1" lang="en-US" altLang="ja-JP" sz="800">
                <a:latin typeface="BIZ UDゴシック" panose="020B0400000000000000" pitchFamily="49" charset="-128"/>
                <a:ea typeface="BIZ UDゴシック" panose="020B0400000000000000" pitchFamily="49" charset="-128"/>
              </a:rPr>
              <a:t>/rpm-</a:t>
            </a:r>
            <a:r>
              <a:rPr kumimoji="1" lang="en-US" altLang="ja-JP" sz="800" err="1">
                <a:latin typeface="BIZ UDゴシック" panose="020B0400000000000000" pitchFamily="49" charset="-128"/>
                <a:ea typeface="BIZ UDゴシック" panose="020B0400000000000000" pitchFamily="49" charset="-128"/>
              </a:rPr>
              <a:t>gpg</a:t>
            </a:r>
            <a:r>
              <a:rPr kumimoji="1" lang="en-US" altLang="ja-JP" sz="800">
                <a:latin typeface="BIZ UDゴシック" panose="020B0400000000000000" pitchFamily="49" charset="-128"/>
                <a:ea typeface="BIZ UDゴシック" panose="020B0400000000000000" pitchFamily="49" charset="-128"/>
              </a:rPr>
              <a:t>/RPM-GPG-KEY-PGDG</a:t>
            </a: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a:t>
            </a:r>
            <a:endParaRPr kumimoji="1" lang="ja-JP" altLang="en-US" sz="800">
              <a:latin typeface="BIZ UDゴシック" panose="020B0400000000000000" pitchFamily="49" charset="-128"/>
              <a:ea typeface="BIZ UDゴシック" panose="020B0400000000000000" pitchFamily="49" charset="-128"/>
            </a:endParaRPr>
          </a:p>
        </p:txBody>
      </p:sp>
      <p:sp>
        <p:nvSpPr>
          <p:cNvPr id="2" name="テキスト ボックス 1">
            <a:extLst>
              <a:ext uri="{FF2B5EF4-FFF2-40B4-BE49-F238E27FC236}">
                <a16:creationId xmlns:a16="http://schemas.microsoft.com/office/drawing/2014/main" id="{92DB31D5-9059-6E9E-68B9-646CFB8ECCB5}"/>
              </a:ext>
            </a:extLst>
          </p:cNvPr>
          <p:cNvSpPr txBox="1"/>
          <p:nvPr/>
        </p:nvSpPr>
        <p:spPr>
          <a:xfrm>
            <a:off x="6806045" y="1302114"/>
            <a:ext cx="5136911" cy="1477328"/>
          </a:xfrm>
          <a:prstGeom prst="rect">
            <a:avLst/>
          </a:prstGeom>
          <a:noFill/>
        </p:spPr>
        <p:txBody>
          <a:bodyPr wrap="square" rtlCol="0">
            <a:spAutoFit/>
          </a:bodyPr>
          <a:lstStyle/>
          <a:p>
            <a:r>
              <a:rPr lang="ja-JP" altLang="en-US"/>
              <a:t>③</a:t>
            </a:r>
            <a:r>
              <a:rPr kumimoji="1" lang="ja-JP" altLang="en-US"/>
              <a:t>組み込みの</a:t>
            </a:r>
            <a:r>
              <a:rPr kumimoji="1" lang="en-US" altLang="ja-JP"/>
              <a:t>PostgreSQL</a:t>
            </a:r>
            <a:r>
              <a:rPr kumimoji="1" lang="ja-JP" altLang="en-US"/>
              <a:t>モジュールを無効にします。</a:t>
            </a:r>
            <a:endParaRPr kumimoji="1" lang="en-US" altLang="ja-JP"/>
          </a:p>
          <a:p>
            <a:endParaRPr kumimoji="1" lang="en-US" altLang="ja-JP"/>
          </a:p>
          <a:p>
            <a:r>
              <a:rPr kumimoji="1" lang="ja-JP" altLang="en-US"/>
              <a:t>左図の通り、赤文字部分のコマンドを入力し、実行してください。</a:t>
            </a:r>
            <a:endParaRPr kumimoji="1" lang="en-US" altLang="ja-JP"/>
          </a:p>
        </p:txBody>
      </p:sp>
    </p:spTree>
    <p:extLst>
      <p:ext uri="{BB962C8B-B14F-4D97-AF65-F5344CB8AC3E}">
        <p14:creationId xmlns:p14="http://schemas.microsoft.com/office/powerpoint/2010/main" val="1812578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0319EC-8E9E-37B7-903C-19A73D5636FF}"/>
              </a:ext>
            </a:extLst>
          </p:cNvPr>
          <p:cNvSpPr>
            <a:spLocks noGrp="1"/>
          </p:cNvSpPr>
          <p:nvPr>
            <p:ph type="title"/>
          </p:nvPr>
        </p:nvSpPr>
        <p:spPr/>
        <p:txBody>
          <a:bodyPr/>
          <a:lstStyle/>
          <a:p>
            <a:r>
              <a:rPr lang="en-US" altLang="ja-JP"/>
              <a:t>2-1-1.</a:t>
            </a:r>
            <a:r>
              <a:rPr lang="ja-JP" altLang="en-US"/>
              <a:t>仮想化技術</a:t>
            </a:r>
            <a:endParaRPr kumimoji="1" lang="ja-JP" altLang="en-US"/>
          </a:p>
        </p:txBody>
      </p:sp>
      <p:sp>
        <p:nvSpPr>
          <p:cNvPr id="3" name="テキスト プレースホルダー 3">
            <a:extLst>
              <a:ext uri="{FF2B5EF4-FFF2-40B4-BE49-F238E27FC236}">
                <a16:creationId xmlns:a16="http://schemas.microsoft.com/office/drawing/2014/main" id="{76192579-AAAD-9C5D-3D88-9DA9BF1B3E12}"/>
              </a:ext>
            </a:extLst>
          </p:cNvPr>
          <p:cNvSpPr>
            <a:spLocks noGrp="1"/>
          </p:cNvSpPr>
          <p:nvPr>
            <p:ph type="body" sz="quarter" idx="14"/>
          </p:nvPr>
        </p:nvSpPr>
        <p:spPr>
          <a:xfrm>
            <a:off x="268288" y="929051"/>
            <a:ext cx="11637962" cy="373063"/>
          </a:xfrm>
        </p:spPr>
        <p:txBody>
          <a:bodyPr/>
          <a:lstStyle/>
          <a:p>
            <a:r>
              <a:rPr kumimoji="1" lang="ja-JP" altLang="en-US"/>
              <a:t>完全仮想化と準仮想化</a:t>
            </a:r>
          </a:p>
        </p:txBody>
      </p:sp>
      <p:graphicFrame>
        <p:nvGraphicFramePr>
          <p:cNvPr id="7" name="表 6">
            <a:extLst>
              <a:ext uri="{FF2B5EF4-FFF2-40B4-BE49-F238E27FC236}">
                <a16:creationId xmlns:a16="http://schemas.microsoft.com/office/drawing/2014/main" id="{AF3AE2C0-1211-5C17-0CA6-D9E49105D9A3}"/>
              </a:ext>
            </a:extLst>
          </p:cNvPr>
          <p:cNvGraphicFramePr>
            <a:graphicFrameLocks noGrp="1"/>
          </p:cNvGraphicFramePr>
          <p:nvPr>
            <p:extLst>
              <p:ext uri="{D42A27DB-BD31-4B8C-83A1-F6EECF244321}">
                <p14:modId xmlns:p14="http://schemas.microsoft.com/office/powerpoint/2010/main" val="760026195"/>
              </p:ext>
            </p:extLst>
          </p:nvPr>
        </p:nvGraphicFramePr>
        <p:xfrm>
          <a:off x="560937" y="3429176"/>
          <a:ext cx="11140227" cy="2946400"/>
        </p:xfrm>
        <a:graphic>
          <a:graphicData uri="http://schemas.openxmlformats.org/drawingml/2006/table">
            <a:tbl>
              <a:tblPr firstRow="1" bandRow="1">
                <a:tableStyleId>{5C22544A-7EE6-4342-B048-85BDC9FD1C3A}</a:tableStyleId>
              </a:tblPr>
              <a:tblGrid>
                <a:gridCol w="1197735">
                  <a:extLst>
                    <a:ext uri="{9D8B030D-6E8A-4147-A177-3AD203B41FA5}">
                      <a16:colId xmlns:a16="http://schemas.microsoft.com/office/drawing/2014/main" val="789422225"/>
                    </a:ext>
                  </a:extLst>
                </a:gridCol>
                <a:gridCol w="4971246">
                  <a:extLst>
                    <a:ext uri="{9D8B030D-6E8A-4147-A177-3AD203B41FA5}">
                      <a16:colId xmlns:a16="http://schemas.microsoft.com/office/drawing/2014/main" val="1939065606"/>
                    </a:ext>
                  </a:extLst>
                </a:gridCol>
                <a:gridCol w="4971246">
                  <a:extLst>
                    <a:ext uri="{9D8B030D-6E8A-4147-A177-3AD203B41FA5}">
                      <a16:colId xmlns:a16="http://schemas.microsoft.com/office/drawing/2014/main" val="1772125589"/>
                    </a:ext>
                  </a:extLst>
                </a:gridCol>
              </a:tblGrid>
              <a:tr h="370840">
                <a:tc>
                  <a:txBody>
                    <a:bodyPr/>
                    <a:lstStyle/>
                    <a:p>
                      <a:endParaRPr kumimoji="1" lang="ja-JP" altLang="en-US" sz="1200"/>
                    </a:p>
                  </a:txBody>
                  <a:tcPr/>
                </a:tc>
                <a:tc>
                  <a:txBody>
                    <a:bodyPr/>
                    <a:lstStyle/>
                    <a:p>
                      <a:r>
                        <a:rPr kumimoji="1" lang="ja-JP" altLang="en-US" sz="1200"/>
                        <a:t>準仮想化</a:t>
                      </a:r>
                      <a:r>
                        <a:rPr kumimoji="1" lang="en-US" altLang="ja-JP" sz="1200"/>
                        <a:t>(paravirtual,PV)</a:t>
                      </a:r>
                      <a:endParaRPr kumimoji="1" lang="ja-JP" altLang="en-US" sz="1200"/>
                    </a:p>
                  </a:txBody>
                  <a:tcPr/>
                </a:tc>
                <a:tc>
                  <a:txBody>
                    <a:bodyPr/>
                    <a:lstStyle/>
                    <a:p>
                      <a:r>
                        <a:rPr kumimoji="1" lang="ja-JP" altLang="en-US" sz="1200"/>
                        <a:t>完全仮想化</a:t>
                      </a:r>
                      <a:r>
                        <a:rPr kumimoji="1" lang="en-US" altLang="ja-JP" sz="1200"/>
                        <a:t>(Hardware-assisted VM,HVM)</a:t>
                      </a:r>
                      <a:endParaRPr kumimoji="1" lang="ja-JP" altLang="en-US" sz="1200"/>
                    </a:p>
                  </a:txBody>
                  <a:tcPr/>
                </a:tc>
                <a:extLst>
                  <a:ext uri="{0D108BD9-81ED-4DB2-BD59-A6C34878D82A}">
                    <a16:rowId xmlns:a16="http://schemas.microsoft.com/office/drawing/2014/main" val="3385741358"/>
                  </a:ext>
                </a:extLst>
              </a:tr>
              <a:tr h="370840">
                <a:tc>
                  <a:txBody>
                    <a:bodyPr/>
                    <a:lstStyle/>
                    <a:p>
                      <a:r>
                        <a:rPr kumimoji="1" lang="ja-JP" altLang="en-US" sz="1200"/>
                        <a:t>概要</a:t>
                      </a:r>
                    </a:p>
                  </a:txBody>
                  <a:tcPr/>
                </a:tc>
                <a:tc>
                  <a:txBody>
                    <a:bodyPr/>
                    <a:lstStyle/>
                    <a:p>
                      <a:r>
                        <a:rPr kumimoji="1" lang="ja-JP" altLang="en-US" sz="1200"/>
                        <a:t>・ネットワーク</a:t>
                      </a:r>
                      <a:r>
                        <a:rPr kumimoji="1" lang="en-US" altLang="ja-JP" sz="1200"/>
                        <a:t>I/O</a:t>
                      </a:r>
                      <a:r>
                        <a:rPr kumimoji="1" lang="ja-JP" altLang="en-US" sz="1200"/>
                        <a:t>やディスク</a:t>
                      </a:r>
                      <a:r>
                        <a:rPr kumimoji="1" lang="en-US" altLang="ja-JP" sz="1200"/>
                        <a:t>I/O</a:t>
                      </a:r>
                      <a:r>
                        <a:rPr kumimoji="1" lang="ja-JP" altLang="en-US" sz="1200"/>
                        <a:t>をエミュレーションするのではなく特別なドライバで直接操作することにより高速化を実現。</a:t>
                      </a:r>
                    </a:p>
                  </a:txBody>
                  <a:tcPr/>
                </a:tc>
                <a:tc>
                  <a:txBody>
                    <a:bodyPr/>
                    <a:lstStyle/>
                    <a:p>
                      <a:r>
                        <a:rPr kumimoji="1" lang="ja-JP" altLang="en-US" sz="1200"/>
                        <a:t>・物理マシン用の</a:t>
                      </a:r>
                      <a:r>
                        <a:rPr kumimoji="1" lang="en-US" altLang="ja-JP" sz="1200"/>
                        <a:t>OS</a:t>
                      </a:r>
                      <a:r>
                        <a:rPr kumimoji="1" lang="ja-JP" altLang="en-US" sz="1200"/>
                        <a:t>イメージがそのまま動作する。</a:t>
                      </a:r>
                    </a:p>
                    <a:p>
                      <a:r>
                        <a:rPr kumimoji="1" lang="ja-JP" altLang="en-US" sz="1200"/>
                        <a:t>・</a:t>
                      </a:r>
                      <a:r>
                        <a:rPr kumimoji="1" lang="en-US" altLang="ja-JP" sz="1200"/>
                        <a:t>PV on HVM </a:t>
                      </a:r>
                      <a:r>
                        <a:rPr kumimoji="1" lang="ja-JP" altLang="en-US" sz="1200"/>
                        <a:t>として </a:t>
                      </a:r>
                      <a:r>
                        <a:rPr kumimoji="1" lang="en-US" altLang="ja-JP" sz="1200"/>
                        <a:t>PV </a:t>
                      </a:r>
                      <a:r>
                        <a:rPr kumimoji="1" lang="ja-JP" altLang="en-US" sz="1200"/>
                        <a:t>と同等以上の性能が可能。</a:t>
                      </a:r>
                    </a:p>
                    <a:p>
                      <a:endParaRPr kumimoji="1" lang="ja-JP" altLang="en-US" sz="1200"/>
                    </a:p>
                    <a:p>
                      <a:r>
                        <a:rPr kumimoji="1" lang="en-US" altLang="ja-JP" sz="1200"/>
                        <a:t>(*)</a:t>
                      </a:r>
                      <a:r>
                        <a:rPr kumimoji="1" lang="ja-JP" altLang="en-US" sz="1200"/>
                        <a:t>現行ではとくに理由がない限りこちらが使用される。</a:t>
                      </a:r>
                    </a:p>
                  </a:txBody>
                  <a:tcPr/>
                </a:tc>
                <a:extLst>
                  <a:ext uri="{0D108BD9-81ED-4DB2-BD59-A6C34878D82A}">
                    <a16:rowId xmlns:a16="http://schemas.microsoft.com/office/drawing/2014/main" val="845702905"/>
                  </a:ext>
                </a:extLst>
              </a:tr>
              <a:tr h="370840">
                <a:tc>
                  <a:txBody>
                    <a:bodyPr/>
                    <a:lstStyle/>
                    <a:p>
                      <a:r>
                        <a:rPr kumimoji="1" lang="ja-JP" altLang="en-US" sz="1200"/>
                        <a:t>性能のためのハードウェア拡張機能</a:t>
                      </a:r>
                    </a:p>
                  </a:txBody>
                  <a:tcPr/>
                </a:tc>
                <a:tc>
                  <a:txBody>
                    <a:bodyPr/>
                    <a:lstStyle/>
                    <a:p>
                      <a:r>
                        <a:rPr kumimoji="1" lang="en-US" altLang="ja-JP" sz="1200"/>
                        <a:t>×</a:t>
                      </a:r>
                      <a:endParaRPr kumimoji="1" lang="ja-JP" altLang="en-US" sz="1200"/>
                    </a:p>
                  </a:txBody>
                  <a:tcPr/>
                </a:tc>
                <a:tc>
                  <a:txBody>
                    <a:bodyPr/>
                    <a:lstStyle/>
                    <a:p>
                      <a:r>
                        <a:rPr kumimoji="1" lang="ja-JP" altLang="en-US" sz="1200"/>
                        <a:t>〇</a:t>
                      </a:r>
                      <a:r>
                        <a:rPr kumimoji="1" lang="en-US" altLang="ja-JP" sz="1200"/>
                        <a:t>(</a:t>
                      </a:r>
                      <a:r>
                        <a:rPr kumimoji="1" lang="ja-JP" altLang="en-US" sz="1200"/>
                        <a:t>利用可能</a:t>
                      </a:r>
                      <a:r>
                        <a:rPr kumimoji="1" lang="en-US" altLang="ja-JP" sz="1200"/>
                        <a:t>)</a:t>
                      </a:r>
                    </a:p>
                    <a:p>
                      <a:r>
                        <a:rPr kumimoji="1" lang="ja-JP" altLang="en-US" sz="1200"/>
                        <a:t>・</a:t>
                      </a:r>
                      <a:r>
                        <a:rPr kumimoji="1" lang="en-US" altLang="ja-JP" sz="1200"/>
                        <a:t>Intel Virtualization Technology</a:t>
                      </a:r>
                    </a:p>
                    <a:p>
                      <a:r>
                        <a:rPr kumimoji="1" lang="ja-JP" altLang="en-US" sz="1200"/>
                        <a:t>・拡張ネットワーキング、</a:t>
                      </a:r>
                      <a:r>
                        <a:rPr kumimoji="1" lang="en-US" altLang="ja-JP" sz="1200"/>
                        <a:t>GPU</a:t>
                      </a:r>
                      <a:endParaRPr kumimoji="1" lang="ja-JP" altLang="en-US" sz="1200"/>
                    </a:p>
                  </a:txBody>
                  <a:tcPr/>
                </a:tc>
                <a:extLst>
                  <a:ext uri="{0D108BD9-81ED-4DB2-BD59-A6C34878D82A}">
                    <a16:rowId xmlns:a16="http://schemas.microsoft.com/office/drawing/2014/main" val="3513483105"/>
                  </a:ext>
                </a:extLst>
              </a:tr>
              <a:tr h="370840">
                <a:tc>
                  <a:txBody>
                    <a:bodyPr/>
                    <a:lstStyle/>
                    <a:p>
                      <a:r>
                        <a:rPr kumimoji="1" lang="ja-JP" altLang="en-US" sz="1200"/>
                        <a:t>性能</a:t>
                      </a:r>
                    </a:p>
                  </a:txBody>
                  <a:tcPr/>
                </a:tc>
                <a:tc>
                  <a:txBody>
                    <a:bodyPr/>
                    <a:lstStyle/>
                    <a:p>
                      <a:r>
                        <a:rPr kumimoji="1" lang="ja-JP" altLang="en-US" sz="1200"/>
                        <a:t>中</a:t>
                      </a:r>
                      <a:r>
                        <a:rPr kumimoji="1" lang="en-US" altLang="ja-JP" sz="1200"/>
                        <a:t>(</a:t>
                      </a:r>
                      <a:r>
                        <a:rPr kumimoji="1" lang="ja-JP" altLang="en-US" sz="1200"/>
                        <a:t>以前は</a:t>
                      </a:r>
                      <a:r>
                        <a:rPr kumimoji="1" lang="en-US" altLang="ja-JP" sz="1200"/>
                        <a:t>HVM</a:t>
                      </a:r>
                      <a:r>
                        <a:rPr kumimoji="1" lang="ja-JP" altLang="en-US" sz="1200"/>
                        <a:t>に対して優位であったが、今は優位性はなし。</a:t>
                      </a:r>
                      <a:r>
                        <a:rPr kumimoji="1" lang="en-US" altLang="ja-JP" sz="1200"/>
                        <a:t>)</a:t>
                      </a:r>
                      <a:endParaRPr kumimoji="1" lang="ja-JP" altLang="en-US" sz="1200"/>
                    </a:p>
                  </a:txBody>
                  <a:tcPr/>
                </a:tc>
                <a:tc>
                  <a:txBody>
                    <a:bodyPr/>
                    <a:lstStyle/>
                    <a:p>
                      <a:r>
                        <a:rPr kumimoji="1" lang="ja-JP" altLang="en-US" sz="1200"/>
                        <a:t>拡張機能により性能が向上する可能性あり</a:t>
                      </a:r>
                    </a:p>
                  </a:txBody>
                  <a:tcPr/>
                </a:tc>
                <a:extLst>
                  <a:ext uri="{0D108BD9-81ED-4DB2-BD59-A6C34878D82A}">
                    <a16:rowId xmlns:a16="http://schemas.microsoft.com/office/drawing/2014/main" val="104254399"/>
                  </a:ext>
                </a:extLst>
              </a:tr>
              <a:tr h="370840">
                <a:tc>
                  <a:txBody>
                    <a:bodyPr/>
                    <a:lstStyle/>
                    <a:p>
                      <a:r>
                        <a:rPr kumimoji="1" lang="ja-JP" altLang="en-US" sz="1200"/>
                        <a:t>サポート</a:t>
                      </a:r>
                    </a:p>
                  </a:txBody>
                  <a:tcPr/>
                </a:tc>
                <a:tc>
                  <a:txBody>
                    <a:bodyPr/>
                    <a:lstStyle/>
                    <a:p>
                      <a:r>
                        <a:rPr kumimoji="1" lang="en-US" altLang="ja-JP" sz="1200"/>
                        <a:t>EC2</a:t>
                      </a:r>
                      <a:r>
                        <a:rPr kumimoji="1" lang="ja-JP" altLang="en-US" sz="1200"/>
                        <a:t>の初期は </a:t>
                      </a:r>
                      <a:r>
                        <a:rPr kumimoji="1" lang="en-US" altLang="ja-JP" sz="1200"/>
                        <a:t>linux </a:t>
                      </a:r>
                      <a:r>
                        <a:rPr kumimoji="1" lang="ja-JP" altLang="en-US" sz="1200"/>
                        <a:t>は </a:t>
                      </a:r>
                      <a:r>
                        <a:rPr kumimoji="1" lang="en-US" altLang="ja-JP" sz="1200"/>
                        <a:t>PV </a:t>
                      </a:r>
                      <a:r>
                        <a:rPr kumimoji="1" lang="ja-JP" altLang="en-US" sz="1200"/>
                        <a:t>のみサポートされていた。</a:t>
                      </a:r>
                    </a:p>
                  </a:txBody>
                  <a:tcPr/>
                </a:tc>
                <a:tc>
                  <a:txBody>
                    <a:bodyPr/>
                    <a:lstStyle/>
                    <a:p>
                      <a:r>
                        <a:rPr kumimoji="1" lang="ja-JP" altLang="en-US" sz="1200"/>
                        <a:t>原則として</a:t>
                      </a:r>
                      <a:r>
                        <a:rPr kumimoji="1" lang="en-US" altLang="ja-JP" sz="1200"/>
                        <a:t>EC2</a:t>
                      </a:r>
                      <a:r>
                        <a:rPr kumimoji="1" lang="ja-JP" altLang="en-US" sz="1200"/>
                        <a:t>インスタンスは </a:t>
                      </a:r>
                      <a:r>
                        <a:rPr kumimoji="1" lang="en-US" altLang="ja-JP" sz="1200"/>
                        <a:t>HVM </a:t>
                      </a:r>
                      <a:r>
                        <a:rPr kumimoji="1" lang="ja-JP" altLang="en-US" sz="1200"/>
                        <a:t>がサポートされている。</a:t>
                      </a:r>
                    </a:p>
                  </a:txBody>
                  <a:tcPr/>
                </a:tc>
                <a:extLst>
                  <a:ext uri="{0D108BD9-81ED-4DB2-BD59-A6C34878D82A}">
                    <a16:rowId xmlns:a16="http://schemas.microsoft.com/office/drawing/2014/main" val="393880036"/>
                  </a:ext>
                </a:extLst>
              </a:tr>
              <a:tr h="370840">
                <a:tc>
                  <a:txBody>
                    <a:bodyPr/>
                    <a:lstStyle/>
                    <a:p>
                      <a:r>
                        <a:rPr kumimoji="1" lang="ja-JP" altLang="en-US" sz="1200"/>
                        <a:t>起動</a:t>
                      </a:r>
                    </a:p>
                  </a:txBody>
                  <a:tcPr/>
                </a:tc>
                <a:tc>
                  <a:txBody>
                    <a:bodyPr/>
                    <a:lstStyle/>
                    <a:p>
                      <a:r>
                        <a:rPr kumimoji="1" lang="en-US" altLang="ja-JP" sz="1200"/>
                        <a:t>PV-Grub</a:t>
                      </a:r>
                      <a:r>
                        <a:rPr kumimoji="1" lang="ja-JP" altLang="en-US" sz="1200"/>
                        <a:t>を使用して起動。</a:t>
                      </a:r>
                    </a:p>
                  </a:txBody>
                  <a:tcPr/>
                </a:tc>
                <a:tc>
                  <a:txBody>
                    <a:bodyPr/>
                    <a:lstStyle/>
                    <a:p>
                      <a:r>
                        <a:rPr kumimoji="1" lang="ja-JP" altLang="en-US" sz="1200"/>
                        <a:t>物理サーバにインストールしたときと同じ起動方式。</a:t>
                      </a:r>
                    </a:p>
                  </a:txBody>
                  <a:tcPr/>
                </a:tc>
                <a:extLst>
                  <a:ext uri="{0D108BD9-81ED-4DB2-BD59-A6C34878D82A}">
                    <a16:rowId xmlns:a16="http://schemas.microsoft.com/office/drawing/2014/main" val="3678630730"/>
                  </a:ext>
                </a:extLst>
              </a:tr>
            </a:tbl>
          </a:graphicData>
        </a:graphic>
      </p:graphicFrame>
      <p:sp>
        <p:nvSpPr>
          <p:cNvPr id="8" name="テキスト ボックス 7">
            <a:extLst>
              <a:ext uri="{FF2B5EF4-FFF2-40B4-BE49-F238E27FC236}">
                <a16:creationId xmlns:a16="http://schemas.microsoft.com/office/drawing/2014/main" id="{672B6684-22BB-3AA4-0BC3-8AD99E24F4E9}"/>
              </a:ext>
            </a:extLst>
          </p:cNvPr>
          <p:cNvSpPr txBox="1"/>
          <p:nvPr/>
        </p:nvSpPr>
        <p:spPr>
          <a:xfrm>
            <a:off x="535178" y="1302114"/>
            <a:ext cx="11140227" cy="2308324"/>
          </a:xfrm>
          <a:prstGeom prst="rect">
            <a:avLst/>
          </a:prstGeom>
          <a:noFill/>
        </p:spPr>
        <p:txBody>
          <a:bodyPr wrap="square" rtlCol="0">
            <a:spAutoFit/>
          </a:bodyPr>
          <a:lstStyle/>
          <a:p>
            <a:pPr algn="l"/>
            <a:r>
              <a:rPr lang="ja-JP" altLang="en-US" sz="1200" b="0" i="0">
                <a:solidFill>
                  <a:srgbClr val="000000"/>
                </a:solidFill>
                <a:effectLst/>
                <a:latin typeface="メイリオ" panose="020B0604030504040204" pitchFamily="50" charset="-128"/>
                <a:ea typeface="メイリオ" panose="020B0604030504040204" pitchFamily="50" charset="-128"/>
              </a:rPr>
              <a:t>　仮想化形式は、準仮想と完全仮想の２種類があります。ホスト</a:t>
            </a:r>
            <a:r>
              <a:rPr lang="en-US" altLang="ja-JP" sz="1200" b="0" i="0">
                <a:solidFill>
                  <a:srgbClr val="000000"/>
                </a:solidFill>
                <a:effectLst/>
                <a:latin typeface="メイリオ" panose="020B0604030504040204" pitchFamily="50" charset="-128"/>
                <a:ea typeface="メイリオ" panose="020B0604030504040204" pitchFamily="50" charset="-128"/>
              </a:rPr>
              <a:t>OS</a:t>
            </a:r>
            <a:r>
              <a:rPr lang="ja-JP" altLang="en-US" sz="1200" b="0" i="0">
                <a:solidFill>
                  <a:srgbClr val="000000"/>
                </a:solidFill>
                <a:effectLst/>
                <a:latin typeface="メイリオ" panose="020B0604030504040204" pitchFamily="50" charset="-128"/>
                <a:ea typeface="メイリオ" panose="020B0604030504040204" pitchFamily="50" charset="-128"/>
              </a:rPr>
              <a:t>型であれ、ハイパーバイザ型であれ、仮想マシン上の</a:t>
            </a:r>
            <a:r>
              <a:rPr lang="en-US" altLang="ja-JP" sz="1200" b="0" i="0">
                <a:solidFill>
                  <a:srgbClr val="000000"/>
                </a:solidFill>
                <a:effectLst/>
                <a:latin typeface="メイリオ" panose="020B0604030504040204" pitchFamily="50" charset="-128"/>
                <a:ea typeface="メイリオ" panose="020B0604030504040204" pitchFamily="50" charset="-128"/>
              </a:rPr>
              <a:t>OS</a:t>
            </a:r>
            <a:r>
              <a:rPr lang="ja-JP" altLang="en-US" sz="1200" b="0" i="0">
                <a:solidFill>
                  <a:srgbClr val="000000"/>
                </a:solidFill>
                <a:effectLst/>
                <a:latin typeface="メイリオ" panose="020B0604030504040204" pitchFamily="50" charset="-128"/>
                <a:ea typeface="メイリオ" panose="020B0604030504040204" pitchFamily="50" charset="-128"/>
              </a:rPr>
              <a:t>から見みれば、ネットワークや</a:t>
            </a:r>
            <a:r>
              <a:rPr lang="en-US" altLang="ja-JP" sz="1200" b="0" i="0">
                <a:solidFill>
                  <a:srgbClr val="000000"/>
                </a:solidFill>
                <a:effectLst/>
                <a:latin typeface="メイリオ" panose="020B0604030504040204" pitchFamily="50" charset="-128"/>
                <a:ea typeface="メイリオ" panose="020B0604030504040204" pitchFamily="50" charset="-128"/>
              </a:rPr>
              <a:t>HDD</a:t>
            </a:r>
            <a:r>
              <a:rPr lang="ja-JP" altLang="en-US" sz="1200" b="0" i="0">
                <a:solidFill>
                  <a:srgbClr val="000000"/>
                </a:solidFill>
                <a:effectLst/>
                <a:latin typeface="メイリオ" panose="020B0604030504040204" pitchFamily="50" charset="-128"/>
                <a:ea typeface="メイリオ" panose="020B0604030504040204" pitchFamily="50" charset="-128"/>
              </a:rPr>
              <a:t>などは、仮想マシンが提供している汎用的なデバイスを利用することになり、個別のハードウェアの差異は意識する必要はありません。つまり、</a:t>
            </a:r>
            <a:r>
              <a:rPr lang="en-US" altLang="ja-JP" sz="1200" b="0" i="0">
                <a:solidFill>
                  <a:srgbClr val="000000"/>
                </a:solidFill>
                <a:effectLst/>
                <a:latin typeface="メイリオ" panose="020B0604030504040204" pitchFamily="50" charset="-128"/>
                <a:ea typeface="メイリオ" panose="020B0604030504040204" pitchFamily="50" charset="-128"/>
              </a:rPr>
              <a:t>OS</a:t>
            </a:r>
            <a:r>
              <a:rPr lang="ja-JP" altLang="en-US" sz="1200" b="0" i="0">
                <a:solidFill>
                  <a:srgbClr val="000000"/>
                </a:solidFill>
                <a:effectLst/>
                <a:latin typeface="メイリオ" panose="020B0604030504040204" pitchFamily="50" charset="-128"/>
                <a:ea typeface="メイリオ" panose="020B0604030504040204" pitchFamily="50" charset="-128"/>
              </a:rPr>
              <a:t>から見れば、仮想マシンに対応しているデバイスドライバを利用するだけでハードウェアの違いは吸収されることになります。このような形式を完全仮想と呼びます。</a:t>
            </a:r>
          </a:p>
          <a:p>
            <a:pPr algn="l"/>
            <a:r>
              <a:rPr lang="ja-JP" altLang="en-US" sz="1200" b="0" i="0">
                <a:solidFill>
                  <a:srgbClr val="000000"/>
                </a:solidFill>
                <a:effectLst/>
                <a:latin typeface="メイリオ" panose="020B0604030504040204" pitchFamily="50" charset="-128"/>
                <a:ea typeface="メイリオ" panose="020B0604030504040204" pitchFamily="50" charset="-128"/>
              </a:rPr>
              <a:t>　しかし、仮想マシン上の</a:t>
            </a:r>
            <a:r>
              <a:rPr lang="en-US" altLang="ja-JP" sz="1200" b="0" i="0">
                <a:solidFill>
                  <a:srgbClr val="000000"/>
                </a:solidFill>
                <a:effectLst/>
                <a:latin typeface="メイリオ" panose="020B0604030504040204" pitchFamily="50" charset="-128"/>
                <a:ea typeface="メイリオ" panose="020B0604030504040204" pitchFamily="50" charset="-128"/>
              </a:rPr>
              <a:t>OS</a:t>
            </a:r>
            <a:r>
              <a:rPr lang="ja-JP" altLang="en-US" sz="1200" b="0" i="0">
                <a:solidFill>
                  <a:srgbClr val="000000"/>
                </a:solidFill>
                <a:effectLst/>
                <a:latin typeface="メイリオ" panose="020B0604030504040204" pitchFamily="50" charset="-128"/>
                <a:ea typeface="メイリオ" panose="020B0604030504040204" pitchFamily="50" charset="-128"/>
              </a:rPr>
              <a:t>に提供されるデバイスドライバは、汎用性が高いものとなり、場合によってはパフォーマンスが遅くなったりする可能性があります。そこで、仮想マシンに特化したデバイスドライバが</a:t>
            </a:r>
            <a:r>
              <a:rPr lang="en-US" altLang="ja-JP" sz="1200" b="0" i="0">
                <a:solidFill>
                  <a:srgbClr val="000000"/>
                </a:solidFill>
                <a:effectLst/>
                <a:latin typeface="メイリオ" panose="020B0604030504040204" pitchFamily="50" charset="-128"/>
                <a:ea typeface="メイリオ" panose="020B0604030504040204" pitchFamily="50" charset="-128"/>
              </a:rPr>
              <a:t>OS</a:t>
            </a:r>
            <a:r>
              <a:rPr lang="ja-JP" altLang="en-US" sz="1200" b="0" i="0">
                <a:solidFill>
                  <a:srgbClr val="000000"/>
                </a:solidFill>
                <a:effectLst/>
                <a:latin typeface="メイリオ" panose="020B0604030504040204" pitchFamily="50" charset="-128"/>
                <a:ea typeface="メイリオ" panose="020B0604030504040204" pitchFamily="50" charset="-128"/>
              </a:rPr>
              <a:t>に提供されるものもあります。このような形態を準仮想とよびます。準仮想では、仮想マシン専用のデバイスドライバが必要となります。</a:t>
            </a:r>
          </a:p>
          <a:p>
            <a:pPr algn="l"/>
            <a:r>
              <a:rPr lang="ja-JP" altLang="en-US" sz="1200" b="0" i="0">
                <a:solidFill>
                  <a:srgbClr val="000000"/>
                </a:solidFill>
                <a:effectLst/>
                <a:latin typeface="メイリオ" panose="020B0604030504040204" pitchFamily="50" charset="-128"/>
                <a:ea typeface="メイリオ" panose="020B0604030504040204" pitchFamily="50" charset="-128"/>
              </a:rPr>
              <a:t>　完全仮想の場合は、汎用的なデバイスドライバを利用すれば仮想マシンは動作します。特別なドライバは必要ありません。しかし、パフォーマンスは平均的な可能性があります。準仮想では、仮想マシン上で動作する</a:t>
            </a:r>
            <a:r>
              <a:rPr lang="en-US" altLang="ja-JP" sz="1200" b="0" i="0">
                <a:solidFill>
                  <a:srgbClr val="000000"/>
                </a:solidFill>
                <a:effectLst/>
                <a:latin typeface="メイリオ" panose="020B0604030504040204" pitchFamily="50" charset="-128"/>
                <a:ea typeface="メイリオ" panose="020B0604030504040204" pitchFamily="50" charset="-128"/>
              </a:rPr>
              <a:t>OS</a:t>
            </a:r>
            <a:r>
              <a:rPr lang="ja-JP" altLang="en-US" sz="1200" b="0" i="0">
                <a:solidFill>
                  <a:srgbClr val="000000"/>
                </a:solidFill>
                <a:effectLst/>
                <a:latin typeface="メイリオ" panose="020B0604030504040204" pitchFamily="50" charset="-128"/>
                <a:ea typeface="メイリオ" panose="020B0604030504040204" pitchFamily="50" charset="-128"/>
              </a:rPr>
              <a:t>に対してその仮想マシンに特化したデバイスドライバを提供します。</a:t>
            </a:r>
            <a:r>
              <a:rPr lang="en-US" altLang="ja-JP" sz="1200" b="0" i="0">
                <a:solidFill>
                  <a:srgbClr val="000000"/>
                </a:solidFill>
                <a:effectLst/>
                <a:latin typeface="メイリオ" panose="020B0604030504040204" pitchFamily="50" charset="-128"/>
                <a:ea typeface="メイリオ" panose="020B0604030504040204" pitchFamily="50" charset="-128"/>
              </a:rPr>
              <a:t>VMware</a:t>
            </a:r>
            <a:r>
              <a:rPr lang="ja-JP" altLang="en-US" sz="1200" b="0" i="0">
                <a:solidFill>
                  <a:srgbClr val="000000"/>
                </a:solidFill>
                <a:effectLst/>
                <a:latin typeface="メイリオ" panose="020B0604030504040204" pitchFamily="50" charset="-128"/>
                <a:ea typeface="メイリオ" panose="020B0604030504040204" pitchFamily="50" charset="-128"/>
              </a:rPr>
              <a:t>などでは、</a:t>
            </a:r>
            <a:r>
              <a:rPr lang="en-US" altLang="ja-JP" sz="1200" b="0" i="0">
                <a:solidFill>
                  <a:srgbClr val="000000"/>
                </a:solidFill>
                <a:effectLst/>
                <a:latin typeface="メイリオ" panose="020B0604030504040204" pitchFamily="50" charset="-128"/>
                <a:ea typeface="メイリオ" panose="020B0604030504040204" pitchFamily="50" charset="-128"/>
              </a:rPr>
              <a:t>VMware Tools</a:t>
            </a:r>
            <a:r>
              <a:rPr lang="ja-JP" altLang="en-US" sz="1200" b="0" i="0">
                <a:solidFill>
                  <a:srgbClr val="000000"/>
                </a:solidFill>
                <a:effectLst/>
                <a:latin typeface="メイリオ" panose="020B0604030504040204" pitchFamily="50" charset="-128"/>
                <a:ea typeface="メイリオ" panose="020B0604030504040204" pitchFamily="50" charset="-128"/>
              </a:rPr>
              <a:t>をインストールすることでネットワークデバイスドライバが準仮想のものを利用できるようになり、汎用ドライバより効率的にネットワークを利用することができます。また、</a:t>
            </a:r>
            <a:r>
              <a:rPr lang="en-US" altLang="ja-JP" sz="1200" b="0" i="0">
                <a:solidFill>
                  <a:srgbClr val="000000"/>
                </a:solidFill>
                <a:effectLst/>
                <a:latin typeface="メイリオ" panose="020B0604030504040204" pitchFamily="50" charset="-128"/>
                <a:ea typeface="メイリオ" panose="020B0604030504040204" pitchFamily="50" charset="-128"/>
              </a:rPr>
              <a:t>Windows</a:t>
            </a:r>
            <a:r>
              <a:rPr lang="ja-JP" altLang="en-US" sz="1200" b="0" i="0">
                <a:solidFill>
                  <a:srgbClr val="000000"/>
                </a:solidFill>
                <a:effectLst/>
                <a:latin typeface="メイリオ" panose="020B0604030504040204" pitchFamily="50" charset="-128"/>
                <a:ea typeface="メイリオ" panose="020B0604030504040204" pitchFamily="50" charset="-128"/>
              </a:rPr>
              <a:t>など上では</a:t>
            </a:r>
            <a:r>
              <a:rPr lang="en-US" altLang="ja-JP" sz="1200" b="0" i="0">
                <a:solidFill>
                  <a:srgbClr val="000000"/>
                </a:solidFill>
                <a:effectLst/>
                <a:latin typeface="メイリオ" panose="020B0604030504040204" pitchFamily="50" charset="-128"/>
                <a:ea typeface="メイリオ" panose="020B0604030504040204" pitchFamily="50" charset="-128"/>
              </a:rPr>
              <a:t>OS</a:t>
            </a:r>
            <a:r>
              <a:rPr lang="ja-JP" altLang="en-US" sz="1200" b="0" i="0">
                <a:solidFill>
                  <a:srgbClr val="000000"/>
                </a:solidFill>
                <a:effectLst/>
                <a:latin typeface="メイリオ" panose="020B0604030504040204" pitchFamily="50" charset="-128"/>
                <a:ea typeface="メイリオ" panose="020B0604030504040204" pitchFamily="50" charset="-128"/>
              </a:rPr>
              <a:t>インストール直後は汎用</a:t>
            </a:r>
            <a:r>
              <a:rPr lang="en-US" altLang="ja-JP" sz="1200" b="0" i="0">
                <a:solidFill>
                  <a:srgbClr val="000000"/>
                </a:solidFill>
                <a:effectLst/>
                <a:latin typeface="メイリオ" panose="020B0604030504040204" pitchFamily="50" charset="-128"/>
                <a:ea typeface="メイリオ" panose="020B0604030504040204" pitchFamily="50" charset="-128"/>
              </a:rPr>
              <a:t>VGA</a:t>
            </a:r>
            <a:r>
              <a:rPr lang="ja-JP" altLang="en-US" sz="1200" b="0" i="0">
                <a:solidFill>
                  <a:srgbClr val="000000"/>
                </a:solidFill>
                <a:effectLst/>
                <a:latin typeface="メイリオ" panose="020B0604030504040204" pitchFamily="50" charset="-128"/>
                <a:ea typeface="メイリオ" panose="020B0604030504040204" pitchFamily="50" charset="-128"/>
              </a:rPr>
              <a:t>ドライバが利用されますが、同じく</a:t>
            </a:r>
            <a:r>
              <a:rPr lang="en-US" altLang="ja-JP" sz="1200" b="0" i="0">
                <a:solidFill>
                  <a:srgbClr val="000000"/>
                </a:solidFill>
                <a:effectLst/>
                <a:latin typeface="メイリオ" panose="020B0604030504040204" pitchFamily="50" charset="-128"/>
                <a:ea typeface="メイリオ" panose="020B0604030504040204" pitchFamily="50" charset="-128"/>
              </a:rPr>
              <a:t>VMware Tools</a:t>
            </a:r>
            <a:r>
              <a:rPr lang="ja-JP" altLang="en-US" sz="1200" b="0" i="0">
                <a:solidFill>
                  <a:srgbClr val="000000"/>
                </a:solidFill>
                <a:effectLst/>
                <a:latin typeface="メイリオ" panose="020B0604030504040204" pitchFamily="50" charset="-128"/>
                <a:ea typeface="メイリオ" panose="020B0604030504040204" pitchFamily="50" charset="-128"/>
              </a:rPr>
              <a:t>を入れると専用ドライバを利用することができるようになり、パフォーマンスも向上します。</a:t>
            </a:r>
            <a:r>
              <a:rPr lang="en-US" altLang="ja-JP" sz="1200" b="0" i="0">
                <a:solidFill>
                  <a:srgbClr val="000000"/>
                </a:solidFill>
                <a:effectLst/>
                <a:latin typeface="メイリオ" panose="020B0604030504040204" pitchFamily="50" charset="-128"/>
                <a:ea typeface="メイリオ" panose="020B0604030504040204" pitchFamily="50" charset="-128"/>
              </a:rPr>
              <a:t>Windows </a:t>
            </a:r>
            <a:r>
              <a:rPr lang="ja-JP" altLang="en-US" sz="1200" b="0" i="0">
                <a:solidFill>
                  <a:srgbClr val="000000"/>
                </a:solidFill>
                <a:effectLst/>
                <a:latin typeface="メイリオ" panose="020B0604030504040204" pitchFamily="50" charset="-128"/>
                <a:ea typeface="メイリオ" panose="020B0604030504040204" pitchFamily="50" charset="-128"/>
              </a:rPr>
              <a:t>７では</a:t>
            </a:r>
            <a:r>
              <a:rPr lang="en-US" altLang="ja-JP" sz="1200" b="0" i="0">
                <a:solidFill>
                  <a:srgbClr val="000000"/>
                </a:solidFill>
                <a:effectLst/>
                <a:latin typeface="メイリオ" panose="020B0604030504040204" pitchFamily="50" charset="-128"/>
                <a:ea typeface="メイリオ" panose="020B0604030504040204" pitchFamily="50" charset="-128"/>
              </a:rPr>
              <a:t>Direct X</a:t>
            </a:r>
            <a:r>
              <a:rPr lang="ja-JP" altLang="en-US" sz="1200" b="0" i="0">
                <a:solidFill>
                  <a:srgbClr val="000000"/>
                </a:solidFill>
                <a:effectLst/>
                <a:latin typeface="メイリオ" panose="020B0604030504040204" pitchFamily="50" charset="-128"/>
                <a:ea typeface="メイリオ" panose="020B0604030504040204" pitchFamily="50" charset="-128"/>
              </a:rPr>
              <a:t>機能を利用でき、</a:t>
            </a:r>
            <a:r>
              <a:rPr lang="en-US" altLang="ja-JP" sz="1200" b="0" i="0">
                <a:solidFill>
                  <a:srgbClr val="000000"/>
                </a:solidFill>
                <a:effectLst/>
                <a:latin typeface="メイリオ" panose="020B0604030504040204" pitchFamily="50" charset="-128"/>
                <a:ea typeface="メイリオ" panose="020B0604030504040204" pitchFamily="50" charset="-128"/>
              </a:rPr>
              <a:t>Aero</a:t>
            </a:r>
            <a:r>
              <a:rPr lang="ja-JP" altLang="en-US" sz="1200" b="0" i="0">
                <a:solidFill>
                  <a:srgbClr val="000000"/>
                </a:solidFill>
                <a:effectLst/>
                <a:latin typeface="メイリオ" panose="020B0604030504040204" pitchFamily="50" charset="-128"/>
                <a:ea typeface="メイリオ" panose="020B0604030504040204" pitchFamily="50" charset="-128"/>
              </a:rPr>
              <a:t>も利用することも出来ます。</a:t>
            </a:r>
          </a:p>
          <a:p>
            <a:endParaRPr kumimoji="1" lang="ja-JP" altLang="en-US" sz="1200"/>
          </a:p>
        </p:txBody>
      </p:sp>
    </p:spTree>
    <p:extLst>
      <p:ext uri="{BB962C8B-B14F-4D97-AF65-F5344CB8AC3E}">
        <p14:creationId xmlns:p14="http://schemas.microsoft.com/office/powerpoint/2010/main" val="25589306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sp>
        <p:nvSpPr>
          <p:cNvPr id="2" name="正方形/長方形 1">
            <a:extLst>
              <a:ext uri="{FF2B5EF4-FFF2-40B4-BE49-F238E27FC236}">
                <a16:creationId xmlns:a16="http://schemas.microsoft.com/office/drawing/2014/main" id="{ED823B2B-EB72-0AC6-6AF6-A85A53A14602}"/>
              </a:ext>
            </a:extLst>
          </p:cNvPr>
          <p:cNvSpPr/>
          <p:nvPr/>
        </p:nvSpPr>
        <p:spPr>
          <a:xfrm>
            <a:off x="355765" y="1302114"/>
            <a:ext cx="6319355" cy="543396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  </a:t>
            </a:r>
            <a:r>
              <a:rPr kumimoji="1" lang="en-US" altLang="ja-JP" sz="1000" err="1">
                <a:solidFill>
                  <a:srgbClr val="FF0000"/>
                </a:solidFill>
                <a:latin typeface="BIZ UDゴシック" panose="020B0400000000000000" pitchFamily="49" charset="-128"/>
                <a:ea typeface="BIZ UDゴシック" panose="020B0400000000000000" pitchFamily="49" charset="-128"/>
              </a:rPr>
              <a:t>dnf</a:t>
            </a:r>
            <a:r>
              <a:rPr kumimoji="1" lang="en-US" altLang="ja-JP" sz="1000">
                <a:solidFill>
                  <a:srgbClr val="FF0000"/>
                </a:solidFill>
                <a:latin typeface="BIZ UDゴシック" panose="020B0400000000000000" pitchFamily="49" charset="-128"/>
                <a:ea typeface="BIZ UDゴシック" panose="020B0400000000000000" pitchFamily="49" charset="-128"/>
              </a:rPr>
              <a:t> install -y postgresql13-server</a:t>
            </a:r>
          </a:p>
          <a:p>
            <a:r>
              <a:rPr kumimoji="1" lang="ja-JP" altLang="en-US" sz="800">
                <a:latin typeface="BIZ UDゴシック" panose="020B0400000000000000" pitchFamily="49" charset="-128"/>
                <a:ea typeface="BIZ UDゴシック" panose="020B0400000000000000" pitchFamily="49" charset="-128"/>
              </a:rPr>
              <a:t>メタデータの期限切れの最終確認</a:t>
            </a:r>
            <a:r>
              <a:rPr kumimoji="1" lang="en-US" altLang="ja-JP" sz="800">
                <a:latin typeface="BIZ UDゴシック" panose="020B0400000000000000" pitchFamily="49" charset="-128"/>
                <a:ea typeface="BIZ UDゴシック" panose="020B0400000000000000" pitchFamily="49" charset="-128"/>
              </a:rPr>
              <a:t>: 0:00:24 </a:t>
            </a:r>
            <a:r>
              <a:rPr kumimoji="1" lang="ja-JP" altLang="en-US" sz="800">
                <a:latin typeface="BIZ UDゴシック" panose="020B0400000000000000" pitchFamily="49" charset="-128"/>
                <a:ea typeface="BIZ UDゴシック" panose="020B0400000000000000" pitchFamily="49" charset="-128"/>
              </a:rPr>
              <a:t>前の </a:t>
            </a:r>
            <a:r>
              <a:rPr kumimoji="1" lang="en-US" altLang="ja-JP" sz="800">
                <a:latin typeface="BIZ UDゴシック" panose="020B0400000000000000" pitchFamily="49" charset="-128"/>
                <a:ea typeface="BIZ UDゴシック" panose="020B0400000000000000" pitchFamily="49" charset="-128"/>
              </a:rPr>
              <a:t>2023</a:t>
            </a:r>
            <a:r>
              <a:rPr kumimoji="1" lang="ja-JP" altLang="en-US" sz="800">
                <a:latin typeface="BIZ UDゴシック" panose="020B0400000000000000" pitchFamily="49" charset="-128"/>
                <a:ea typeface="BIZ UDゴシック" panose="020B0400000000000000" pitchFamily="49" charset="-128"/>
              </a:rPr>
              <a:t>年</a:t>
            </a:r>
            <a:r>
              <a:rPr kumimoji="1" lang="en-US" altLang="ja-JP" sz="800">
                <a:latin typeface="BIZ UDゴシック" panose="020B0400000000000000" pitchFamily="49" charset="-128"/>
                <a:ea typeface="BIZ UDゴシック" panose="020B0400000000000000" pitchFamily="49" charset="-128"/>
              </a:rPr>
              <a:t>09</a:t>
            </a:r>
            <a:r>
              <a:rPr kumimoji="1" lang="ja-JP" altLang="en-US" sz="800">
                <a:latin typeface="BIZ UDゴシック" panose="020B0400000000000000" pitchFamily="49" charset="-128"/>
                <a:ea typeface="BIZ UDゴシック" panose="020B0400000000000000" pitchFamily="49" charset="-128"/>
              </a:rPr>
              <a:t>月</a:t>
            </a:r>
            <a:r>
              <a:rPr kumimoji="1" lang="en-US" altLang="ja-JP" sz="800">
                <a:latin typeface="BIZ UDゴシック" panose="020B0400000000000000" pitchFamily="49" charset="-128"/>
                <a:ea typeface="BIZ UDゴシック" panose="020B0400000000000000" pitchFamily="49" charset="-128"/>
              </a:rPr>
              <a:t>07</a:t>
            </a:r>
            <a:r>
              <a:rPr kumimoji="1" lang="ja-JP" altLang="en-US" sz="800">
                <a:latin typeface="BIZ UDゴシック" panose="020B0400000000000000" pitchFamily="49" charset="-128"/>
                <a:ea typeface="BIZ UDゴシック" panose="020B0400000000000000" pitchFamily="49" charset="-128"/>
              </a:rPr>
              <a:t>日 </a:t>
            </a:r>
            <a:r>
              <a:rPr kumimoji="1" lang="en-US" altLang="ja-JP" sz="800">
                <a:latin typeface="BIZ UDゴシック" panose="020B0400000000000000" pitchFamily="49" charset="-128"/>
                <a:ea typeface="BIZ UDゴシック" panose="020B0400000000000000" pitchFamily="49" charset="-128"/>
              </a:rPr>
              <a:t>22</a:t>
            </a:r>
            <a:r>
              <a:rPr kumimoji="1" lang="ja-JP" altLang="en-US" sz="800">
                <a:latin typeface="BIZ UDゴシック" panose="020B0400000000000000" pitchFamily="49" charset="-128"/>
                <a:ea typeface="BIZ UDゴシック" panose="020B0400000000000000" pitchFamily="49" charset="-128"/>
              </a:rPr>
              <a:t>時</a:t>
            </a:r>
            <a:r>
              <a:rPr kumimoji="1" lang="en-US" altLang="ja-JP" sz="800">
                <a:latin typeface="BIZ UDゴシック" panose="020B0400000000000000" pitchFamily="49" charset="-128"/>
                <a:ea typeface="BIZ UDゴシック" panose="020B0400000000000000" pitchFamily="49" charset="-128"/>
              </a:rPr>
              <a:t>03</a:t>
            </a:r>
            <a:r>
              <a:rPr kumimoji="1" lang="ja-JP" altLang="en-US" sz="800">
                <a:latin typeface="BIZ UDゴシック" panose="020B0400000000000000" pitchFamily="49" charset="-128"/>
                <a:ea typeface="BIZ UDゴシック" panose="020B0400000000000000" pitchFamily="49" charset="-128"/>
              </a:rPr>
              <a:t>分</a:t>
            </a:r>
            <a:r>
              <a:rPr kumimoji="1" lang="en-US" altLang="ja-JP" sz="800">
                <a:latin typeface="BIZ UDゴシック" panose="020B0400000000000000" pitchFamily="49" charset="-128"/>
                <a:ea typeface="BIZ UDゴシック" panose="020B0400000000000000" pitchFamily="49" charset="-128"/>
              </a:rPr>
              <a:t>19</a:t>
            </a:r>
            <a:r>
              <a:rPr kumimoji="1" lang="ja-JP" altLang="en-US" sz="800">
                <a:latin typeface="BIZ UDゴシック" panose="020B0400000000000000" pitchFamily="49" charset="-128"/>
                <a:ea typeface="BIZ UDゴシック" panose="020B0400000000000000" pitchFamily="49" charset="-128"/>
              </a:rPr>
              <a:t>秒 に実施 しました。</a:t>
            </a:r>
          </a:p>
          <a:p>
            <a:r>
              <a:rPr kumimoji="1" lang="ja-JP" altLang="en-US" sz="800">
                <a:latin typeface="BIZ UDゴシック" panose="020B0400000000000000" pitchFamily="49" charset="-128"/>
                <a:ea typeface="BIZ UDゴシック" panose="020B0400000000000000" pitchFamily="49" charset="-128"/>
              </a:rPr>
              <a:t>依存関係が解決しました。</a:t>
            </a:r>
          </a:p>
          <a:p>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a:t>
            </a:r>
            <a:r>
              <a:rPr kumimoji="1" lang="ja-JP" altLang="en-US" sz="800">
                <a:latin typeface="BIZ UDゴシック" panose="020B0400000000000000" pitchFamily="49" charset="-128"/>
                <a:ea typeface="BIZ UDゴシック" panose="020B0400000000000000" pitchFamily="49" charset="-128"/>
              </a:rPr>
              <a:t>パッケージ               </a:t>
            </a:r>
            <a:r>
              <a:rPr kumimoji="1" lang="en-US" altLang="ja-JP" sz="800">
                <a:latin typeface="BIZ UDゴシック" panose="020B0400000000000000" pitchFamily="49" charset="-128"/>
                <a:ea typeface="BIZ UDゴシック" panose="020B0400000000000000" pitchFamily="49" charset="-128"/>
              </a:rPr>
              <a:t>Arch        </a:t>
            </a:r>
            <a:r>
              <a:rPr kumimoji="1" lang="ja-JP" altLang="en-US" sz="800">
                <a:latin typeface="BIZ UDゴシック" panose="020B0400000000000000" pitchFamily="49" charset="-128"/>
                <a:ea typeface="BIZ UDゴシック" panose="020B0400000000000000" pitchFamily="49" charset="-128"/>
              </a:rPr>
              <a:t>バージョン              </a:t>
            </a:r>
            <a:r>
              <a:rPr kumimoji="1" lang="en-US" altLang="ja-JP" sz="800">
                <a:latin typeface="BIZ UDゴシック" panose="020B0400000000000000" pitchFamily="49" charset="-128"/>
                <a:ea typeface="BIZ UDゴシック" panose="020B0400000000000000" pitchFamily="49" charset="-128"/>
              </a:rPr>
              <a:t>Repo        </a:t>
            </a:r>
            <a:r>
              <a:rPr kumimoji="1" lang="ja-JP" altLang="en-US" sz="800">
                <a:latin typeface="BIZ UDゴシック" panose="020B0400000000000000" pitchFamily="49" charset="-128"/>
                <a:ea typeface="BIZ UDゴシック" panose="020B0400000000000000" pitchFamily="49" charset="-128"/>
              </a:rPr>
              <a:t>サイズ</a:t>
            </a:r>
          </a:p>
          <a:p>
            <a:r>
              <a:rPr kumimoji="1" lang="en-US" altLang="ja-JP" sz="800">
                <a:latin typeface="BIZ UDゴシック" panose="020B0400000000000000" pitchFamily="49" charset="-128"/>
                <a:ea typeface="BIZ UDゴシック" panose="020B0400000000000000" pitchFamily="49" charset="-128"/>
              </a:rPr>
              <a:t>================================================================</a:t>
            </a:r>
          </a:p>
          <a:p>
            <a:r>
              <a:rPr kumimoji="1" lang="ja-JP" altLang="en-US" sz="800">
                <a:latin typeface="BIZ UDゴシック" panose="020B0400000000000000" pitchFamily="49" charset="-128"/>
                <a:ea typeface="BIZ UDゴシック" panose="020B0400000000000000" pitchFamily="49" charset="-128"/>
              </a:rPr>
              <a:t>インストール</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postgresql13-server      x86_64      13.12-1PGDG.rhel8       pgdg13      5.5 M</a:t>
            </a:r>
          </a:p>
          <a:p>
            <a:r>
              <a:rPr kumimoji="1" lang="ja-JP" altLang="en-US" sz="800">
                <a:latin typeface="BIZ UDゴシック" panose="020B0400000000000000" pitchFamily="49" charset="-128"/>
                <a:ea typeface="BIZ UDゴシック" panose="020B0400000000000000" pitchFamily="49" charset="-128"/>
              </a:rPr>
              <a:t>依存関係のインストール</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postgresql13             x86_64      13.12-1PGDG.rhel8       pgdg13      1.5 M</a:t>
            </a:r>
          </a:p>
          <a:p>
            <a:r>
              <a:rPr kumimoji="1" lang="en-US" altLang="ja-JP" sz="800">
                <a:latin typeface="BIZ UDゴシック" panose="020B0400000000000000" pitchFamily="49" charset="-128"/>
                <a:ea typeface="BIZ UDゴシック" panose="020B0400000000000000" pitchFamily="49" charset="-128"/>
              </a:rPr>
              <a:t> postgresql13-libs        x86_64      13.12-1PGDG.rhel8       pgdg13      418 k</a:t>
            </a:r>
          </a:p>
          <a:p>
            <a:endParaRPr kumimoji="1" lang="en-US" altLang="ja-JP" sz="800">
              <a:latin typeface="BIZ UDゴシック" panose="020B0400000000000000" pitchFamily="49" charset="-128"/>
              <a:ea typeface="BIZ UDゴシック" panose="020B0400000000000000" pitchFamily="49" charset="-128"/>
            </a:endParaRPr>
          </a:p>
          <a:p>
            <a:r>
              <a:rPr kumimoji="1" lang="ja-JP" altLang="en-US" sz="800">
                <a:latin typeface="BIZ UDゴシック" panose="020B0400000000000000" pitchFamily="49" charset="-128"/>
                <a:ea typeface="BIZ UDゴシック" panose="020B0400000000000000" pitchFamily="49" charset="-128"/>
              </a:rPr>
              <a:t>トランザクションの概要</a:t>
            </a:r>
          </a:p>
          <a:p>
            <a:r>
              <a:rPr kumimoji="1" lang="en-US" altLang="ja-JP" sz="800">
                <a:latin typeface="BIZ UDゴシック" panose="020B0400000000000000" pitchFamily="49" charset="-128"/>
                <a:ea typeface="BIZ UDゴシック" panose="020B0400000000000000" pitchFamily="49" charset="-128"/>
              </a:rPr>
              <a:t>================================================================</a:t>
            </a:r>
          </a:p>
          <a:p>
            <a:r>
              <a:rPr kumimoji="1" lang="ja-JP" altLang="en-US" sz="800">
                <a:latin typeface="BIZ UDゴシック" panose="020B0400000000000000" pitchFamily="49" charset="-128"/>
                <a:ea typeface="BIZ UDゴシック" panose="020B0400000000000000" pitchFamily="49" charset="-128"/>
              </a:rPr>
              <a:t>インストール  </a:t>
            </a:r>
            <a:r>
              <a:rPr kumimoji="1" lang="en-US" altLang="ja-JP" sz="800">
                <a:latin typeface="BIZ UDゴシック" panose="020B0400000000000000" pitchFamily="49" charset="-128"/>
                <a:ea typeface="BIZ UDゴシック" panose="020B0400000000000000" pitchFamily="49" charset="-128"/>
              </a:rPr>
              <a:t>3 </a:t>
            </a:r>
            <a:r>
              <a:rPr kumimoji="1" lang="ja-JP" altLang="en-US" sz="800">
                <a:latin typeface="BIZ UDゴシック" panose="020B0400000000000000" pitchFamily="49" charset="-128"/>
                <a:ea typeface="BIZ UDゴシック" panose="020B0400000000000000" pitchFamily="49" charset="-128"/>
              </a:rPr>
              <a:t>パッケージ</a:t>
            </a:r>
          </a:p>
          <a:p>
            <a:endParaRPr kumimoji="1" lang="ja-JP" altLang="en-US" sz="800">
              <a:latin typeface="BIZ UDゴシック" panose="020B0400000000000000" pitchFamily="49" charset="-128"/>
              <a:ea typeface="BIZ UDゴシック" panose="020B0400000000000000" pitchFamily="49" charset="-128"/>
            </a:endParaRPr>
          </a:p>
          <a:p>
            <a:r>
              <a:rPr kumimoji="1" lang="ja-JP" altLang="en-US" sz="800">
                <a:latin typeface="BIZ UDゴシック" panose="020B0400000000000000" pitchFamily="49" charset="-128"/>
                <a:ea typeface="BIZ UDゴシック" panose="020B0400000000000000" pitchFamily="49" charset="-128"/>
              </a:rPr>
              <a:t>ダウンロードサイズの合計</a:t>
            </a:r>
            <a:r>
              <a:rPr kumimoji="1" lang="en-US" altLang="ja-JP" sz="800">
                <a:latin typeface="BIZ UDゴシック" panose="020B0400000000000000" pitchFamily="49" charset="-128"/>
                <a:ea typeface="BIZ UDゴシック" panose="020B0400000000000000" pitchFamily="49" charset="-128"/>
              </a:rPr>
              <a:t>: 7.4 M</a:t>
            </a:r>
          </a:p>
          <a:p>
            <a:r>
              <a:rPr kumimoji="1" lang="ja-JP" altLang="en-US" sz="800">
                <a:latin typeface="BIZ UDゴシック" panose="020B0400000000000000" pitchFamily="49" charset="-128"/>
                <a:ea typeface="BIZ UDゴシック" panose="020B0400000000000000" pitchFamily="49" charset="-128"/>
              </a:rPr>
              <a:t>インストール後のサイズ</a:t>
            </a:r>
            <a:r>
              <a:rPr kumimoji="1" lang="en-US" altLang="ja-JP" sz="800">
                <a:latin typeface="BIZ UDゴシック" panose="020B0400000000000000" pitchFamily="49" charset="-128"/>
                <a:ea typeface="BIZ UDゴシック" panose="020B0400000000000000" pitchFamily="49" charset="-128"/>
              </a:rPr>
              <a:t>: 31 M</a:t>
            </a:r>
          </a:p>
          <a:p>
            <a:r>
              <a:rPr kumimoji="1" lang="ja-JP" altLang="en-US" sz="800">
                <a:latin typeface="BIZ UDゴシック" panose="020B0400000000000000" pitchFamily="49" charset="-128"/>
                <a:ea typeface="BIZ UDゴシック" panose="020B0400000000000000" pitchFamily="49" charset="-128"/>
              </a:rPr>
              <a:t>パッケージのダウンロード</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(1/3): postgresql13-libs-13.12-1PGDG.rhel8.x86_ 118 kB/s | 418 kB     00:03</a:t>
            </a:r>
          </a:p>
          <a:p>
            <a:r>
              <a:rPr kumimoji="1" lang="en-US" altLang="ja-JP" sz="800">
                <a:latin typeface="BIZ UDゴシック" panose="020B0400000000000000" pitchFamily="49" charset="-128"/>
                <a:ea typeface="BIZ UDゴシック" panose="020B0400000000000000" pitchFamily="49" charset="-128"/>
              </a:rPr>
              <a:t>(2/3): postgresql13-13.12-1PGDG.rhel8.x86_64.rp 340 kB/s | 1.5 MB     00:04</a:t>
            </a:r>
          </a:p>
          <a:p>
            <a:r>
              <a:rPr kumimoji="1" lang="en-US" altLang="ja-JP" sz="800">
                <a:latin typeface="BIZ UDゴシック" panose="020B0400000000000000" pitchFamily="49" charset="-128"/>
                <a:ea typeface="BIZ UDゴシック" panose="020B0400000000000000" pitchFamily="49" charset="-128"/>
              </a:rPr>
              <a:t>(3/3): postgresql13-server-13.12-1PGDG.rhel8.x8 503 kB/s | 5.5 MB     00:11</a:t>
            </a:r>
          </a:p>
          <a:p>
            <a:r>
              <a:rPr kumimoji="1" lang="en-US" altLang="ja-JP" sz="800">
                <a:latin typeface="BIZ UDゴシック" panose="020B0400000000000000" pitchFamily="49" charset="-128"/>
                <a:ea typeface="BIZ UDゴシック" panose="020B0400000000000000" pitchFamily="49" charset="-128"/>
              </a:rPr>
              <a:t>--------------------------------------------------------------------------------</a:t>
            </a:r>
          </a:p>
          <a:p>
            <a:r>
              <a:rPr kumimoji="1" lang="ja-JP" altLang="en-US" sz="800">
                <a:latin typeface="BIZ UDゴシック" panose="020B0400000000000000" pitchFamily="49" charset="-128"/>
                <a:ea typeface="BIZ UDゴシック" panose="020B0400000000000000" pitchFamily="49" charset="-128"/>
              </a:rPr>
              <a:t>合計                                            </a:t>
            </a:r>
            <a:r>
              <a:rPr kumimoji="1" lang="en-US" altLang="ja-JP" sz="800">
                <a:latin typeface="BIZ UDゴシック" panose="020B0400000000000000" pitchFamily="49" charset="-128"/>
                <a:ea typeface="BIZ UDゴシック" panose="020B0400000000000000" pitchFamily="49" charset="-128"/>
              </a:rPr>
              <a:t>673 kB/s | 7.4 MB     00:11</a:t>
            </a:r>
          </a:p>
          <a:p>
            <a:r>
              <a:rPr kumimoji="1" lang="en-US" altLang="ja-JP" sz="800">
                <a:latin typeface="BIZ UDゴシック" panose="020B0400000000000000" pitchFamily="49" charset="-128"/>
                <a:ea typeface="BIZ UDゴシック" panose="020B0400000000000000" pitchFamily="49" charset="-128"/>
              </a:rPr>
              <a:t>PostgreSQL 13 for RHEL / Rocky 8 - x86_64       1.6 MB/s | 1.7 kB     00:00</a:t>
            </a:r>
          </a:p>
          <a:p>
            <a:r>
              <a:rPr kumimoji="1" lang="en-US" altLang="ja-JP" sz="800">
                <a:latin typeface="BIZ UDゴシック" panose="020B0400000000000000" pitchFamily="49" charset="-128"/>
                <a:ea typeface="BIZ UDゴシック" panose="020B0400000000000000" pitchFamily="49" charset="-128"/>
              </a:rPr>
              <a:t>GPG </a:t>
            </a:r>
            <a:r>
              <a:rPr kumimoji="1" lang="ja-JP" altLang="en-US" sz="800">
                <a:latin typeface="BIZ UDゴシック" panose="020B0400000000000000" pitchFamily="49" charset="-128"/>
                <a:ea typeface="BIZ UDゴシック" panose="020B0400000000000000" pitchFamily="49" charset="-128"/>
              </a:rPr>
              <a:t>鍵 </a:t>
            </a:r>
            <a:r>
              <a:rPr kumimoji="1" lang="en-US" altLang="ja-JP" sz="800">
                <a:latin typeface="BIZ UDゴシック" panose="020B0400000000000000" pitchFamily="49" charset="-128"/>
                <a:ea typeface="BIZ UDゴシック" panose="020B0400000000000000" pitchFamily="49" charset="-128"/>
              </a:rPr>
              <a:t>0x442DF0F8 </a:t>
            </a:r>
            <a:r>
              <a:rPr kumimoji="1" lang="ja-JP" altLang="en-US" sz="800">
                <a:latin typeface="BIZ UDゴシック" panose="020B0400000000000000" pitchFamily="49" charset="-128"/>
                <a:ea typeface="BIZ UDゴシック" panose="020B0400000000000000" pitchFamily="49" charset="-128"/>
              </a:rPr>
              <a:t>をインポート中</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Userid</a:t>
            </a:r>
            <a:r>
              <a:rPr kumimoji="1" lang="en-US" altLang="ja-JP" sz="800">
                <a:latin typeface="BIZ UDゴシック" panose="020B0400000000000000" pitchFamily="49" charset="-128"/>
                <a:ea typeface="BIZ UDゴシック" panose="020B0400000000000000" pitchFamily="49" charset="-128"/>
              </a:rPr>
              <a:t>     : "PostgreSQL RPM Building Project &lt;pgsql-pkg-yum@postgresql.org&gt;"</a:t>
            </a:r>
          </a:p>
          <a:p>
            <a:r>
              <a:rPr kumimoji="1" lang="en-US" altLang="ja-JP" sz="800">
                <a:latin typeface="BIZ UDゴシック" panose="020B0400000000000000" pitchFamily="49" charset="-128"/>
                <a:ea typeface="BIZ UDゴシック" panose="020B0400000000000000" pitchFamily="49" charset="-128"/>
              </a:rPr>
              <a:t> Fingerprint: 68C9 E2B9 1A37 D136 FE74 D176 1F16 D2E1 442D F0F8</a:t>
            </a:r>
          </a:p>
          <a:p>
            <a:r>
              <a:rPr kumimoji="1" lang="en-US" altLang="ja-JP" sz="800">
                <a:latin typeface="BIZ UDゴシック" panose="020B0400000000000000" pitchFamily="49" charset="-128"/>
                <a:ea typeface="BIZ UDゴシック" panose="020B0400000000000000" pitchFamily="49" charset="-128"/>
              </a:rPr>
              <a:t> From       : /</a:t>
            </a:r>
            <a:r>
              <a:rPr kumimoji="1" lang="en-US" altLang="ja-JP" sz="800" err="1">
                <a:latin typeface="BIZ UDゴシック" panose="020B0400000000000000" pitchFamily="49" charset="-128"/>
                <a:ea typeface="BIZ UDゴシック" panose="020B0400000000000000" pitchFamily="49" charset="-128"/>
              </a:rPr>
              <a:t>etc</a:t>
            </a:r>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pki</a:t>
            </a:r>
            <a:r>
              <a:rPr kumimoji="1" lang="en-US" altLang="ja-JP" sz="800">
                <a:latin typeface="BIZ UDゴシック" panose="020B0400000000000000" pitchFamily="49" charset="-128"/>
                <a:ea typeface="BIZ UDゴシック" panose="020B0400000000000000" pitchFamily="49" charset="-128"/>
              </a:rPr>
              <a:t>/rpm-</a:t>
            </a:r>
            <a:r>
              <a:rPr kumimoji="1" lang="en-US" altLang="ja-JP" sz="800" err="1">
                <a:latin typeface="BIZ UDゴシック" panose="020B0400000000000000" pitchFamily="49" charset="-128"/>
                <a:ea typeface="BIZ UDゴシック" panose="020B0400000000000000" pitchFamily="49" charset="-128"/>
              </a:rPr>
              <a:t>gpg</a:t>
            </a:r>
            <a:r>
              <a:rPr kumimoji="1" lang="en-US" altLang="ja-JP" sz="800">
                <a:latin typeface="BIZ UDゴシック" panose="020B0400000000000000" pitchFamily="49" charset="-128"/>
                <a:ea typeface="BIZ UDゴシック" panose="020B0400000000000000" pitchFamily="49" charset="-128"/>
              </a:rPr>
              <a:t>/RPM-GPG-KEY-PGDG</a:t>
            </a:r>
          </a:p>
          <a:p>
            <a:r>
              <a:rPr kumimoji="1" lang="ja-JP" altLang="en-US" sz="800">
                <a:latin typeface="BIZ UDゴシック" panose="020B0400000000000000" pitchFamily="49" charset="-128"/>
                <a:ea typeface="BIZ UDゴシック" panose="020B0400000000000000" pitchFamily="49" charset="-128"/>
              </a:rPr>
              <a:t>鍵のインポートに成功しました</a:t>
            </a:r>
          </a:p>
          <a:p>
            <a:r>
              <a:rPr kumimoji="1" lang="ja-JP" altLang="en-US" sz="800">
                <a:latin typeface="BIZ UDゴシック" panose="020B0400000000000000" pitchFamily="49" charset="-128"/>
                <a:ea typeface="BIZ UDゴシック" panose="020B0400000000000000" pitchFamily="49" charset="-128"/>
              </a:rPr>
              <a:t>トランザクションの確認を実行中</a:t>
            </a:r>
          </a:p>
          <a:p>
            <a:r>
              <a:rPr kumimoji="1" lang="ja-JP" altLang="en-US" sz="800">
                <a:latin typeface="BIZ UDゴシック" panose="020B0400000000000000" pitchFamily="49" charset="-128"/>
                <a:ea typeface="BIZ UDゴシック" panose="020B0400000000000000" pitchFamily="49" charset="-128"/>
              </a:rPr>
              <a:t>トランザクションの確認に成功しました。</a:t>
            </a:r>
          </a:p>
          <a:p>
            <a:r>
              <a:rPr kumimoji="1" lang="ja-JP" altLang="en-US" sz="800">
                <a:latin typeface="BIZ UDゴシック" panose="020B0400000000000000" pitchFamily="49" charset="-128"/>
                <a:ea typeface="BIZ UDゴシック" panose="020B0400000000000000" pitchFamily="49" charset="-128"/>
              </a:rPr>
              <a:t>トランザクションのテストを実行中</a:t>
            </a:r>
          </a:p>
          <a:p>
            <a:r>
              <a:rPr kumimoji="1" lang="ja-JP" altLang="en-US" sz="800">
                <a:latin typeface="BIZ UDゴシック" panose="020B0400000000000000" pitchFamily="49" charset="-128"/>
                <a:ea typeface="BIZ UDゴシック" panose="020B0400000000000000" pitchFamily="49" charset="-128"/>
              </a:rPr>
              <a:t>トランザクションのテストに成功しました。</a:t>
            </a:r>
          </a:p>
          <a:p>
            <a:r>
              <a:rPr kumimoji="1" lang="ja-JP" altLang="en-US" sz="800">
                <a:latin typeface="BIZ UDゴシック" panose="020B0400000000000000" pitchFamily="49" charset="-128"/>
                <a:ea typeface="BIZ UDゴシック" panose="020B0400000000000000" pitchFamily="49" charset="-128"/>
              </a:rPr>
              <a:t>トランザクションを実行中</a:t>
            </a:r>
            <a:endParaRPr kumimoji="1" lang="en-US" altLang="ja-JP" sz="800">
              <a:latin typeface="BIZ UDゴシック" panose="020B0400000000000000" pitchFamily="49" charset="-128"/>
              <a:ea typeface="BIZ UDゴシック" panose="020B0400000000000000" pitchFamily="49" charset="-128"/>
            </a:endParaRPr>
          </a:p>
          <a:p>
            <a:r>
              <a:rPr kumimoji="1" lang="ja-JP" altLang="en-US" sz="800">
                <a:latin typeface="BIZ UDゴシック" panose="020B0400000000000000" pitchFamily="49" charset="-128"/>
                <a:ea typeface="BIZ UDゴシック" panose="020B0400000000000000" pitchFamily="49" charset="-128"/>
              </a:rPr>
              <a:t>インストール済み</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  postgresql13-13.12-1PGDG.rhel8.x86_64</a:t>
            </a:r>
          </a:p>
          <a:p>
            <a:r>
              <a:rPr kumimoji="1" lang="en-US" altLang="ja-JP" sz="800">
                <a:latin typeface="BIZ UDゴシック" panose="020B0400000000000000" pitchFamily="49" charset="-128"/>
                <a:ea typeface="BIZ UDゴシック" panose="020B0400000000000000" pitchFamily="49" charset="-128"/>
              </a:rPr>
              <a:t>  postgresql13-libs-13.12-1PGDG.rhel8.x86_64</a:t>
            </a:r>
          </a:p>
          <a:p>
            <a:r>
              <a:rPr kumimoji="1" lang="en-US" altLang="ja-JP" sz="800">
                <a:latin typeface="BIZ UDゴシック" panose="020B0400000000000000" pitchFamily="49" charset="-128"/>
                <a:ea typeface="BIZ UDゴシック" panose="020B0400000000000000" pitchFamily="49" charset="-128"/>
              </a:rPr>
              <a:t>  postgresql13-server-13.12-1PGDG.rhel8.x86_64</a:t>
            </a:r>
          </a:p>
          <a:p>
            <a:endParaRPr kumimoji="1" lang="en-US" altLang="ja-JP" sz="800">
              <a:latin typeface="BIZ UDゴシック" panose="020B0400000000000000" pitchFamily="49" charset="-128"/>
              <a:ea typeface="BIZ UDゴシック" panose="020B0400000000000000" pitchFamily="49" charset="-128"/>
            </a:endParaRPr>
          </a:p>
          <a:p>
            <a:r>
              <a:rPr kumimoji="1" lang="ja-JP" altLang="en-US" sz="800">
                <a:latin typeface="BIZ UDゴシック" panose="020B0400000000000000" pitchFamily="49" charset="-128"/>
                <a:ea typeface="BIZ UDゴシック" panose="020B0400000000000000" pitchFamily="49" charset="-128"/>
              </a:rPr>
              <a:t>完了しました</a:t>
            </a:r>
            <a:r>
              <a:rPr kumimoji="1" lang="en-US" altLang="ja-JP" sz="800">
                <a:latin typeface="BIZ UDゴシック" panose="020B0400000000000000" pitchFamily="49" charset="-128"/>
                <a:ea typeface="BIZ UDゴシック" panose="020B0400000000000000" pitchFamily="49" charset="-128"/>
              </a:rPr>
              <a:t>!</a:t>
            </a: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a:t>
            </a:r>
            <a:endParaRPr kumimoji="1" lang="ja-JP" altLang="en-US" sz="800">
              <a:latin typeface="BIZ UDゴシック" panose="020B0400000000000000" pitchFamily="49" charset="-128"/>
              <a:ea typeface="BIZ UDゴシック" panose="020B0400000000000000" pitchFamily="49" charset="-128"/>
            </a:endParaRPr>
          </a:p>
        </p:txBody>
      </p:sp>
      <p:sp>
        <p:nvSpPr>
          <p:cNvPr id="3" name="テキスト ボックス 2">
            <a:extLst>
              <a:ext uri="{FF2B5EF4-FFF2-40B4-BE49-F238E27FC236}">
                <a16:creationId xmlns:a16="http://schemas.microsoft.com/office/drawing/2014/main" id="{53AFFD73-4759-EFEB-219F-1D6E1AC811E4}"/>
              </a:ext>
            </a:extLst>
          </p:cNvPr>
          <p:cNvSpPr txBox="1"/>
          <p:nvPr/>
        </p:nvSpPr>
        <p:spPr>
          <a:xfrm>
            <a:off x="6816448" y="1302114"/>
            <a:ext cx="5136911" cy="1200329"/>
          </a:xfrm>
          <a:prstGeom prst="rect">
            <a:avLst/>
          </a:prstGeom>
          <a:noFill/>
        </p:spPr>
        <p:txBody>
          <a:bodyPr wrap="square" rtlCol="0">
            <a:spAutoFit/>
          </a:bodyPr>
          <a:lstStyle/>
          <a:p>
            <a:r>
              <a:rPr lang="ja-JP" altLang="en-US"/>
              <a:t>④</a:t>
            </a:r>
            <a:r>
              <a:rPr lang="en-US" altLang="ja-JP"/>
              <a:t>PostgreSQL </a:t>
            </a:r>
            <a:r>
              <a:rPr lang="ja-JP" altLang="en-US"/>
              <a:t>をインストールします。</a:t>
            </a:r>
            <a:endParaRPr kumimoji="1" lang="en-US" altLang="ja-JP"/>
          </a:p>
          <a:p>
            <a:endParaRPr kumimoji="1" lang="en-US" altLang="ja-JP"/>
          </a:p>
          <a:p>
            <a:r>
              <a:rPr kumimoji="1" lang="ja-JP" altLang="en-US"/>
              <a:t>左図の通り、赤文字部分のコマンドを入力し、実行してください。</a:t>
            </a:r>
            <a:endParaRPr kumimoji="1" lang="en-US" altLang="ja-JP"/>
          </a:p>
        </p:txBody>
      </p:sp>
    </p:spTree>
    <p:extLst>
      <p:ext uri="{BB962C8B-B14F-4D97-AF65-F5344CB8AC3E}">
        <p14:creationId xmlns:p14="http://schemas.microsoft.com/office/powerpoint/2010/main" val="38144239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sp>
        <p:nvSpPr>
          <p:cNvPr id="2" name="正方形/長方形 1">
            <a:extLst>
              <a:ext uri="{FF2B5EF4-FFF2-40B4-BE49-F238E27FC236}">
                <a16:creationId xmlns:a16="http://schemas.microsoft.com/office/drawing/2014/main" id="{2B0DAEFE-1124-084C-9B1B-D79E1A0A3EB0}"/>
              </a:ext>
            </a:extLst>
          </p:cNvPr>
          <p:cNvSpPr/>
          <p:nvPr/>
        </p:nvSpPr>
        <p:spPr>
          <a:xfrm>
            <a:off x="347034" y="1303462"/>
            <a:ext cx="6307766" cy="870778"/>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 </a:t>
            </a:r>
            <a:r>
              <a:rPr kumimoji="1" lang="en-US" altLang="ja-JP" sz="1000">
                <a:solidFill>
                  <a:srgbClr val="FF0000"/>
                </a:solidFill>
                <a:latin typeface="BIZ UDゴシック" panose="020B0400000000000000" pitchFamily="49" charset="-128"/>
                <a:ea typeface="BIZ UDゴシック" panose="020B0400000000000000" pitchFamily="49" charset="-128"/>
              </a:rPr>
              <a:t>/</a:t>
            </a:r>
            <a:r>
              <a:rPr kumimoji="1" lang="en-US" altLang="ja-JP" sz="1000" err="1">
                <a:solidFill>
                  <a:srgbClr val="FF0000"/>
                </a:solidFill>
                <a:latin typeface="BIZ UDゴシック" panose="020B0400000000000000" pitchFamily="49" charset="-128"/>
                <a:ea typeface="BIZ UDゴシック" panose="020B0400000000000000" pitchFamily="49" charset="-128"/>
              </a:rPr>
              <a:t>usr</a:t>
            </a:r>
            <a:r>
              <a:rPr kumimoji="1" lang="en-US" altLang="ja-JP" sz="1000">
                <a:solidFill>
                  <a:srgbClr val="FF0000"/>
                </a:solidFill>
                <a:latin typeface="BIZ UDゴシック" panose="020B0400000000000000" pitchFamily="49" charset="-128"/>
                <a:ea typeface="BIZ UDゴシック" panose="020B0400000000000000" pitchFamily="49" charset="-128"/>
              </a:rPr>
              <a:t>/pgsql-13/bin/postgresql-13-setup </a:t>
            </a:r>
            <a:r>
              <a:rPr kumimoji="1" lang="en-US" altLang="ja-JP" sz="1000" err="1">
                <a:solidFill>
                  <a:srgbClr val="FF0000"/>
                </a:solidFill>
                <a:latin typeface="BIZ UDゴシック" panose="020B0400000000000000" pitchFamily="49" charset="-128"/>
                <a:ea typeface="BIZ UDゴシック" panose="020B0400000000000000" pitchFamily="49" charset="-128"/>
              </a:rPr>
              <a:t>initdb</a:t>
            </a:r>
            <a:endParaRPr kumimoji="1" lang="en-US" altLang="ja-JP" sz="800">
              <a:solidFill>
                <a:srgbClr val="FF0000"/>
              </a:solidFill>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Initializing database ... OK</a:t>
            </a:r>
          </a:p>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a:t>
            </a:r>
          </a:p>
        </p:txBody>
      </p:sp>
      <p:sp>
        <p:nvSpPr>
          <p:cNvPr id="3" name="テキスト ボックス 2">
            <a:extLst>
              <a:ext uri="{FF2B5EF4-FFF2-40B4-BE49-F238E27FC236}">
                <a16:creationId xmlns:a16="http://schemas.microsoft.com/office/drawing/2014/main" id="{82EC09FD-5756-D747-9128-2891E7F2CD2A}"/>
              </a:ext>
            </a:extLst>
          </p:cNvPr>
          <p:cNvSpPr txBox="1"/>
          <p:nvPr/>
        </p:nvSpPr>
        <p:spPr>
          <a:xfrm>
            <a:off x="6806045" y="1302114"/>
            <a:ext cx="5136911" cy="1200329"/>
          </a:xfrm>
          <a:prstGeom prst="rect">
            <a:avLst/>
          </a:prstGeom>
          <a:noFill/>
        </p:spPr>
        <p:txBody>
          <a:bodyPr wrap="square" rtlCol="0">
            <a:spAutoFit/>
          </a:bodyPr>
          <a:lstStyle/>
          <a:p>
            <a:r>
              <a:rPr lang="ja-JP" altLang="en-US"/>
              <a:t>⑤</a:t>
            </a:r>
            <a:r>
              <a:rPr lang="en-US" altLang="ja-JP"/>
              <a:t>PostgreSQL</a:t>
            </a:r>
            <a:r>
              <a:rPr lang="ja-JP" altLang="en-US"/>
              <a:t>のデータベースを初期化します。</a:t>
            </a:r>
            <a:endParaRPr kumimoji="1" lang="en-US" altLang="ja-JP"/>
          </a:p>
          <a:p>
            <a:endParaRPr kumimoji="1" lang="en-US" altLang="ja-JP"/>
          </a:p>
          <a:p>
            <a:r>
              <a:rPr kumimoji="1" lang="ja-JP" altLang="en-US"/>
              <a:t>左図の通り、赤文字部分のコマンドを入力し、実行してください。</a:t>
            </a:r>
            <a:endParaRPr kumimoji="1" lang="en-US" altLang="ja-JP"/>
          </a:p>
        </p:txBody>
      </p:sp>
      <p:sp>
        <p:nvSpPr>
          <p:cNvPr id="4" name="正方形/長方形 3">
            <a:extLst>
              <a:ext uri="{FF2B5EF4-FFF2-40B4-BE49-F238E27FC236}">
                <a16:creationId xmlns:a16="http://schemas.microsoft.com/office/drawing/2014/main" id="{1D3CA231-366F-9F9B-0844-0FA9EB7A0191}"/>
              </a:ext>
            </a:extLst>
          </p:cNvPr>
          <p:cNvSpPr/>
          <p:nvPr/>
        </p:nvSpPr>
        <p:spPr>
          <a:xfrm>
            <a:off x="347034" y="3152481"/>
            <a:ext cx="6307766" cy="102327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 </a:t>
            </a:r>
            <a:r>
              <a:rPr kumimoji="1" lang="en-US" altLang="ja-JP" sz="1000" err="1">
                <a:solidFill>
                  <a:srgbClr val="FF0000"/>
                </a:solidFill>
                <a:latin typeface="BIZ UDゴシック" panose="020B0400000000000000" pitchFamily="49" charset="-128"/>
                <a:ea typeface="BIZ UDゴシック" panose="020B0400000000000000" pitchFamily="49" charset="-128"/>
              </a:rPr>
              <a:t>systemctl</a:t>
            </a:r>
            <a:r>
              <a:rPr kumimoji="1" lang="en-US" altLang="ja-JP" sz="1000">
                <a:solidFill>
                  <a:srgbClr val="FF0000"/>
                </a:solidFill>
                <a:latin typeface="BIZ UDゴシック" panose="020B0400000000000000" pitchFamily="49" charset="-128"/>
                <a:ea typeface="BIZ UDゴシック" panose="020B0400000000000000" pitchFamily="49" charset="-128"/>
              </a:rPr>
              <a:t> enable postgresql-13</a:t>
            </a:r>
            <a:endParaRPr kumimoji="1" lang="en-US" altLang="ja-JP" sz="800">
              <a:solidFill>
                <a:srgbClr val="FF0000"/>
              </a:solidFill>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Created </a:t>
            </a:r>
            <a:r>
              <a:rPr kumimoji="1" lang="en-US" altLang="ja-JP" sz="800" err="1">
                <a:latin typeface="BIZ UDゴシック" panose="020B0400000000000000" pitchFamily="49" charset="-128"/>
                <a:ea typeface="BIZ UDゴシック" panose="020B0400000000000000" pitchFamily="49" charset="-128"/>
              </a:rPr>
              <a:t>symlink</a:t>
            </a:r>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etc</a:t>
            </a:r>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systemd</a:t>
            </a:r>
            <a:r>
              <a:rPr kumimoji="1" lang="en-US" altLang="ja-JP" sz="800">
                <a:latin typeface="BIZ UDゴシック" panose="020B0400000000000000" pitchFamily="49" charset="-128"/>
                <a:ea typeface="BIZ UDゴシック" panose="020B0400000000000000" pitchFamily="49" charset="-128"/>
              </a:rPr>
              <a:t>/system/multi-</a:t>
            </a:r>
            <a:r>
              <a:rPr kumimoji="1" lang="en-US" altLang="ja-JP" sz="800" err="1">
                <a:latin typeface="BIZ UDゴシック" panose="020B0400000000000000" pitchFamily="49" charset="-128"/>
                <a:ea typeface="BIZ UDゴシック" panose="020B0400000000000000" pitchFamily="49" charset="-128"/>
              </a:rPr>
              <a:t>user.target.wants</a:t>
            </a:r>
            <a:r>
              <a:rPr kumimoji="1" lang="en-US" altLang="ja-JP" sz="800">
                <a:latin typeface="BIZ UDゴシック" panose="020B0400000000000000" pitchFamily="49" charset="-128"/>
                <a:ea typeface="BIZ UDゴシック" panose="020B0400000000000000" pitchFamily="49" charset="-128"/>
              </a:rPr>
              <a:t>/postgresql-13.service → /</a:t>
            </a:r>
            <a:r>
              <a:rPr kumimoji="1" lang="en-US" altLang="ja-JP" sz="800" err="1">
                <a:latin typeface="BIZ UDゴシック" panose="020B0400000000000000" pitchFamily="49" charset="-128"/>
                <a:ea typeface="BIZ UDゴシック" panose="020B0400000000000000" pitchFamily="49" charset="-128"/>
              </a:rPr>
              <a:t>usr</a:t>
            </a:r>
            <a:r>
              <a:rPr kumimoji="1" lang="en-US" altLang="ja-JP" sz="800">
                <a:latin typeface="BIZ UDゴシック" panose="020B0400000000000000" pitchFamily="49" charset="-128"/>
                <a:ea typeface="BIZ UDゴシック" panose="020B0400000000000000" pitchFamily="49" charset="-128"/>
              </a:rPr>
              <a:t>/lib/</a:t>
            </a:r>
            <a:r>
              <a:rPr kumimoji="1" lang="en-US" altLang="ja-JP" sz="800" err="1">
                <a:latin typeface="BIZ UDゴシック" panose="020B0400000000000000" pitchFamily="49" charset="-128"/>
                <a:ea typeface="BIZ UDゴシック" panose="020B0400000000000000" pitchFamily="49" charset="-128"/>
              </a:rPr>
              <a:t>systemd</a:t>
            </a:r>
            <a:r>
              <a:rPr kumimoji="1" lang="en-US" altLang="ja-JP" sz="800">
                <a:latin typeface="BIZ UDゴシック" panose="020B0400000000000000" pitchFamily="49" charset="-128"/>
                <a:ea typeface="BIZ UDゴシック" panose="020B0400000000000000" pitchFamily="49" charset="-128"/>
              </a:rPr>
              <a:t>/system/postgresql-13.service.</a:t>
            </a:r>
          </a:p>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a:t>
            </a:r>
          </a:p>
          <a:p>
            <a:endParaRPr kumimoji="1" lang="en-US" altLang="ja-JP" sz="800">
              <a:latin typeface="BIZ UDゴシック" panose="020B0400000000000000" pitchFamily="49" charset="-128"/>
              <a:ea typeface="BIZ UDゴシック" panose="020B0400000000000000" pitchFamily="49" charset="-128"/>
            </a:endParaRPr>
          </a:p>
        </p:txBody>
      </p:sp>
      <p:sp>
        <p:nvSpPr>
          <p:cNvPr id="5" name="正方形/長方形 4">
            <a:extLst>
              <a:ext uri="{FF2B5EF4-FFF2-40B4-BE49-F238E27FC236}">
                <a16:creationId xmlns:a16="http://schemas.microsoft.com/office/drawing/2014/main" id="{6D873D88-CCF5-C9BD-F213-41F04EC3297C}"/>
              </a:ext>
            </a:extLst>
          </p:cNvPr>
          <p:cNvSpPr/>
          <p:nvPr/>
        </p:nvSpPr>
        <p:spPr>
          <a:xfrm>
            <a:off x="347034" y="4895611"/>
            <a:ext cx="6307766" cy="61110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 </a:t>
            </a:r>
            <a:r>
              <a:rPr kumimoji="1" lang="en-US" altLang="ja-JP" sz="1000" err="1">
                <a:solidFill>
                  <a:srgbClr val="FF0000"/>
                </a:solidFill>
                <a:latin typeface="BIZ UDゴシック" panose="020B0400000000000000" pitchFamily="49" charset="-128"/>
                <a:ea typeface="BIZ UDゴシック" panose="020B0400000000000000" pitchFamily="49" charset="-128"/>
              </a:rPr>
              <a:t>systemctl</a:t>
            </a:r>
            <a:r>
              <a:rPr kumimoji="1" lang="en-US" altLang="ja-JP" sz="1000">
                <a:solidFill>
                  <a:srgbClr val="FF0000"/>
                </a:solidFill>
                <a:latin typeface="BIZ UDゴシック" panose="020B0400000000000000" pitchFamily="49" charset="-128"/>
                <a:ea typeface="BIZ UDゴシック" panose="020B0400000000000000" pitchFamily="49" charset="-128"/>
              </a:rPr>
              <a:t> start postgresql-13</a:t>
            </a:r>
            <a:endParaRPr kumimoji="1" lang="en-US" altLang="ja-JP" sz="800">
              <a:solidFill>
                <a:srgbClr val="FF0000"/>
              </a:solidFill>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a:t>
            </a:r>
            <a:endParaRPr kumimoji="1" lang="ja-JP" altLang="en-US" sz="800">
              <a:latin typeface="BIZ UDゴシック" panose="020B0400000000000000" pitchFamily="49" charset="-128"/>
              <a:ea typeface="BIZ UDゴシック" panose="020B0400000000000000" pitchFamily="49" charset="-128"/>
            </a:endParaRPr>
          </a:p>
        </p:txBody>
      </p:sp>
      <p:sp>
        <p:nvSpPr>
          <p:cNvPr id="6" name="テキスト ボックス 5">
            <a:extLst>
              <a:ext uri="{FF2B5EF4-FFF2-40B4-BE49-F238E27FC236}">
                <a16:creationId xmlns:a16="http://schemas.microsoft.com/office/drawing/2014/main" id="{4F207BEF-EAFB-97E5-E653-1C747C51C164}"/>
              </a:ext>
            </a:extLst>
          </p:cNvPr>
          <p:cNvSpPr txBox="1"/>
          <p:nvPr/>
        </p:nvSpPr>
        <p:spPr>
          <a:xfrm>
            <a:off x="6826365" y="3100434"/>
            <a:ext cx="5136911" cy="1200329"/>
          </a:xfrm>
          <a:prstGeom prst="rect">
            <a:avLst/>
          </a:prstGeom>
          <a:noFill/>
        </p:spPr>
        <p:txBody>
          <a:bodyPr wrap="square" rtlCol="0">
            <a:spAutoFit/>
          </a:bodyPr>
          <a:lstStyle/>
          <a:p>
            <a:r>
              <a:rPr lang="ja-JP" altLang="en-US"/>
              <a:t>⑥</a:t>
            </a:r>
            <a:r>
              <a:rPr lang="en-US" altLang="ja-JP"/>
              <a:t>PostgreSQL</a:t>
            </a:r>
            <a:r>
              <a:rPr lang="ja-JP" altLang="en-US"/>
              <a:t>の自動起動設定を有効にします。</a:t>
            </a:r>
            <a:endParaRPr kumimoji="1" lang="en-US" altLang="ja-JP"/>
          </a:p>
          <a:p>
            <a:endParaRPr kumimoji="1" lang="en-US" altLang="ja-JP"/>
          </a:p>
          <a:p>
            <a:r>
              <a:rPr kumimoji="1" lang="ja-JP" altLang="en-US"/>
              <a:t>左図の通り、赤文字部分のコマンドを入力し、実行してください。</a:t>
            </a:r>
            <a:endParaRPr kumimoji="1" lang="en-US" altLang="ja-JP"/>
          </a:p>
        </p:txBody>
      </p:sp>
      <p:sp>
        <p:nvSpPr>
          <p:cNvPr id="8" name="テキスト ボックス 7">
            <a:extLst>
              <a:ext uri="{FF2B5EF4-FFF2-40B4-BE49-F238E27FC236}">
                <a16:creationId xmlns:a16="http://schemas.microsoft.com/office/drawing/2014/main" id="{6B6757BC-3359-4FB0-FEF0-D2995F9C3C11}"/>
              </a:ext>
            </a:extLst>
          </p:cNvPr>
          <p:cNvSpPr txBox="1"/>
          <p:nvPr/>
        </p:nvSpPr>
        <p:spPr>
          <a:xfrm>
            <a:off x="6826365" y="4807314"/>
            <a:ext cx="5136911" cy="1200329"/>
          </a:xfrm>
          <a:prstGeom prst="rect">
            <a:avLst/>
          </a:prstGeom>
          <a:noFill/>
        </p:spPr>
        <p:txBody>
          <a:bodyPr wrap="square" rtlCol="0">
            <a:spAutoFit/>
          </a:bodyPr>
          <a:lstStyle/>
          <a:p>
            <a:r>
              <a:rPr lang="ja-JP" altLang="en-US"/>
              <a:t>⑦</a:t>
            </a:r>
            <a:r>
              <a:rPr lang="en-US" altLang="ja-JP"/>
              <a:t>PostgreSQL</a:t>
            </a:r>
            <a:r>
              <a:rPr lang="ja-JP" altLang="en-US"/>
              <a:t>を起動します。</a:t>
            </a:r>
            <a:endParaRPr lang="en-US" altLang="ja-JP"/>
          </a:p>
          <a:p>
            <a:endParaRPr kumimoji="1" lang="en-US" altLang="ja-JP"/>
          </a:p>
          <a:p>
            <a:r>
              <a:rPr kumimoji="1" lang="ja-JP" altLang="en-US"/>
              <a:t>左図の通り、赤文字部分のコマンドを入力し、実行してください。</a:t>
            </a:r>
            <a:endParaRPr kumimoji="1" lang="en-US" altLang="ja-JP"/>
          </a:p>
        </p:txBody>
      </p:sp>
    </p:spTree>
    <p:extLst>
      <p:ext uri="{BB962C8B-B14F-4D97-AF65-F5344CB8AC3E}">
        <p14:creationId xmlns:p14="http://schemas.microsoft.com/office/powerpoint/2010/main" val="5542867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sp>
        <p:nvSpPr>
          <p:cNvPr id="2" name="正方形/長方形 1">
            <a:extLst>
              <a:ext uri="{FF2B5EF4-FFF2-40B4-BE49-F238E27FC236}">
                <a16:creationId xmlns:a16="http://schemas.microsoft.com/office/drawing/2014/main" id="{5CEA2355-1B10-30B6-8825-4416977E0FB1}"/>
              </a:ext>
            </a:extLst>
          </p:cNvPr>
          <p:cNvSpPr/>
          <p:nvPr/>
        </p:nvSpPr>
        <p:spPr>
          <a:xfrm>
            <a:off x="355765" y="1352628"/>
            <a:ext cx="6237540" cy="345305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 </a:t>
            </a:r>
            <a:r>
              <a:rPr kumimoji="1" lang="en-US" altLang="ja-JP" sz="1000" err="1">
                <a:solidFill>
                  <a:srgbClr val="FF0000"/>
                </a:solidFill>
                <a:latin typeface="BIZ UDゴシック" panose="020B0400000000000000" pitchFamily="49" charset="-128"/>
                <a:ea typeface="BIZ UDゴシック" panose="020B0400000000000000" pitchFamily="49" charset="-128"/>
              </a:rPr>
              <a:t>systemctl</a:t>
            </a:r>
            <a:r>
              <a:rPr kumimoji="1" lang="en-US" altLang="ja-JP" sz="1000">
                <a:solidFill>
                  <a:srgbClr val="FF0000"/>
                </a:solidFill>
                <a:latin typeface="BIZ UDゴシック" panose="020B0400000000000000" pitchFamily="49" charset="-128"/>
                <a:ea typeface="BIZ UDゴシック" panose="020B0400000000000000" pitchFamily="49" charset="-128"/>
              </a:rPr>
              <a:t> status postgresql-13</a:t>
            </a:r>
            <a:endParaRPr kumimoji="1" lang="en-US" altLang="ja-JP" sz="800">
              <a:solidFill>
                <a:srgbClr val="FF0000"/>
              </a:solidFill>
              <a:latin typeface="BIZ UDゴシック" panose="020B0400000000000000" pitchFamily="49" charset="-128"/>
              <a:ea typeface="BIZ UDゴシック" panose="020B0400000000000000" pitchFamily="49" charset="-128"/>
            </a:endParaRPr>
          </a:p>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 postgresql-13.service - PostgreSQL 13 database server</a:t>
            </a:r>
          </a:p>
          <a:p>
            <a:r>
              <a:rPr kumimoji="1" lang="en-US" altLang="ja-JP" sz="800">
                <a:latin typeface="BIZ UDゴシック" panose="020B0400000000000000" pitchFamily="49" charset="-128"/>
                <a:ea typeface="BIZ UDゴシック" panose="020B0400000000000000" pitchFamily="49" charset="-128"/>
              </a:rPr>
              <a:t>   Loaded: loaded (/</a:t>
            </a:r>
            <a:r>
              <a:rPr kumimoji="1" lang="en-US" altLang="ja-JP" sz="800" err="1">
                <a:latin typeface="BIZ UDゴシック" panose="020B0400000000000000" pitchFamily="49" charset="-128"/>
                <a:ea typeface="BIZ UDゴシック" panose="020B0400000000000000" pitchFamily="49" charset="-128"/>
              </a:rPr>
              <a:t>usr</a:t>
            </a:r>
            <a:r>
              <a:rPr kumimoji="1" lang="en-US" altLang="ja-JP" sz="800">
                <a:latin typeface="BIZ UDゴシック" panose="020B0400000000000000" pitchFamily="49" charset="-128"/>
                <a:ea typeface="BIZ UDゴシック" panose="020B0400000000000000" pitchFamily="49" charset="-128"/>
              </a:rPr>
              <a:t>/lib/</a:t>
            </a:r>
            <a:r>
              <a:rPr kumimoji="1" lang="en-US" altLang="ja-JP" sz="800" err="1">
                <a:latin typeface="BIZ UDゴシック" panose="020B0400000000000000" pitchFamily="49" charset="-128"/>
                <a:ea typeface="BIZ UDゴシック" panose="020B0400000000000000" pitchFamily="49" charset="-128"/>
              </a:rPr>
              <a:t>systemd</a:t>
            </a:r>
            <a:r>
              <a:rPr kumimoji="1" lang="en-US" altLang="ja-JP" sz="800">
                <a:latin typeface="BIZ UDゴシック" panose="020B0400000000000000" pitchFamily="49" charset="-128"/>
                <a:ea typeface="BIZ UDゴシック" panose="020B0400000000000000" pitchFamily="49" charset="-128"/>
              </a:rPr>
              <a:t>/system/postgresql-13.service; enabled; vend&gt;</a:t>
            </a:r>
          </a:p>
          <a:p>
            <a:r>
              <a:rPr kumimoji="1" lang="en-US" altLang="ja-JP" sz="800">
                <a:latin typeface="BIZ UDゴシック" panose="020B0400000000000000" pitchFamily="49" charset="-128"/>
                <a:ea typeface="BIZ UDゴシック" panose="020B0400000000000000" pitchFamily="49" charset="-128"/>
              </a:rPr>
              <a:t>   Active: active (running) since Thu 2023-09-07 22:04:32 EDT; 11s ago</a:t>
            </a:r>
          </a:p>
          <a:p>
            <a:r>
              <a:rPr kumimoji="1" lang="en-US" altLang="ja-JP" sz="800">
                <a:latin typeface="BIZ UDゴシック" panose="020B0400000000000000" pitchFamily="49" charset="-128"/>
                <a:ea typeface="BIZ UDゴシック" panose="020B0400000000000000" pitchFamily="49" charset="-128"/>
              </a:rPr>
              <a:t>     Docs: https://www.postgresql.org/docs/13/static/</a:t>
            </a:r>
          </a:p>
          <a:p>
            <a:r>
              <a:rPr kumimoji="1" lang="en-US" altLang="ja-JP" sz="800">
                <a:latin typeface="BIZ UDゴシック" panose="020B0400000000000000" pitchFamily="49" charset="-128"/>
                <a:ea typeface="BIZ UDゴシック" panose="020B0400000000000000" pitchFamily="49" charset="-128"/>
              </a:rPr>
              <a:t>  Process: 23573 </a:t>
            </a:r>
            <a:r>
              <a:rPr kumimoji="1" lang="en-US" altLang="ja-JP" sz="800" err="1">
                <a:latin typeface="BIZ UDゴシック" panose="020B0400000000000000" pitchFamily="49" charset="-128"/>
                <a:ea typeface="BIZ UDゴシック" panose="020B0400000000000000" pitchFamily="49" charset="-128"/>
              </a:rPr>
              <a:t>ExecStartPre</a:t>
            </a:r>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usr</a:t>
            </a:r>
            <a:r>
              <a:rPr kumimoji="1" lang="en-US" altLang="ja-JP" sz="800">
                <a:latin typeface="BIZ UDゴシック" panose="020B0400000000000000" pitchFamily="49" charset="-128"/>
                <a:ea typeface="BIZ UDゴシック" panose="020B0400000000000000" pitchFamily="49" charset="-128"/>
              </a:rPr>
              <a:t>/pgsql-13/bin/postgresql-13-check-db-dir ${PG&gt;</a:t>
            </a:r>
          </a:p>
          <a:p>
            <a:r>
              <a:rPr kumimoji="1" lang="en-US" altLang="ja-JP" sz="800">
                <a:latin typeface="BIZ UDゴシック" panose="020B0400000000000000" pitchFamily="49" charset="-128"/>
                <a:ea typeface="BIZ UDゴシック" panose="020B0400000000000000" pitchFamily="49" charset="-128"/>
              </a:rPr>
              <a:t> Main PID: 23578 (postmaster)</a:t>
            </a:r>
          </a:p>
          <a:p>
            <a:r>
              <a:rPr kumimoji="1" lang="en-US" altLang="ja-JP" sz="800">
                <a:latin typeface="BIZ UDゴシック" panose="020B0400000000000000" pitchFamily="49" charset="-128"/>
                <a:ea typeface="BIZ UDゴシック" panose="020B0400000000000000" pitchFamily="49" charset="-128"/>
              </a:rPr>
              <a:t>    Tasks: 8 (limit: 23080)</a:t>
            </a:r>
          </a:p>
          <a:p>
            <a:r>
              <a:rPr kumimoji="1" lang="en-US" altLang="ja-JP" sz="800">
                <a:latin typeface="BIZ UDゴシック" panose="020B0400000000000000" pitchFamily="49" charset="-128"/>
                <a:ea typeface="BIZ UDゴシック" panose="020B0400000000000000" pitchFamily="49" charset="-128"/>
              </a:rPr>
              <a:t>   Memory: 16.9M</a:t>
            </a:r>
          </a:p>
          <a:p>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CGroup</a:t>
            </a:r>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system.slice</a:t>
            </a:r>
            <a:r>
              <a:rPr kumimoji="1" lang="en-US" altLang="ja-JP" sz="800">
                <a:latin typeface="BIZ UDゴシック" panose="020B0400000000000000" pitchFamily="49" charset="-128"/>
                <a:ea typeface="BIZ UDゴシック" panose="020B0400000000000000" pitchFamily="49" charset="-128"/>
              </a:rPr>
              <a:t>/postgresql-13.service</a:t>
            </a:r>
          </a:p>
          <a:p>
            <a:r>
              <a:rPr kumimoji="1" lang="en-US" altLang="ja-JP" sz="800">
                <a:latin typeface="BIZ UDゴシック" panose="020B0400000000000000" pitchFamily="49" charset="-128"/>
                <a:ea typeface="BIZ UDゴシック" panose="020B0400000000000000" pitchFamily="49" charset="-128"/>
              </a:rPr>
              <a:t>           tq23578 /</a:t>
            </a:r>
            <a:r>
              <a:rPr kumimoji="1" lang="en-US" altLang="ja-JP" sz="800" err="1">
                <a:latin typeface="BIZ UDゴシック" panose="020B0400000000000000" pitchFamily="49" charset="-128"/>
                <a:ea typeface="BIZ UDゴシック" panose="020B0400000000000000" pitchFamily="49" charset="-128"/>
              </a:rPr>
              <a:t>usr</a:t>
            </a:r>
            <a:r>
              <a:rPr kumimoji="1" lang="en-US" altLang="ja-JP" sz="800">
                <a:latin typeface="BIZ UDゴシック" panose="020B0400000000000000" pitchFamily="49" charset="-128"/>
                <a:ea typeface="BIZ UDゴシック" panose="020B0400000000000000" pitchFamily="49" charset="-128"/>
              </a:rPr>
              <a:t>/pgsql-13/bin/postmaster -D /var/lib/</a:t>
            </a:r>
            <a:r>
              <a:rPr kumimoji="1" lang="en-US" altLang="ja-JP" sz="800" err="1">
                <a:latin typeface="BIZ UDゴシック" panose="020B0400000000000000" pitchFamily="49" charset="-128"/>
                <a:ea typeface="BIZ UDゴシック" panose="020B0400000000000000" pitchFamily="49" charset="-128"/>
              </a:rPr>
              <a:t>pgsql</a:t>
            </a:r>
            <a:r>
              <a:rPr kumimoji="1" lang="en-US" altLang="ja-JP" sz="800">
                <a:latin typeface="BIZ UDゴシック" panose="020B0400000000000000" pitchFamily="49" charset="-128"/>
                <a:ea typeface="BIZ UDゴシック" panose="020B0400000000000000" pitchFamily="49" charset="-128"/>
              </a:rPr>
              <a:t>/13/data/</a:t>
            </a:r>
          </a:p>
          <a:p>
            <a:r>
              <a:rPr kumimoji="1" lang="en-US" altLang="ja-JP" sz="800">
                <a:latin typeface="BIZ UDゴシック" panose="020B0400000000000000" pitchFamily="49" charset="-128"/>
                <a:ea typeface="BIZ UDゴシック" panose="020B0400000000000000" pitchFamily="49" charset="-128"/>
              </a:rPr>
              <a:t>           tq23580 </a:t>
            </a:r>
            <a:r>
              <a:rPr kumimoji="1" lang="en-US" altLang="ja-JP" sz="800" err="1">
                <a:latin typeface="BIZ UDゴシック" panose="020B0400000000000000" pitchFamily="49" charset="-128"/>
                <a:ea typeface="BIZ UDゴシック" panose="020B0400000000000000" pitchFamily="49" charset="-128"/>
              </a:rPr>
              <a:t>postgres</a:t>
            </a:r>
            <a:r>
              <a:rPr kumimoji="1" lang="en-US" altLang="ja-JP" sz="800">
                <a:latin typeface="BIZ UDゴシック" panose="020B0400000000000000" pitchFamily="49" charset="-128"/>
                <a:ea typeface="BIZ UDゴシック" panose="020B0400000000000000" pitchFamily="49" charset="-128"/>
              </a:rPr>
              <a:t>: logger</a:t>
            </a:r>
          </a:p>
          <a:p>
            <a:r>
              <a:rPr kumimoji="1" lang="en-US" altLang="ja-JP" sz="800">
                <a:latin typeface="BIZ UDゴシック" panose="020B0400000000000000" pitchFamily="49" charset="-128"/>
                <a:ea typeface="BIZ UDゴシック" panose="020B0400000000000000" pitchFamily="49" charset="-128"/>
              </a:rPr>
              <a:t>           tq23582 </a:t>
            </a:r>
            <a:r>
              <a:rPr kumimoji="1" lang="en-US" altLang="ja-JP" sz="800" err="1">
                <a:latin typeface="BIZ UDゴシック" panose="020B0400000000000000" pitchFamily="49" charset="-128"/>
                <a:ea typeface="BIZ UDゴシック" panose="020B0400000000000000" pitchFamily="49" charset="-128"/>
              </a:rPr>
              <a:t>postgres</a:t>
            </a:r>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checkpointer</a:t>
            </a:r>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           tq23583 </a:t>
            </a:r>
            <a:r>
              <a:rPr kumimoji="1" lang="en-US" altLang="ja-JP" sz="800" err="1">
                <a:latin typeface="BIZ UDゴシック" panose="020B0400000000000000" pitchFamily="49" charset="-128"/>
                <a:ea typeface="BIZ UDゴシック" panose="020B0400000000000000" pitchFamily="49" charset="-128"/>
              </a:rPr>
              <a:t>postgres</a:t>
            </a:r>
            <a:r>
              <a:rPr kumimoji="1" lang="en-US" altLang="ja-JP" sz="800">
                <a:latin typeface="BIZ UDゴシック" panose="020B0400000000000000" pitchFamily="49" charset="-128"/>
                <a:ea typeface="BIZ UDゴシック" panose="020B0400000000000000" pitchFamily="49" charset="-128"/>
              </a:rPr>
              <a:t>: background writer</a:t>
            </a:r>
          </a:p>
          <a:p>
            <a:r>
              <a:rPr kumimoji="1" lang="en-US" altLang="ja-JP" sz="800">
                <a:latin typeface="BIZ UDゴシック" panose="020B0400000000000000" pitchFamily="49" charset="-128"/>
                <a:ea typeface="BIZ UDゴシック" panose="020B0400000000000000" pitchFamily="49" charset="-128"/>
              </a:rPr>
              <a:t>           tq23584 </a:t>
            </a:r>
            <a:r>
              <a:rPr kumimoji="1" lang="en-US" altLang="ja-JP" sz="800" err="1">
                <a:latin typeface="BIZ UDゴシック" panose="020B0400000000000000" pitchFamily="49" charset="-128"/>
                <a:ea typeface="BIZ UDゴシック" panose="020B0400000000000000" pitchFamily="49" charset="-128"/>
              </a:rPr>
              <a:t>postgres</a:t>
            </a:r>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walwriter</a:t>
            </a:r>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           tq23585 </a:t>
            </a:r>
            <a:r>
              <a:rPr kumimoji="1" lang="en-US" altLang="ja-JP" sz="800" err="1">
                <a:latin typeface="BIZ UDゴシック" panose="020B0400000000000000" pitchFamily="49" charset="-128"/>
                <a:ea typeface="BIZ UDゴシック" panose="020B0400000000000000" pitchFamily="49" charset="-128"/>
              </a:rPr>
              <a:t>postgres</a:t>
            </a:r>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autovacuum</a:t>
            </a:r>
            <a:r>
              <a:rPr kumimoji="1" lang="en-US" altLang="ja-JP" sz="800">
                <a:latin typeface="BIZ UDゴシック" panose="020B0400000000000000" pitchFamily="49" charset="-128"/>
                <a:ea typeface="BIZ UDゴシック" panose="020B0400000000000000" pitchFamily="49" charset="-128"/>
              </a:rPr>
              <a:t> launcher</a:t>
            </a:r>
          </a:p>
          <a:p>
            <a:r>
              <a:rPr kumimoji="1" lang="en-US" altLang="ja-JP" sz="800">
                <a:latin typeface="BIZ UDゴシック" panose="020B0400000000000000" pitchFamily="49" charset="-128"/>
                <a:ea typeface="BIZ UDゴシック" panose="020B0400000000000000" pitchFamily="49" charset="-128"/>
              </a:rPr>
              <a:t>           tq23586 </a:t>
            </a:r>
            <a:r>
              <a:rPr kumimoji="1" lang="en-US" altLang="ja-JP" sz="800" err="1">
                <a:latin typeface="BIZ UDゴシック" panose="020B0400000000000000" pitchFamily="49" charset="-128"/>
                <a:ea typeface="BIZ UDゴシック" panose="020B0400000000000000" pitchFamily="49" charset="-128"/>
              </a:rPr>
              <a:t>postgres</a:t>
            </a:r>
            <a:r>
              <a:rPr kumimoji="1" lang="en-US" altLang="ja-JP" sz="800">
                <a:latin typeface="BIZ UDゴシック" panose="020B0400000000000000" pitchFamily="49" charset="-128"/>
                <a:ea typeface="BIZ UDゴシック" panose="020B0400000000000000" pitchFamily="49" charset="-128"/>
              </a:rPr>
              <a:t>: stats collector</a:t>
            </a:r>
          </a:p>
          <a:p>
            <a:r>
              <a:rPr kumimoji="1" lang="en-US" altLang="ja-JP" sz="800">
                <a:latin typeface="BIZ UDゴシック" panose="020B0400000000000000" pitchFamily="49" charset="-128"/>
                <a:ea typeface="BIZ UDゴシック" panose="020B0400000000000000" pitchFamily="49" charset="-128"/>
              </a:rPr>
              <a:t>           mq23587 </a:t>
            </a:r>
            <a:r>
              <a:rPr kumimoji="1" lang="en-US" altLang="ja-JP" sz="800" err="1">
                <a:latin typeface="BIZ UDゴシック" panose="020B0400000000000000" pitchFamily="49" charset="-128"/>
                <a:ea typeface="BIZ UDゴシック" panose="020B0400000000000000" pitchFamily="49" charset="-128"/>
              </a:rPr>
              <a:t>postgres</a:t>
            </a:r>
            <a:r>
              <a:rPr kumimoji="1" lang="en-US" altLang="ja-JP" sz="800">
                <a:latin typeface="BIZ UDゴシック" panose="020B0400000000000000" pitchFamily="49" charset="-128"/>
                <a:ea typeface="BIZ UDゴシック" panose="020B0400000000000000" pitchFamily="49" charset="-128"/>
              </a:rPr>
              <a:t>: logical replication launcher</a:t>
            </a:r>
          </a:p>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 9</a:t>
            </a:r>
            <a:r>
              <a:rPr kumimoji="1" lang="ja-JP" altLang="en-US" sz="800">
                <a:latin typeface="BIZ UDゴシック" panose="020B0400000000000000" pitchFamily="49" charset="-128"/>
                <a:ea typeface="BIZ UDゴシック" panose="020B0400000000000000" pitchFamily="49" charset="-128"/>
              </a:rPr>
              <a:t>月 </a:t>
            </a:r>
            <a:r>
              <a:rPr kumimoji="1" lang="en-US" altLang="ja-JP" sz="800">
                <a:latin typeface="BIZ UDゴシック" panose="020B0400000000000000" pitchFamily="49" charset="-128"/>
                <a:ea typeface="BIZ UDゴシック" panose="020B0400000000000000" pitchFamily="49" charset="-128"/>
              </a:rPr>
              <a:t>07 22:04:32 </a:t>
            </a:r>
            <a:r>
              <a:rPr kumimoji="1" lang="en-US" altLang="ja-JP" sz="800" err="1">
                <a:latin typeface="BIZ UDゴシック" panose="020B0400000000000000" pitchFamily="49" charset="-128"/>
                <a:ea typeface="BIZ UDゴシック" panose="020B0400000000000000" pitchFamily="49" charset="-128"/>
              </a:rPr>
              <a:t>localhost.localdomain</a:t>
            </a:r>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systemd</a:t>
            </a:r>
            <a:r>
              <a:rPr kumimoji="1" lang="en-US" altLang="ja-JP" sz="800">
                <a:latin typeface="BIZ UDゴシック" panose="020B0400000000000000" pitchFamily="49" charset="-128"/>
                <a:ea typeface="BIZ UDゴシック" panose="020B0400000000000000" pitchFamily="49" charset="-128"/>
              </a:rPr>
              <a:t>[1]: Starting PostgreSQL 13 </a:t>
            </a:r>
            <a:r>
              <a:rPr kumimoji="1" lang="en-US" altLang="ja-JP" sz="800" err="1">
                <a:latin typeface="BIZ UDゴシック" panose="020B0400000000000000" pitchFamily="49" charset="-128"/>
                <a:ea typeface="BIZ UDゴシック" panose="020B0400000000000000" pitchFamily="49" charset="-128"/>
              </a:rPr>
              <a:t>datab</a:t>
            </a:r>
            <a:r>
              <a:rPr kumimoji="1" lang="en-US" altLang="ja-JP" sz="800">
                <a:latin typeface="BIZ UDゴシック" panose="020B0400000000000000" pitchFamily="49" charset="-128"/>
                <a:ea typeface="BIZ UDゴシック" panose="020B0400000000000000" pitchFamily="49" charset="-128"/>
              </a:rPr>
              <a:t>&gt;</a:t>
            </a:r>
          </a:p>
          <a:p>
            <a:r>
              <a:rPr kumimoji="1" lang="en-US" altLang="ja-JP" sz="800">
                <a:latin typeface="BIZ UDゴシック" panose="020B0400000000000000" pitchFamily="49" charset="-128"/>
                <a:ea typeface="BIZ UDゴシック" panose="020B0400000000000000" pitchFamily="49" charset="-128"/>
              </a:rPr>
              <a:t> 9</a:t>
            </a:r>
            <a:r>
              <a:rPr kumimoji="1" lang="ja-JP" altLang="en-US" sz="800">
                <a:latin typeface="BIZ UDゴシック" panose="020B0400000000000000" pitchFamily="49" charset="-128"/>
                <a:ea typeface="BIZ UDゴシック" panose="020B0400000000000000" pitchFamily="49" charset="-128"/>
              </a:rPr>
              <a:t>月 </a:t>
            </a:r>
            <a:r>
              <a:rPr kumimoji="1" lang="en-US" altLang="ja-JP" sz="800">
                <a:latin typeface="BIZ UDゴシック" panose="020B0400000000000000" pitchFamily="49" charset="-128"/>
                <a:ea typeface="BIZ UDゴシック" panose="020B0400000000000000" pitchFamily="49" charset="-128"/>
              </a:rPr>
              <a:t>07 22:04:32 </a:t>
            </a:r>
            <a:r>
              <a:rPr kumimoji="1" lang="en-US" altLang="ja-JP" sz="800" err="1">
                <a:latin typeface="BIZ UDゴシック" panose="020B0400000000000000" pitchFamily="49" charset="-128"/>
                <a:ea typeface="BIZ UDゴシック" panose="020B0400000000000000" pitchFamily="49" charset="-128"/>
              </a:rPr>
              <a:t>localhost.localdomain</a:t>
            </a:r>
            <a:r>
              <a:rPr kumimoji="1" lang="en-US" altLang="ja-JP" sz="800">
                <a:latin typeface="BIZ UDゴシック" panose="020B0400000000000000" pitchFamily="49" charset="-128"/>
                <a:ea typeface="BIZ UDゴシック" panose="020B0400000000000000" pitchFamily="49" charset="-128"/>
              </a:rPr>
              <a:t> postmaster[23578]: 2023-09-07 22:04:32.2&gt;</a:t>
            </a:r>
          </a:p>
          <a:p>
            <a:r>
              <a:rPr kumimoji="1" lang="en-US" altLang="ja-JP" sz="800">
                <a:latin typeface="BIZ UDゴシック" panose="020B0400000000000000" pitchFamily="49" charset="-128"/>
                <a:ea typeface="BIZ UDゴシック" panose="020B0400000000000000" pitchFamily="49" charset="-128"/>
              </a:rPr>
              <a:t> 9</a:t>
            </a:r>
            <a:r>
              <a:rPr kumimoji="1" lang="ja-JP" altLang="en-US" sz="800">
                <a:latin typeface="BIZ UDゴシック" panose="020B0400000000000000" pitchFamily="49" charset="-128"/>
                <a:ea typeface="BIZ UDゴシック" panose="020B0400000000000000" pitchFamily="49" charset="-128"/>
              </a:rPr>
              <a:t>月 </a:t>
            </a:r>
            <a:r>
              <a:rPr kumimoji="1" lang="en-US" altLang="ja-JP" sz="800">
                <a:latin typeface="BIZ UDゴシック" panose="020B0400000000000000" pitchFamily="49" charset="-128"/>
                <a:ea typeface="BIZ UDゴシック" panose="020B0400000000000000" pitchFamily="49" charset="-128"/>
              </a:rPr>
              <a:t>07 22:04:32 </a:t>
            </a:r>
            <a:r>
              <a:rPr kumimoji="1" lang="en-US" altLang="ja-JP" sz="800" err="1">
                <a:latin typeface="BIZ UDゴシック" panose="020B0400000000000000" pitchFamily="49" charset="-128"/>
                <a:ea typeface="BIZ UDゴシック" panose="020B0400000000000000" pitchFamily="49" charset="-128"/>
              </a:rPr>
              <a:t>localhost.localdomain</a:t>
            </a:r>
            <a:r>
              <a:rPr kumimoji="1" lang="en-US" altLang="ja-JP" sz="800">
                <a:latin typeface="BIZ UDゴシック" panose="020B0400000000000000" pitchFamily="49" charset="-128"/>
                <a:ea typeface="BIZ UDゴシック" panose="020B0400000000000000" pitchFamily="49" charset="-128"/>
              </a:rPr>
              <a:t> postmaster[23578]: 2023-09-07 22:04:32.2&gt;</a:t>
            </a:r>
          </a:p>
          <a:p>
            <a:r>
              <a:rPr kumimoji="1" lang="en-US" altLang="ja-JP" sz="800">
                <a:latin typeface="BIZ UDゴシック" panose="020B0400000000000000" pitchFamily="49" charset="-128"/>
                <a:ea typeface="BIZ UDゴシック" panose="020B0400000000000000" pitchFamily="49" charset="-128"/>
              </a:rPr>
              <a:t> 9</a:t>
            </a:r>
            <a:r>
              <a:rPr kumimoji="1" lang="ja-JP" altLang="en-US" sz="800">
                <a:latin typeface="BIZ UDゴシック" panose="020B0400000000000000" pitchFamily="49" charset="-128"/>
                <a:ea typeface="BIZ UDゴシック" panose="020B0400000000000000" pitchFamily="49" charset="-128"/>
              </a:rPr>
              <a:t>月 </a:t>
            </a:r>
            <a:r>
              <a:rPr kumimoji="1" lang="en-US" altLang="ja-JP" sz="800">
                <a:latin typeface="BIZ UDゴシック" panose="020B0400000000000000" pitchFamily="49" charset="-128"/>
                <a:ea typeface="BIZ UDゴシック" panose="020B0400000000000000" pitchFamily="49" charset="-128"/>
              </a:rPr>
              <a:t>07 22:04:32 </a:t>
            </a:r>
            <a:r>
              <a:rPr kumimoji="1" lang="en-US" altLang="ja-JP" sz="800" err="1">
                <a:latin typeface="BIZ UDゴシック" panose="020B0400000000000000" pitchFamily="49" charset="-128"/>
                <a:ea typeface="BIZ UDゴシック" panose="020B0400000000000000" pitchFamily="49" charset="-128"/>
              </a:rPr>
              <a:t>localhost.localdomain</a:t>
            </a:r>
            <a:r>
              <a:rPr kumimoji="1" lang="en-US" altLang="ja-JP" sz="800">
                <a:latin typeface="BIZ UDゴシック" panose="020B0400000000000000" pitchFamily="49" charset="-128"/>
                <a:ea typeface="BIZ UDゴシック" panose="020B0400000000000000" pitchFamily="49" charset="-128"/>
              </a:rPr>
              <a:t> </a:t>
            </a:r>
            <a:r>
              <a:rPr kumimoji="1" lang="en-US" altLang="ja-JP" sz="800" err="1">
                <a:latin typeface="BIZ UDゴシック" panose="020B0400000000000000" pitchFamily="49" charset="-128"/>
                <a:ea typeface="BIZ UDゴシック" panose="020B0400000000000000" pitchFamily="49" charset="-128"/>
              </a:rPr>
              <a:t>systemd</a:t>
            </a:r>
            <a:r>
              <a:rPr kumimoji="1" lang="en-US" altLang="ja-JP" sz="800">
                <a:latin typeface="BIZ UDゴシック" panose="020B0400000000000000" pitchFamily="49" charset="-128"/>
                <a:ea typeface="BIZ UDゴシック" panose="020B0400000000000000" pitchFamily="49" charset="-128"/>
              </a:rPr>
              <a:t>[1]: Started PostgreSQL 13 </a:t>
            </a:r>
            <a:r>
              <a:rPr kumimoji="1" lang="en-US" altLang="ja-JP" sz="800" err="1">
                <a:latin typeface="BIZ UDゴシック" panose="020B0400000000000000" pitchFamily="49" charset="-128"/>
                <a:ea typeface="BIZ UDゴシック" panose="020B0400000000000000" pitchFamily="49" charset="-128"/>
              </a:rPr>
              <a:t>databa</a:t>
            </a:r>
            <a:r>
              <a:rPr kumimoji="1" lang="en-US" altLang="ja-JP" sz="800">
                <a:latin typeface="BIZ UDゴシック" panose="020B0400000000000000" pitchFamily="49" charset="-128"/>
                <a:ea typeface="BIZ UDゴシック" panose="020B0400000000000000" pitchFamily="49" charset="-128"/>
              </a:rPr>
              <a:t>&gt;</a:t>
            </a: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a:t>
            </a:r>
          </a:p>
          <a:p>
            <a:endParaRPr kumimoji="1" lang="ja-JP" altLang="en-US" sz="800">
              <a:latin typeface="BIZ UDゴシック" panose="020B0400000000000000" pitchFamily="49" charset="-128"/>
              <a:ea typeface="BIZ UDゴシック" panose="020B0400000000000000" pitchFamily="49" charset="-128"/>
            </a:endParaRPr>
          </a:p>
        </p:txBody>
      </p:sp>
      <p:sp>
        <p:nvSpPr>
          <p:cNvPr id="3" name="テキスト ボックス 2">
            <a:extLst>
              <a:ext uri="{FF2B5EF4-FFF2-40B4-BE49-F238E27FC236}">
                <a16:creationId xmlns:a16="http://schemas.microsoft.com/office/drawing/2014/main" id="{96A8B10A-3AFE-17BF-B686-0DA09156F18A}"/>
              </a:ext>
            </a:extLst>
          </p:cNvPr>
          <p:cNvSpPr txBox="1"/>
          <p:nvPr/>
        </p:nvSpPr>
        <p:spPr>
          <a:xfrm>
            <a:off x="6826365" y="1342754"/>
            <a:ext cx="5136911" cy="1754326"/>
          </a:xfrm>
          <a:prstGeom prst="rect">
            <a:avLst/>
          </a:prstGeom>
          <a:noFill/>
        </p:spPr>
        <p:txBody>
          <a:bodyPr wrap="square" rtlCol="0">
            <a:spAutoFit/>
          </a:bodyPr>
          <a:lstStyle/>
          <a:p>
            <a:r>
              <a:rPr lang="ja-JP" altLang="en-US"/>
              <a:t>⑧</a:t>
            </a:r>
            <a:r>
              <a:rPr lang="en-US" altLang="ja-JP"/>
              <a:t>PostgreSQL</a:t>
            </a:r>
            <a:r>
              <a:rPr lang="ja-JP" altLang="en-US"/>
              <a:t>のステータス情報を確認します。</a:t>
            </a:r>
            <a:endParaRPr lang="en-US" altLang="ja-JP"/>
          </a:p>
          <a:p>
            <a:endParaRPr kumimoji="1" lang="en-US" altLang="ja-JP"/>
          </a:p>
          <a:p>
            <a:r>
              <a:rPr kumimoji="1" lang="ja-JP" altLang="en-US"/>
              <a:t>左図の通り、赤文字部分のコマンドを入力し、実行してください。</a:t>
            </a:r>
            <a:endParaRPr kumimoji="1" lang="en-US" altLang="ja-JP"/>
          </a:p>
          <a:p>
            <a:r>
              <a:rPr kumimoji="1" lang="ja-JP" altLang="en-US">
                <a:solidFill>
                  <a:srgbClr val="FF0000"/>
                </a:solidFill>
              </a:rPr>
              <a:t>赤枠</a:t>
            </a:r>
            <a:r>
              <a:rPr kumimoji="1" lang="ja-JP" altLang="en-US"/>
              <a:t>で囲っているところが</a:t>
            </a:r>
            <a:r>
              <a:rPr kumimoji="1" lang="en-US" altLang="ja-JP"/>
              <a:t>Active</a:t>
            </a:r>
            <a:r>
              <a:rPr kumimoji="1" lang="ja-JP" altLang="en-US"/>
              <a:t>となっていれば正常に起動しています。</a:t>
            </a:r>
            <a:endParaRPr kumimoji="1" lang="en-US" altLang="ja-JP"/>
          </a:p>
        </p:txBody>
      </p:sp>
      <p:sp>
        <p:nvSpPr>
          <p:cNvPr id="5" name="正方形/長方形 4">
            <a:extLst>
              <a:ext uri="{FF2B5EF4-FFF2-40B4-BE49-F238E27FC236}">
                <a16:creationId xmlns:a16="http://schemas.microsoft.com/office/drawing/2014/main" id="{3089EC8D-BEE1-5D94-7F68-BC141746F5AE}"/>
              </a:ext>
            </a:extLst>
          </p:cNvPr>
          <p:cNvSpPr/>
          <p:nvPr/>
        </p:nvSpPr>
        <p:spPr>
          <a:xfrm>
            <a:off x="249044" y="1950720"/>
            <a:ext cx="1856482" cy="274320"/>
          </a:xfrm>
          <a:prstGeom prst="rect">
            <a:avLst/>
          </a:prstGeom>
          <a:noFill/>
          <a:ln w="254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38BC212-EAD6-ECA2-6FED-E76390D2A419}"/>
              </a:ext>
            </a:extLst>
          </p:cNvPr>
          <p:cNvSpPr txBox="1"/>
          <p:nvPr/>
        </p:nvSpPr>
        <p:spPr>
          <a:xfrm>
            <a:off x="6701165" y="4932947"/>
            <a:ext cx="5387310" cy="1354217"/>
          </a:xfrm>
          <a:prstGeom prst="rect">
            <a:avLst/>
          </a:prstGeom>
          <a:noFill/>
        </p:spPr>
        <p:txBody>
          <a:bodyPr wrap="square" rtlCol="0">
            <a:spAutoFit/>
          </a:bodyPr>
          <a:lstStyle/>
          <a:p>
            <a:r>
              <a:rPr kumimoji="1" lang="en-US" altLang="ja-JP"/>
              <a:t>※</a:t>
            </a:r>
            <a:r>
              <a:rPr kumimoji="1" lang="ja-JP" altLang="en-US"/>
              <a:t>参考</a:t>
            </a:r>
            <a:endParaRPr kumimoji="1" lang="en-US" altLang="ja-JP"/>
          </a:p>
          <a:p>
            <a:r>
              <a:rPr lang="ja-JP" altLang="en-US"/>
              <a:t>　</a:t>
            </a:r>
            <a:r>
              <a:rPr lang="ja-JP" altLang="en-US" sz="1400"/>
              <a:t>起動中のプログラムが出力するログ情報を見たい場合は、以下のコマンドを実行してください。</a:t>
            </a:r>
            <a:endParaRPr lang="en-US" altLang="ja-JP" sz="1400"/>
          </a:p>
          <a:p>
            <a:endParaRPr kumimoji="1" lang="en-US" altLang="ja-JP" sz="1600"/>
          </a:p>
          <a:p>
            <a:r>
              <a:rPr kumimoji="1" lang="en-US" altLang="ja-JP" sz="1600"/>
              <a:t># journalctl -f -u postgresql-13.service</a:t>
            </a:r>
            <a:endParaRPr kumimoji="1" lang="ja-JP" altLang="en-US" sz="1600"/>
          </a:p>
        </p:txBody>
      </p:sp>
    </p:spTree>
    <p:extLst>
      <p:ext uri="{BB962C8B-B14F-4D97-AF65-F5344CB8AC3E}">
        <p14:creationId xmlns:p14="http://schemas.microsoft.com/office/powerpoint/2010/main" val="1873959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sp>
        <p:nvSpPr>
          <p:cNvPr id="2" name="正方形/長方形 1">
            <a:extLst>
              <a:ext uri="{FF2B5EF4-FFF2-40B4-BE49-F238E27FC236}">
                <a16:creationId xmlns:a16="http://schemas.microsoft.com/office/drawing/2014/main" id="{5CEA2355-1B10-30B6-8825-4416977E0FB1}"/>
              </a:ext>
            </a:extLst>
          </p:cNvPr>
          <p:cNvSpPr/>
          <p:nvPr/>
        </p:nvSpPr>
        <p:spPr>
          <a:xfrm>
            <a:off x="355765" y="1875334"/>
            <a:ext cx="6201446" cy="1577718"/>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endParaRPr kumimoji="1" lang="en-US" altLang="ja-JP" sz="800"/>
          </a:p>
          <a:p>
            <a:r>
              <a:rPr kumimoji="1" lang="en-US" altLang="ja-JP" sz="800"/>
              <a:t>[</a:t>
            </a:r>
            <a:r>
              <a:rPr kumimoji="1" lang="en-US" altLang="ja-JP" sz="800" err="1"/>
              <a:t>root@localhost</a:t>
            </a:r>
            <a:r>
              <a:rPr kumimoji="1" lang="en-US" altLang="ja-JP" sz="800"/>
              <a:t> ~]# </a:t>
            </a:r>
            <a:r>
              <a:rPr kumimoji="1" lang="en-US" altLang="ja-JP" sz="1000">
                <a:solidFill>
                  <a:srgbClr val="FF0000"/>
                </a:solidFill>
              </a:rPr>
              <a:t>cd /var/lib/pgsql/13/data/</a:t>
            </a:r>
          </a:p>
          <a:p>
            <a:r>
              <a:rPr kumimoji="1" lang="en-US" altLang="ja-JP" sz="800"/>
              <a:t>[root@localhost data]# </a:t>
            </a:r>
            <a:r>
              <a:rPr kumimoji="1" lang="en-US" altLang="ja-JP" sz="1000">
                <a:solidFill>
                  <a:srgbClr val="FF0000"/>
                </a:solidFill>
              </a:rPr>
              <a:t>ls</a:t>
            </a:r>
          </a:p>
          <a:p>
            <a:r>
              <a:rPr kumimoji="1" lang="en-US" altLang="ja-JP" sz="800"/>
              <a:t>PG_VERSION        </a:t>
            </a:r>
            <a:r>
              <a:rPr kumimoji="1" lang="en-US" altLang="ja-JP" sz="800" err="1"/>
              <a:t>pg_hba.conf</a:t>
            </a:r>
            <a:r>
              <a:rPr kumimoji="1" lang="en-US" altLang="ja-JP" sz="800"/>
              <a:t>    </a:t>
            </a:r>
            <a:r>
              <a:rPr kumimoji="1" lang="en-US" altLang="ja-JP" sz="800" err="1"/>
              <a:t>pg_snapshots</a:t>
            </a:r>
            <a:r>
              <a:rPr kumimoji="1" lang="en-US" altLang="ja-JP" sz="800"/>
              <a:t>  </a:t>
            </a:r>
            <a:r>
              <a:rPr kumimoji="1" lang="en-US" altLang="ja-JP" sz="800" err="1"/>
              <a:t>pg_xact</a:t>
            </a:r>
            <a:endParaRPr kumimoji="1" lang="en-US" altLang="ja-JP" sz="800"/>
          </a:p>
          <a:p>
            <a:r>
              <a:rPr kumimoji="1" lang="en-US" altLang="ja-JP" sz="800"/>
              <a:t>base              </a:t>
            </a:r>
            <a:r>
              <a:rPr kumimoji="1" lang="en-US" altLang="ja-JP" sz="800" err="1"/>
              <a:t>pg_ident.conf</a:t>
            </a:r>
            <a:r>
              <a:rPr kumimoji="1" lang="en-US" altLang="ja-JP" sz="800"/>
              <a:t>  </a:t>
            </a:r>
            <a:r>
              <a:rPr kumimoji="1" lang="en-US" altLang="ja-JP" sz="800" err="1"/>
              <a:t>pg_stat</a:t>
            </a:r>
            <a:r>
              <a:rPr kumimoji="1" lang="en-US" altLang="ja-JP" sz="800"/>
              <a:t>       </a:t>
            </a:r>
            <a:r>
              <a:rPr kumimoji="1" lang="en-US" altLang="ja-JP" sz="800" err="1"/>
              <a:t>postgresql.auto.conf</a:t>
            </a:r>
            <a:endParaRPr kumimoji="1" lang="en-US" altLang="ja-JP" sz="800"/>
          </a:p>
          <a:p>
            <a:r>
              <a:rPr kumimoji="1" lang="en-US" altLang="ja-JP" sz="800" err="1"/>
              <a:t>current_logfiles</a:t>
            </a:r>
            <a:r>
              <a:rPr kumimoji="1" lang="en-US" altLang="ja-JP" sz="800"/>
              <a:t>  </a:t>
            </a:r>
            <a:r>
              <a:rPr kumimoji="1" lang="en-US" altLang="ja-JP" sz="800" err="1"/>
              <a:t>pg_logical</a:t>
            </a:r>
            <a:r>
              <a:rPr kumimoji="1" lang="en-US" altLang="ja-JP" sz="800"/>
              <a:t>     </a:t>
            </a:r>
            <a:r>
              <a:rPr kumimoji="1" lang="en-US" altLang="ja-JP" sz="800" err="1"/>
              <a:t>pg_stat_tmp</a:t>
            </a:r>
            <a:r>
              <a:rPr kumimoji="1" lang="en-US" altLang="ja-JP" sz="800"/>
              <a:t>   </a:t>
            </a:r>
            <a:r>
              <a:rPr kumimoji="1" lang="en-US" altLang="ja-JP" sz="800" err="1"/>
              <a:t>postgresql.conf</a:t>
            </a:r>
            <a:endParaRPr kumimoji="1" lang="en-US" altLang="ja-JP" sz="800"/>
          </a:p>
          <a:p>
            <a:r>
              <a:rPr kumimoji="1" lang="en-US" altLang="ja-JP" sz="800"/>
              <a:t>global            </a:t>
            </a:r>
            <a:r>
              <a:rPr kumimoji="1" lang="en-US" altLang="ja-JP" sz="800" err="1"/>
              <a:t>pg_multixact</a:t>
            </a:r>
            <a:r>
              <a:rPr kumimoji="1" lang="en-US" altLang="ja-JP" sz="800"/>
              <a:t>   </a:t>
            </a:r>
            <a:r>
              <a:rPr kumimoji="1" lang="en-US" altLang="ja-JP" sz="800" err="1"/>
              <a:t>pg_subtrans</a:t>
            </a:r>
            <a:r>
              <a:rPr kumimoji="1" lang="en-US" altLang="ja-JP" sz="800"/>
              <a:t>   </a:t>
            </a:r>
            <a:r>
              <a:rPr kumimoji="1" lang="en-US" altLang="ja-JP" sz="800" err="1"/>
              <a:t>postmaster.opts</a:t>
            </a:r>
            <a:endParaRPr kumimoji="1" lang="en-US" altLang="ja-JP" sz="800"/>
          </a:p>
          <a:p>
            <a:r>
              <a:rPr kumimoji="1" lang="en-US" altLang="ja-JP" sz="800"/>
              <a:t>log               </a:t>
            </a:r>
            <a:r>
              <a:rPr kumimoji="1" lang="en-US" altLang="ja-JP" sz="800" err="1"/>
              <a:t>pg_notify</a:t>
            </a:r>
            <a:r>
              <a:rPr kumimoji="1" lang="en-US" altLang="ja-JP" sz="800"/>
              <a:t>      </a:t>
            </a:r>
            <a:r>
              <a:rPr kumimoji="1" lang="en-US" altLang="ja-JP" sz="800" err="1"/>
              <a:t>pg_tblspc</a:t>
            </a:r>
            <a:r>
              <a:rPr kumimoji="1" lang="en-US" altLang="ja-JP" sz="800"/>
              <a:t>     </a:t>
            </a:r>
            <a:r>
              <a:rPr kumimoji="1" lang="en-US" altLang="ja-JP" sz="800" err="1"/>
              <a:t>postmaster.pid</a:t>
            </a:r>
            <a:endParaRPr kumimoji="1" lang="en-US" altLang="ja-JP" sz="800"/>
          </a:p>
          <a:p>
            <a:r>
              <a:rPr kumimoji="1" lang="en-US" altLang="ja-JP" sz="800" err="1"/>
              <a:t>pg_commit_ts</a:t>
            </a:r>
            <a:r>
              <a:rPr kumimoji="1" lang="en-US" altLang="ja-JP" sz="800"/>
              <a:t>      </a:t>
            </a:r>
            <a:r>
              <a:rPr kumimoji="1" lang="en-US" altLang="ja-JP" sz="800" err="1"/>
              <a:t>pg_replslot</a:t>
            </a:r>
            <a:r>
              <a:rPr kumimoji="1" lang="en-US" altLang="ja-JP" sz="800"/>
              <a:t>    </a:t>
            </a:r>
            <a:r>
              <a:rPr kumimoji="1" lang="en-US" altLang="ja-JP" sz="800" err="1"/>
              <a:t>pg_twophase</a:t>
            </a:r>
            <a:endParaRPr kumimoji="1" lang="en-US" altLang="ja-JP" sz="800"/>
          </a:p>
          <a:p>
            <a:r>
              <a:rPr kumimoji="1" lang="en-US" altLang="ja-JP" sz="800" err="1"/>
              <a:t>pg_dynshmem</a:t>
            </a:r>
            <a:r>
              <a:rPr kumimoji="1" lang="en-US" altLang="ja-JP" sz="800"/>
              <a:t>       </a:t>
            </a:r>
            <a:r>
              <a:rPr kumimoji="1" lang="en-US" altLang="ja-JP" sz="800" err="1"/>
              <a:t>pg_serial</a:t>
            </a:r>
            <a:r>
              <a:rPr kumimoji="1" lang="en-US" altLang="ja-JP" sz="800"/>
              <a:t>      </a:t>
            </a:r>
            <a:r>
              <a:rPr kumimoji="1" lang="en-US" altLang="ja-JP" sz="800" err="1"/>
              <a:t>pg_wal</a:t>
            </a:r>
            <a:endParaRPr kumimoji="1" lang="en-US" altLang="ja-JP" sz="800"/>
          </a:p>
          <a:p>
            <a:r>
              <a:rPr kumimoji="1" lang="en-US" altLang="ja-JP" sz="800"/>
              <a:t>[</a:t>
            </a:r>
            <a:r>
              <a:rPr kumimoji="1" lang="en-US" altLang="ja-JP" sz="800" err="1"/>
              <a:t>root@localhost</a:t>
            </a:r>
            <a:r>
              <a:rPr kumimoji="1" lang="en-US" altLang="ja-JP" sz="800"/>
              <a:t> data]#</a:t>
            </a:r>
          </a:p>
          <a:p>
            <a:endParaRPr kumimoji="1" lang="ja-JP" altLang="en-US" sz="800"/>
          </a:p>
        </p:txBody>
      </p:sp>
      <p:sp>
        <p:nvSpPr>
          <p:cNvPr id="8" name="正方形/長方形 7">
            <a:extLst>
              <a:ext uri="{FF2B5EF4-FFF2-40B4-BE49-F238E27FC236}">
                <a16:creationId xmlns:a16="http://schemas.microsoft.com/office/drawing/2014/main" id="{C724546C-1E5F-6B97-A155-A4F76B1B1689}"/>
              </a:ext>
            </a:extLst>
          </p:cNvPr>
          <p:cNvSpPr/>
          <p:nvPr/>
        </p:nvSpPr>
        <p:spPr>
          <a:xfrm>
            <a:off x="347034" y="4057161"/>
            <a:ext cx="6210177" cy="37306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800"/>
              <a:t>[root@localhost data]# </a:t>
            </a:r>
            <a:r>
              <a:rPr kumimoji="1" lang="en-US" altLang="ja-JP" sz="1000">
                <a:solidFill>
                  <a:srgbClr val="FF0000"/>
                </a:solidFill>
              </a:rPr>
              <a:t>vi postgresql.conf</a:t>
            </a:r>
            <a:endParaRPr kumimoji="1" lang="en-US" altLang="ja-JP" sz="800">
              <a:solidFill>
                <a:srgbClr val="FF0000"/>
              </a:solidFill>
            </a:endParaRPr>
          </a:p>
          <a:p>
            <a:r>
              <a:rPr kumimoji="1" lang="en-US" altLang="ja-JP" sz="800"/>
              <a:t> </a:t>
            </a:r>
          </a:p>
          <a:p>
            <a:endParaRPr kumimoji="1" lang="ja-JP" altLang="en-US" sz="800"/>
          </a:p>
        </p:txBody>
      </p:sp>
      <p:sp>
        <p:nvSpPr>
          <p:cNvPr id="10" name="正方形/長方形 9">
            <a:extLst>
              <a:ext uri="{FF2B5EF4-FFF2-40B4-BE49-F238E27FC236}">
                <a16:creationId xmlns:a16="http://schemas.microsoft.com/office/drawing/2014/main" id="{1441807D-1848-9367-EB9E-6B8CBCFC8753}"/>
              </a:ext>
            </a:extLst>
          </p:cNvPr>
          <p:cNvSpPr/>
          <p:nvPr/>
        </p:nvSpPr>
        <p:spPr>
          <a:xfrm>
            <a:off x="358050" y="4853863"/>
            <a:ext cx="6210177" cy="14762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800"/>
              <a:t>#------------------------------------------------------------------------------</a:t>
            </a:r>
          </a:p>
          <a:p>
            <a:r>
              <a:rPr kumimoji="1" lang="en-US" altLang="ja-JP" sz="800"/>
              <a:t># CONNECTIONS AND AUTHENTICATION</a:t>
            </a:r>
          </a:p>
          <a:p>
            <a:r>
              <a:rPr kumimoji="1" lang="en-US" altLang="ja-JP" sz="800"/>
              <a:t>#------------------------------------------------------------------------------</a:t>
            </a:r>
          </a:p>
          <a:p>
            <a:endParaRPr kumimoji="1" lang="en-US" altLang="ja-JP" sz="800"/>
          </a:p>
          <a:p>
            <a:r>
              <a:rPr kumimoji="1" lang="en-US" altLang="ja-JP" sz="800"/>
              <a:t># - Connection Settings -</a:t>
            </a:r>
          </a:p>
          <a:p>
            <a:endParaRPr kumimoji="1" lang="en-US" altLang="ja-JP" sz="800"/>
          </a:p>
          <a:p>
            <a:r>
              <a:rPr kumimoji="1" lang="en-US" altLang="ja-JP" sz="1000">
                <a:solidFill>
                  <a:srgbClr val="FF0000"/>
                </a:solidFill>
              </a:rPr>
              <a:t>listen_addresses = '*'          </a:t>
            </a:r>
            <a:r>
              <a:rPr kumimoji="1" lang="en-US" altLang="ja-JP" sz="800">
                <a:solidFill>
                  <a:srgbClr val="FF0000"/>
                </a:solidFill>
              </a:rPr>
              <a:t># what IP address(es) to listen on;</a:t>
            </a:r>
          </a:p>
          <a:p>
            <a:r>
              <a:rPr kumimoji="1" lang="en-US" altLang="ja-JP" sz="800"/>
              <a:t>#listen_addresses = 'localhost'         # what IP address(es) to listen on;</a:t>
            </a:r>
          </a:p>
          <a:p>
            <a:r>
              <a:rPr kumimoji="1" lang="en-US" altLang="ja-JP" sz="800"/>
              <a:t>                                        # comma-separated list of addresses;</a:t>
            </a:r>
          </a:p>
          <a:p>
            <a:r>
              <a:rPr kumimoji="1" lang="en-US" altLang="ja-JP" sz="800"/>
              <a:t>                                        # defaults to 'localhost'; use '*' for all </a:t>
            </a:r>
          </a:p>
          <a:p>
            <a:endParaRPr kumimoji="1" lang="ja-JP" altLang="en-US" sz="800"/>
          </a:p>
        </p:txBody>
      </p:sp>
      <p:sp>
        <p:nvSpPr>
          <p:cNvPr id="11" name="テキスト ボックス 10">
            <a:extLst>
              <a:ext uri="{FF2B5EF4-FFF2-40B4-BE49-F238E27FC236}">
                <a16:creationId xmlns:a16="http://schemas.microsoft.com/office/drawing/2014/main" id="{7F90E427-5F18-904A-ED5B-04FDEFD604C7}"/>
              </a:ext>
            </a:extLst>
          </p:cNvPr>
          <p:cNvSpPr txBox="1"/>
          <p:nvPr/>
        </p:nvSpPr>
        <p:spPr>
          <a:xfrm>
            <a:off x="4976362" y="5461704"/>
            <a:ext cx="1457450" cy="369332"/>
          </a:xfrm>
          <a:prstGeom prst="rect">
            <a:avLst/>
          </a:prstGeom>
          <a:noFill/>
        </p:spPr>
        <p:txBody>
          <a:bodyPr wrap="none" rtlCol="0">
            <a:spAutoFit/>
          </a:bodyPr>
          <a:lstStyle/>
          <a:p>
            <a:r>
              <a:rPr kumimoji="1" lang="en-US" altLang="ja-JP"/>
              <a:t>60</a:t>
            </a:r>
            <a:r>
              <a:rPr kumimoji="1" lang="ja-JP" altLang="en-US"/>
              <a:t>行目追加</a:t>
            </a:r>
          </a:p>
        </p:txBody>
      </p:sp>
      <p:sp>
        <p:nvSpPr>
          <p:cNvPr id="3" name="テキスト ボックス 2">
            <a:extLst>
              <a:ext uri="{FF2B5EF4-FFF2-40B4-BE49-F238E27FC236}">
                <a16:creationId xmlns:a16="http://schemas.microsoft.com/office/drawing/2014/main" id="{2609308A-A784-BEB2-5CEA-F252B0A329CC}"/>
              </a:ext>
            </a:extLst>
          </p:cNvPr>
          <p:cNvSpPr txBox="1"/>
          <p:nvPr/>
        </p:nvSpPr>
        <p:spPr>
          <a:xfrm>
            <a:off x="6845968" y="1295112"/>
            <a:ext cx="4990267"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ja-JP"/>
              <a:t>【</a:t>
            </a:r>
            <a:r>
              <a:rPr lang="ja-JP" altLang="en-US"/>
              <a:t>外部</a:t>
            </a:r>
            <a:r>
              <a:rPr lang="en-US" altLang="ja-JP"/>
              <a:t>NW</a:t>
            </a:r>
            <a:r>
              <a:rPr lang="ja-JP" altLang="en-US"/>
              <a:t>から接続可能に設定する。</a:t>
            </a:r>
            <a:r>
              <a:rPr lang="en-US" altLang="ja-JP"/>
              <a:t>】</a:t>
            </a:r>
            <a:endParaRPr kumimoji="1" lang="en-US" altLang="ja-JP"/>
          </a:p>
        </p:txBody>
      </p:sp>
      <p:sp>
        <p:nvSpPr>
          <p:cNvPr id="5" name="テキスト ボックス 4">
            <a:extLst>
              <a:ext uri="{FF2B5EF4-FFF2-40B4-BE49-F238E27FC236}">
                <a16:creationId xmlns:a16="http://schemas.microsoft.com/office/drawing/2014/main" id="{AA826D44-1DD6-4C33-D091-CA70130ABA36}"/>
              </a:ext>
            </a:extLst>
          </p:cNvPr>
          <p:cNvSpPr txBox="1"/>
          <p:nvPr/>
        </p:nvSpPr>
        <p:spPr>
          <a:xfrm>
            <a:off x="6806045" y="1855568"/>
            <a:ext cx="5136911" cy="1477328"/>
          </a:xfrm>
          <a:prstGeom prst="rect">
            <a:avLst/>
          </a:prstGeom>
          <a:noFill/>
        </p:spPr>
        <p:txBody>
          <a:bodyPr wrap="square" rtlCol="0">
            <a:spAutoFit/>
          </a:bodyPr>
          <a:lstStyle/>
          <a:p>
            <a:r>
              <a:rPr kumimoji="1" lang="ja-JP" altLang="en-US"/>
              <a:t>⑨赤字コマンドを入力して、設定ファイルがあるフォルダへ移動してください。</a:t>
            </a:r>
            <a:endParaRPr kumimoji="1" lang="en-US" altLang="ja-JP"/>
          </a:p>
          <a:p>
            <a:endParaRPr lang="en-US" altLang="ja-JP"/>
          </a:p>
          <a:p>
            <a:endParaRPr lang="en-US" altLang="ja-JP"/>
          </a:p>
          <a:p>
            <a:r>
              <a:rPr kumimoji="1" lang="ja-JP" altLang="en-US"/>
              <a:t>設定ファイル：　</a:t>
            </a:r>
            <a:r>
              <a:rPr kumimoji="1" lang="en-US" altLang="ja-JP"/>
              <a:t>postgresql.conf</a:t>
            </a:r>
          </a:p>
        </p:txBody>
      </p:sp>
      <p:sp>
        <p:nvSpPr>
          <p:cNvPr id="12" name="テキスト ボックス 11">
            <a:extLst>
              <a:ext uri="{FF2B5EF4-FFF2-40B4-BE49-F238E27FC236}">
                <a16:creationId xmlns:a16="http://schemas.microsoft.com/office/drawing/2014/main" id="{16FC90CC-B2E8-4F2B-DE15-CC6E00C9DD25}"/>
              </a:ext>
            </a:extLst>
          </p:cNvPr>
          <p:cNvSpPr txBox="1"/>
          <p:nvPr/>
        </p:nvSpPr>
        <p:spPr>
          <a:xfrm>
            <a:off x="6769339" y="4057161"/>
            <a:ext cx="5136911" cy="1200329"/>
          </a:xfrm>
          <a:prstGeom prst="rect">
            <a:avLst/>
          </a:prstGeom>
          <a:noFill/>
        </p:spPr>
        <p:txBody>
          <a:bodyPr wrap="square" rtlCol="0">
            <a:spAutoFit/>
          </a:bodyPr>
          <a:lstStyle/>
          <a:p>
            <a:r>
              <a:rPr kumimoji="1" lang="ja-JP" altLang="en-US"/>
              <a:t>⑩</a:t>
            </a:r>
            <a:r>
              <a:rPr kumimoji="1" lang="en-US" altLang="ja-JP"/>
              <a:t>vi</a:t>
            </a:r>
            <a:r>
              <a:rPr kumimoji="1" lang="ja-JP" altLang="en-US"/>
              <a:t>エディタを使って、設定を</a:t>
            </a:r>
            <a:r>
              <a:rPr lang="ja-JP" altLang="en-US"/>
              <a:t>変更します。</a:t>
            </a:r>
            <a:endParaRPr lang="en-US" altLang="ja-JP"/>
          </a:p>
          <a:p>
            <a:r>
              <a:rPr lang="ja-JP" altLang="en-US"/>
              <a:t>赤字コマンドを入力して実行してください。</a:t>
            </a:r>
            <a:endParaRPr lang="en-US" altLang="ja-JP"/>
          </a:p>
          <a:p>
            <a:endParaRPr lang="en-US" altLang="ja-JP"/>
          </a:p>
          <a:p>
            <a:r>
              <a:rPr kumimoji="1" lang="ja-JP" altLang="en-US"/>
              <a:t>設定ファイル：　</a:t>
            </a:r>
            <a:r>
              <a:rPr kumimoji="1" lang="en-US" altLang="ja-JP"/>
              <a:t>postgresql.conf</a:t>
            </a:r>
          </a:p>
        </p:txBody>
      </p:sp>
    </p:spTree>
    <p:extLst>
      <p:ext uri="{BB962C8B-B14F-4D97-AF65-F5344CB8AC3E}">
        <p14:creationId xmlns:p14="http://schemas.microsoft.com/office/powerpoint/2010/main" val="123198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13" name="テキスト ボックス 12">
            <a:extLst>
              <a:ext uri="{FF2B5EF4-FFF2-40B4-BE49-F238E27FC236}">
                <a16:creationId xmlns:a16="http://schemas.microsoft.com/office/drawing/2014/main" id="{C93E9F94-79BC-913C-5D7E-3C58B2D0498F}"/>
              </a:ext>
            </a:extLst>
          </p:cNvPr>
          <p:cNvSpPr txBox="1"/>
          <p:nvPr/>
        </p:nvSpPr>
        <p:spPr>
          <a:xfrm>
            <a:off x="267629" y="878305"/>
            <a:ext cx="2837636" cy="369332"/>
          </a:xfrm>
          <a:prstGeom prst="rect">
            <a:avLst/>
          </a:prstGeom>
          <a:noFill/>
        </p:spPr>
        <p:txBody>
          <a:bodyPr wrap="none" rtlCol="0">
            <a:spAutoFit/>
          </a:bodyPr>
          <a:lstStyle/>
          <a:p>
            <a:r>
              <a:rPr kumimoji="1" lang="en-US" altLang="ja-JP"/>
              <a:t>【</a:t>
            </a:r>
            <a:r>
              <a:rPr kumimoji="1" lang="ja-JP" altLang="en-US"/>
              <a:t>参考</a:t>
            </a:r>
            <a:r>
              <a:rPr kumimoji="1" lang="en-US" altLang="ja-JP"/>
              <a:t>】vi</a:t>
            </a:r>
            <a:r>
              <a:rPr kumimoji="1" lang="ja-JP" altLang="en-US"/>
              <a:t>エディタ操作方法</a:t>
            </a:r>
          </a:p>
        </p:txBody>
      </p:sp>
      <p:sp>
        <p:nvSpPr>
          <p:cNvPr id="2" name="テキスト ボックス 1">
            <a:extLst>
              <a:ext uri="{FF2B5EF4-FFF2-40B4-BE49-F238E27FC236}">
                <a16:creationId xmlns:a16="http://schemas.microsoft.com/office/drawing/2014/main" id="{099376EB-FAFC-4BCC-286D-99F4E87EB497}"/>
              </a:ext>
            </a:extLst>
          </p:cNvPr>
          <p:cNvSpPr txBox="1"/>
          <p:nvPr/>
        </p:nvSpPr>
        <p:spPr>
          <a:xfrm>
            <a:off x="5063564" y="6211669"/>
            <a:ext cx="6070893" cy="646331"/>
          </a:xfrm>
          <a:prstGeom prst="rect">
            <a:avLst/>
          </a:prstGeom>
          <a:noFill/>
        </p:spPr>
        <p:txBody>
          <a:bodyPr wrap="none" rtlCol="0">
            <a:spAutoFit/>
          </a:bodyPr>
          <a:lstStyle/>
          <a:p>
            <a:r>
              <a:rPr kumimoji="1" lang="en-US" altLang="ja-JP"/>
              <a:t>vi</a:t>
            </a:r>
            <a:r>
              <a:rPr kumimoji="1" lang="ja-JP" altLang="en-US"/>
              <a:t>コマンドについて詳しくまとめました </a:t>
            </a:r>
            <a:r>
              <a:rPr kumimoji="1" lang="en-US" altLang="ja-JP"/>
              <a:t>【Linux</a:t>
            </a:r>
            <a:r>
              <a:rPr kumimoji="1" lang="ja-JP" altLang="en-US"/>
              <a:t>コマンド集</a:t>
            </a:r>
            <a:r>
              <a:rPr kumimoji="1" lang="en-US" altLang="ja-JP"/>
              <a:t>】</a:t>
            </a:r>
          </a:p>
          <a:p>
            <a:r>
              <a:rPr kumimoji="1" lang="en-US" altLang="ja-JP"/>
              <a:t>https://eng-entrance.com/linux-command-vi</a:t>
            </a:r>
            <a:endParaRPr kumimoji="1" lang="ja-JP" altLang="en-US"/>
          </a:p>
        </p:txBody>
      </p:sp>
      <p:sp>
        <p:nvSpPr>
          <p:cNvPr id="3" name="テキスト ボックス 2">
            <a:extLst>
              <a:ext uri="{FF2B5EF4-FFF2-40B4-BE49-F238E27FC236}">
                <a16:creationId xmlns:a16="http://schemas.microsoft.com/office/drawing/2014/main" id="{EAA930A0-1D83-B349-D852-8407AB763728}"/>
              </a:ext>
            </a:extLst>
          </p:cNvPr>
          <p:cNvSpPr txBox="1"/>
          <p:nvPr/>
        </p:nvSpPr>
        <p:spPr>
          <a:xfrm>
            <a:off x="986087" y="1248343"/>
            <a:ext cx="10720873" cy="523220"/>
          </a:xfrm>
          <a:prstGeom prst="rect">
            <a:avLst/>
          </a:prstGeom>
          <a:noFill/>
        </p:spPr>
        <p:txBody>
          <a:bodyPr wrap="square" rtlCol="0">
            <a:spAutoFit/>
          </a:bodyPr>
          <a:lstStyle/>
          <a:p>
            <a:r>
              <a:rPr kumimoji="1" lang="en-US" altLang="ja-JP" sz="1400"/>
              <a:t>Linux</a:t>
            </a:r>
            <a:r>
              <a:rPr kumimoji="1" lang="ja-JP" altLang="en-US" sz="1400"/>
              <a:t>を含む</a:t>
            </a:r>
            <a:r>
              <a:rPr kumimoji="1" lang="en-US" altLang="ja-JP" sz="1400"/>
              <a:t>Unix</a:t>
            </a:r>
            <a:r>
              <a:rPr kumimoji="1" lang="ja-JP" altLang="en-US" sz="1400"/>
              <a:t>ベースの</a:t>
            </a:r>
            <a:r>
              <a:rPr kumimoji="1" lang="en-US" altLang="ja-JP" sz="1400"/>
              <a:t>OS</a:t>
            </a:r>
            <a:r>
              <a:rPr kumimoji="1" lang="ja-JP" altLang="en-US" sz="1400"/>
              <a:t>で利用できるテキストエディタだ。世の中にマウスのようなポインティングデバイスがまだ普及しておらず、キーボード入力が主流だった時代からある。</a:t>
            </a:r>
            <a:r>
              <a:rPr kumimoji="1" lang="en-US" altLang="ja-JP" sz="1400"/>
              <a:t>Linux</a:t>
            </a:r>
            <a:r>
              <a:rPr kumimoji="1" lang="ja-JP" altLang="en-US" sz="1400"/>
              <a:t>にはプリインストールされているため、スタンダードなエディタとなっている。</a:t>
            </a:r>
          </a:p>
        </p:txBody>
      </p:sp>
      <p:sp>
        <p:nvSpPr>
          <p:cNvPr id="4" name="テキスト ボックス 3">
            <a:extLst>
              <a:ext uri="{FF2B5EF4-FFF2-40B4-BE49-F238E27FC236}">
                <a16:creationId xmlns:a16="http://schemas.microsoft.com/office/drawing/2014/main" id="{1A162BAB-FECD-0FC7-4F5E-E90D159576AF}"/>
              </a:ext>
            </a:extLst>
          </p:cNvPr>
          <p:cNvSpPr txBox="1"/>
          <p:nvPr/>
        </p:nvSpPr>
        <p:spPr>
          <a:xfrm>
            <a:off x="737309" y="2081463"/>
            <a:ext cx="2367956" cy="369332"/>
          </a:xfrm>
          <a:prstGeom prst="rect">
            <a:avLst/>
          </a:prstGeom>
          <a:noFill/>
        </p:spPr>
        <p:txBody>
          <a:bodyPr wrap="none" rtlCol="0">
            <a:spAutoFit/>
          </a:bodyPr>
          <a:lstStyle/>
          <a:p>
            <a:r>
              <a:rPr kumimoji="1" lang="en-US" altLang="ja-JP"/>
              <a:t>vi</a:t>
            </a:r>
            <a:r>
              <a:rPr kumimoji="1" lang="ja-JP" altLang="en-US"/>
              <a:t>コマンドの基本動作</a:t>
            </a:r>
          </a:p>
        </p:txBody>
      </p:sp>
      <p:graphicFrame>
        <p:nvGraphicFramePr>
          <p:cNvPr id="5" name="表 4">
            <a:extLst>
              <a:ext uri="{FF2B5EF4-FFF2-40B4-BE49-F238E27FC236}">
                <a16:creationId xmlns:a16="http://schemas.microsoft.com/office/drawing/2014/main" id="{2BBF12B3-9CFF-2369-8498-3C7D78B4E95B}"/>
              </a:ext>
            </a:extLst>
          </p:cNvPr>
          <p:cNvGraphicFramePr>
            <a:graphicFrameLocks noGrp="1"/>
          </p:cNvGraphicFramePr>
          <p:nvPr>
            <p:extLst>
              <p:ext uri="{D42A27DB-BD31-4B8C-83A1-F6EECF244321}">
                <p14:modId xmlns:p14="http://schemas.microsoft.com/office/powerpoint/2010/main" val="1927278051"/>
              </p:ext>
            </p:extLst>
          </p:nvPr>
        </p:nvGraphicFramePr>
        <p:xfrm>
          <a:off x="999564" y="2509816"/>
          <a:ext cx="10943390" cy="3017520"/>
        </p:xfrm>
        <a:graphic>
          <a:graphicData uri="http://schemas.openxmlformats.org/drawingml/2006/table">
            <a:tbl>
              <a:tblPr firstRow="1" bandRow="1">
                <a:tableStyleId>{5C22544A-7EE6-4342-B048-85BDC9FD1C3A}</a:tableStyleId>
              </a:tblPr>
              <a:tblGrid>
                <a:gridCol w="3163361">
                  <a:extLst>
                    <a:ext uri="{9D8B030D-6E8A-4147-A177-3AD203B41FA5}">
                      <a16:colId xmlns:a16="http://schemas.microsoft.com/office/drawing/2014/main" val="213438625"/>
                    </a:ext>
                  </a:extLst>
                </a:gridCol>
                <a:gridCol w="2646949">
                  <a:extLst>
                    <a:ext uri="{9D8B030D-6E8A-4147-A177-3AD203B41FA5}">
                      <a16:colId xmlns:a16="http://schemas.microsoft.com/office/drawing/2014/main" val="401673120"/>
                    </a:ext>
                  </a:extLst>
                </a:gridCol>
                <a:gridCol w="5133080">
                  <a:extLst>
                    <a:ext uri="{9D8B030D-6E8A-4147-A177-3AD203B41FA5}">
                      <a16:colId xmlns:a16="http://schemas.microsoft.com/office/drawing/2014/main" val="3864686537"/>
                    </a:ext>
                  </a:extLst>
                </a:gridCol>
              </a:tblGrid>
              <a:tr h="165688">
                <a:tc>
                  <a:txBody>
                    <a:bodyPr/>
                    <a:lstStyle/>
                    <a:p>
                      <a:r>
                        <a:rPr kumimoji="1" lang="ja-JP" altLang="en-US" sz="1200"/>
                        <a:t>操作コマンド</a:t>
                      </a:r>
                    </a:p>
                  </a:txBody>
                  <a:tcPr/>
                </a:tc>
                <a:tc>
                  <a:txBody>
                    <a:bodyPr/>
                    <a:lstStyle/>
                    <a:p>
                      <a:r>
                        <a:rPr kumimoji="1" lang="ja-JP" altLang="en-US" sz="1200"/>
                        <a:t>例</a:t>
                      </a:r>
                    </a:p>
                  </a:txBody>
                  <a:tcPr/>
                </a:tc>
                <a:tc>
                  <a:txBody>
                    <a:bodyPr/>
                    <a:lstStyle/>
                    <a:p>
                      <a:r>
                        <a:rPr kumimoji="1" lang="ja-JP" altLang="en-US" sz="1200"/>
                        <a:t>説明</a:t>
                      </a:r>
                    </a:p>
                  </a:txBody>
                  <a:tcPr/>
                </a:tc>
                <a:extLst>
                  <a:ext uri="{0D108BD9-81ED-4DB2-BD59-A6C34878D82A}">
                    <a16:rowId xmlns:a16="http://schemas.microsoft.com/office/drawing/2014/main" val="2817003482"/>
                  </a:ext>
                </a:extLst>
              </a:tr>
              <a:tr h="165688">
                <a:tc>
                  <a:txBody>
                    <a:bodyPr/>
                    <a:lstStyle/>
                    <a:p>
                      <a:r>
                        <a:rPr kumimoji="1" lang="ja-JP" altLang="en-US" sz="1200"/>
                        <a:t>ファイル開く</a:t>
                      </a:r>
                    </a:p>
                  </a:txBody>
                  <a:tcPr/>
                </a:tc>
                <a:tc>
                  <a:txBody>
                    <a:bodyPr/>
                    <a:lstStyle/>
                    <a:p>
                      <a:r>
                        <a:rPr kumimoji="1" lang="en-US" altLang="ja-JP" sz="1200"/>
                        <a:t>$ vi </a:t>
                      </a:r>
                      <a:r>
                        <a:rPr kumimoji="1" lang="ja-JP" altLang="en-US" sz="1200"/>
                        <a:t>ファイル名</a:t>
                      </a:r>
                    </a:p>
                  </a:txBody>
                  <a:tcPr/>
                </a:tc>
                <a:tc>
                  <a:txBody>
                    <a:bodyPr/>
                    <a:lstStyle/>
                    <a:p>
                      <a:r>
                        <a:rPr kumimoji="1" lang="en-US" altLang="ja-JP" sz="1200"/>
                        <a:t>vi</a:t>
                      </a:r>
                      <a:r>
                        <a:rPr kumimoji="1" lang="ja-JP" altLang="en-US" sz="1200"/>
                        <a:t>エディタを使ってファイルを開く</a:t>
                      </a:r>
                    </a:p>
                  </a:txBody>
                  <a:tcPr/>
                </a:tc>
                <a:extLst>
                  <a:ext uri="{0D108BD9-81ED-4DB2-BD59-A6C34878D82A}">
                    <a16:rowId xmlns:a16="http://schemas.microsoft.com/office/drawing/2014/main" val="1279763941"/>
                  </a:ext>
                </a:extLst>
              </a:tr>
              <a:tr h="165688">
                <a:tc>
                  <a:txBody>
                    <a:bodyPr/>
                    <a:lstStyle/>
                    <a:p>
                      <a:r>
                        <a:rPr kumimoji="1" lang="ja-JP" altLang="en-US" sz="1200"/>
                        <a:t>カーソル移動</a:t>
                      </a:r>
                    </a:p>
                  </a:txBody>
                  <a:tcPr/>
                </a:tc>
                <a:tc>
                  <a:txBody>
                    <a:bodyPr/>
                    <a:lstStyle/>
                    <a:p>
                      <a:r>
                        <a:rPr kumimoji="1" lang="ja-JP" altLang="en-US" sz="1200"/>
                        <a:t>←↑↓→　→　キー</a:t>
                      </a:r>
                    </a:p>
                  </a:txBody>
                  <a:tcPr/>
                </a:tc>
                <a:tc>
                  <a:txBody>
                    <a:bodyPr/>
                    <a:lstStyle/>
                    <a:p>
                      <a:endParaRPr kumimoji="1" lang="ja-JP" altLang="en-US" sz="1200"/>
                    </a:p>
                  </a:txBody>
                  <a:tcPr/>
                </a:tc>
                <a:extLst>
                  <a:ext uri="{0D108BD9-81ED-4DB2-BD59-A6C34878D82A}">
                    <a16:rowId xmlns:a16="http://schemas.microsoft.com/office/drawing/2014/main" val="3552838878"/>
                  </a:ext>
                </a:extLst>
              </a:tr>
              <a:tr h="165688">
                <a:tc>
                  <a:txBody>
                    <a:bodyPr/>
                    <a:lstStyle/>
                    <a:p>
                      <a:r>
                        <a:rPr kumimoji="1" lang="ja-JP" altLang="en-US" sz="1200"/>
                        <a:t>現在のカーソル位置に文字を挿入する</a:t>
                      </a:r>
                    </a:p>
                  </a:txBody>
                  <a:tcPr/>
                </a:tc>
                <a:tc>
                  <a:txBody>
                    <a:bodyPr/>
                    <a:lstStyle/>
                    <a:p>
                      <a:r>
                        <a:rPr kumimoji="1" lang="en-US" altLang="ja-JP" sz="1200"/>
                        <a:t>i</a:t>
                      </a:r>
                      <a:r>
                        <a:rPr kumimoji="1" lang="ja-JP" altLang="en-US" sz="1200"/>
                        <a:t>　キー</a:t>
                      </a:r>
                    </a:p>
                  </a:txBody>
                  <a:tcPr/>
                </a:tc>
                <a:tc>
                  <a:txBody>
                    <a:bodyPr/>
                    <a:lstStyle/>
                    <a:p>
                      <a:r>
                        <a:rPr kumimoji="1" lang="en-US" altLang="ja-JP" sz="1200"/>
                        <a:t>vi</a:t>
                      </a:r>
                      <a:r>
                        <a:rPr kumimoji="1" lang="ja-JP" altLang="en-US" sz="1200"/>
                        <a:t>エディタでは、編集モードと表示モードが分かれている。</a:t>
                      </a:r>
                      <a:endParaRPr kumimoji="1" lang="en-US" altLang="ja-JP" sz="1200"/>
                    </a:p>
                    <a:p>
                      <a:r>
                        <a:rPr kumimoji="1" lang="ja-JP" altLang="en-US" sz="1200"/>
                        <a:t>編集したい所に矢印キーで移動して、</a:t>
                      </a:r>
                      <a:r>
                        <a:rPr kumimoji="1" lang="en-US" altLang="ja-JP" sz="1200"/>
                        <a:t>i</a:t>
                      </a:r>
                      <a:r>
                        <a:rPr kumimoji="1" lang="ja-JP" altLang="en-US" sz="1200"/>
                        <a:t>　キーを押すことによって編集モードに切り替え。</a:t>
                      </a:r>
                      <a:endParaRPr kumimoji="1" lang="en-US" altLang="ja-JP" sz="1200"/>
                    </a:p>
                    <a:p>
                      <a:r>
                        <a:rPr kumimoji="1" lang="ja-JP" altLang="en-US" sz="1200"/>
                        <a:t>文字入力後、</a:t>
                      </a:r>
                      <a:r>
                        <a:rPr kumimoji="1" lang="en-US" altLang="ja-JP" sz="1200"/>
                        <a:t>ESC</a:t>
                      </a:r>
                      <a:r>
                        <a:rPr kumimoji="1" lang="ja-JP" altLang="en-US" sz="1200"/>
                        <a:t>キーで表示モードに戻る。　手順を踏みます。</a:t>
                      </a:r>
                      <a:endParaRPr kumimoji="1" lang="en-US" altLang="ja-JP" sz="1200"/>
                    </a:p>
                    <a:p>
                      <a:endParaRPr kumimoji="1" lang="ja-JP" altLang="en-US" sz="1200"/>
                    </a:p>
                  </a:txBody>
                  <a:tcPr/>
                </a:tc>
                <a:extLst>
                  <a:ext uri="{0D108BD9-81ED-4DB2-BD59-A6C34878D82A}">
                    <a16:rowId xmlns:a16="http://schemas.microsoft.com/office/drawing/2014/main" val="3580442012"/>
                  </a:ext>
                </a:extLst>
              </a:tr>
              <a:tr h="1656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１文字削除</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x</a:t>
                      </a:r>
                      <a:r>
                        <a:rPr kumimoji="1" lang="ja-JP" altLang="en-US" sz="1200"/>
                        <a:t>　キー</a:t>
                      </a:r>
                    </a:p>
                  </a:txBody>
                  <a:tcPr/>
                </a:tc>
                <a:tc>
                  <a:txBody>
                    <a:bodyPr/>
                    <a:lstStyle/>
                    <a:p>
                      <a:r>
                        <a:rPr kumimoji="1" lang="ja-JP" altLang="en-US" sz="1200"/>
                        <a:t>表示モード時にｘ　キーを押すと、カーソルがある位置の文字が消えます、。</a:t>
                      </a:r>
                    </a:p>
                  </a:txBody>
                  <a:tcPr/>
                </a:tc>
                <a:extLst>
                  <a:ext uri="{0D108BD9-81ED-4DB2-BD59-A6C34878D82A}">
                    <a16:rowId xmlns:a16="http://schemas.microsoft.com/office/drawing/2014/main" val="3250627925"/>
                  </a:ext>
                </a:extLst>
              </a:tr>
              <a:tr h="165688">
                <a:tc>
                  <a:txBody>
                    <a:bodyPr/>
                    <a:lstStyle/>
                    <a:p>
                      <a:r>
                        <a:rPr kumimoji="1" lang="ja-JP" altLang="en-US" sz="1200"/>
                        <a:t>ファイルを閉じる。変更があった場合は変更を破棄する</a:t>
                      </a:r>
                    </a:p>
                  </a:txBody>
                  <a:tcPr/>
                </a:tc>
                <a:tc>
                  <a:txBody>
                    <a:bodyPr/>
                    <a:lstStyle/>
                    <a:p>
                      <a:r>
                        <a:rPr kumimoji="1" lang="en-US" altLang="ja-JP" sz="1200"/>
                        <a:t>:q!</a:t>
                      </a:r>
                      <a:r>
                        <a:rPr kumimoji="1" lang="ja-JP" altLang="en-US" sz="1200"/>
                        <a:t>キー</a:t>
                      </a:r>
                      <a:endParaRPr kumimoji="1" lang="en-US" altLang="ja-JP" sz="1200"/>
                    </a:p>
                    <a:p>
                      <a:endParaRPr kumimoji="1" lang="ja-JP" altLang="en-US" sz="1200"/>
                    </a:p>
                  </a:txBody>
                  <a:tcPr/>
                </a:tc>
                <a:tc>
                  <a:txBody>
                    <a:bodyPr/>
                    <a:lstStyle/>
                    <a:p>
                      <a:r>
                        <a:rPr kumimoji="1" lang="ja-JP" altLang="en-US" sz="1200"/>
                        <a:t>表示モード時に、：　ｑ　！　キーを順に押すと、</a:t>
                      </a:r>
                      <a:r>
                        <a:rPr kumimoji="1" lang="en-US" altLang="ja-JP" sz="1200"/>
                        <a:t>vi</a:t>
                      </a:r>
                      <a:r>
                        <a:rPr kumimoji="1" lang="ja-JP" altLang="en-US" sz="1200"/>
                        <a:t>を強制終了し、ファイルを閉じます。</a:t>
                      </a:r>
                    </a:p>
                  </a:txBody>
                  <a:tcPr/>
                </a:tc>
                <a:extLst>
                  <a:ext uri="{0D108BD9-81ED-4DB2-BD59-A6C34878D82A}">
                    <a16:rowId xmlns:a16="http://schemas.microsoft.com/office/drawing/2014/main" val="475588822"/>
                  </a:ext>
                </a:extLst>
              </a:tr>
              <a:tr h="165688">
                <a:tc>
                  <a:txBody>
                    <a:bodyPr/>
                    <a:lstStyle/>
                    <a:p>
                      <a:r>
                        <a:rPr kumimoji="1" lang="ja-JP" altLang="en-US" sz="1200"/>
                        <a:t>ファイルを保存し</a:t>
                      </a:r>
                      <a:r>
                        <a:rPr kumimoji="1" lang="en-US" altLang="ja-JP" sz="1200"/>
                        <a:t>vi</a:t>
                      </a:r>
                      <a:r>
                        <a:rPr kumimoji="1" lang="ja-JP" altLang="en-US" sz="1200"/>
                        <a:t>を終了する</a:t>
                      </a:r>
                    </a:p>
                  </a:txBody>
                  <a:tcPr/>
                </a:tc>
                <a:tc>
                  <a:txBody>
                    <a:bodyPr/>
                    <a:lstStyle/>
                    <a:p>
                      <a:r>
                        <a:rPr kumimoji="1" lang="en-US" altLang="ja-JP" sz="1200"/>
                        <a:t>:wq</a:t>
                      </a:r>
                      <a:r>
                        <a:rPr kumimoji="1" lang="ja-JP" altLang="en-US" sz="1200"/>
                        <a:t>キー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表示モード時に、：　</a:t>
                      </a:r>
                      <a:r>
                        <a:rPr kumimoji="1" lang="en-US" altLang="ja-JP" sz="1200"/>
                        <a:t>w</a:t>
                      </a:r>
                      <a:r>
                        <a:rPr kumimoji="1" lang="ja-JP" altLang="en-US" sz="1200"/>
                        <a:t>　ｑ　キーを順に押すと、ファイルを保存し、</a:t>
                      </a:r>
                      <a:r>
                        <a:rPr kumimoji="1" lang="en-US" altLang="ja-JP" sz="1200"/>
                        <a:t>vi</a:t>
                      </a:r>
                      <a:r>
                        <a:rPr kumimoji="1" lang="ja-JP" altLang="en-US" sz="1200"/>
                        <a:t>を閉じます。</a:t>
                      </a:r>
                    </a:p>
                  </a:txBody>
                  <a:tcPr/>
                </a:tc>
                <a:extLst>
                  <a:ext uri="{0D108BD9-81ED-4DB2-BD59-A6C34878D82A}">
                    <a16:rowId xmlns:a16="http://schemas.microsoft.com/office/drawing/2014/main" val="234304317"/>
                  </a:ext>
                </a:extLst>
              </a:tr>
            </a:tbl>
          </a:graphicData>
        </a:graphic>
      </p:graphicFrame>
    </p:spTree>
    <p:extLst>
      <p:ext uri="{BB962C8B-B14F-4D97-AF65-F5344CB8AC3E}">
        <p14:creationId xmlns:p14="http://schemas.microsoft.com/office/powerpoint/2010/main" val="2858029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sp>
        <p:nvSpPr>
          <p:cNvPr id="2" name="正方形/長方形 1">
            <a:extLst>
              <a:ext uri="{FF2B5EF4-FFF2-40B4-BE49-F238E27FC236}">
                <a16:creationId xmlns:a16="http://schemas.microsoft.com/office/drawing/2014/main" id="{5CEA2355-1B10-30B6-8825-4416977E0FB1}"/>
              </a:ext>
            </a:extLst>
          </p:cNvPr>
          <p:cNvSpPr/>
          <p:nvPr/>
        </p:nvSpPr>
        <p:spPr>
          <a:xfrm>
            <a:off x="355765" y="2007680"/>
            <a:ext cx="6156059" cy="47554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800">
                <a:latin typeface="BIZ UDゴシック" panose="020B0400000000000000" pitchFamily="49" charset="-128"/>
                <a:ea typeface="BIZ UDゴシック" panose="020B0400000000000000" pitchFamily="49" charset="-128"/>
              </a:rPr>
              <a:t>[root@localhost ~]# </a:t>
            </a:r>
            <a:r>
              <a:rPr kumimoji="1" lang="en-US" altLang="ja-JP" sz="800">
                <a:solidFill>
                  <a:srgbClr val="FF0000"/>
                </a:solidFill>
              </a:rPr>
              <a:t>cd /var/lib/pgsql/13/data/</a:t>
            </a:r>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root@localhost</a:t>
            </a:r>
            <a:r>
              <a:rPr kumimoji="1" lang="en-US" altLang="ja-JP" sz="800">
                <a:latin typeface="BIZ UDゴシック" panose="020B0400000000000000" pitchFamily="49" charset="-128"/>
                <a:ea typeface="BIZ UDゴシック" panose="020B0400000000000000" pitchFamily="49" charset="-128"/>
              </a:rPr>
              <a:t> ~]# </a:t>
            </a:r>
            <a:r>
              <a:rPr kumimoji="1" lang="en-US" altLang="ja-JP" sz="1000">
                <a:solidFill>
                  <a:srgbClr val="FF0000"/>
                </a:solidFill>
                <a:latin typeface="BIZ UDゴシック" panose="020B0400000000000000" pitchFamily="49" charset="-128"/>
                <a:ea typeface="BIZ UDゴシック" panose="020B0400000000000000" pitchFamily="49" charset="-128"/>
              </a:rPr>
              <a:t>vi pg_hba.conf</a:t>
            </a:r>
            <a:endParaRPr kumimoji="1" lang="en-US" altLang="ja-JP" sz="800">
              <a:solidFill>
                <a:srgbClr val="FF0000"/>
              </a:solidFill>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 </a:t>
            </a:r>
            <a:endParaRPr kumimoji="1" lang="ja-JP" altLang="en-US" sz="800">
              <a:latin typeface="BIZ UDゴシック" panose="020B0400000000000000" pitchFamily="49" charset="-128"/>
              <a:ea typeface="BIZ UDゴシック" panose="020B0400000000000000" pitchFamily="49" charset="-128"/>
            </a:endParaRPr>
          </a:p>
        </p:txBody>
      </p:sp>
      <p:sp>
        <p:nvSpPr>
          <p:cNvPr id="3" name="正方形/長方形 2">
            <a:extLst>
              <a:ext uri="{FF2B5EF4-FFF2-40B4-BE49-F238E27FC236}">
                <a16:creationId xmlns:a16="http://schemas.microsoft.com/office/drawing/2014/main" id="{19389714-D20B-36E1-5F8C-23D8B23E8599}"/>
              </a:ext>
            </a:extLst>
          </p:cNvPr>
          <p:cNvSpPr/>
          <p:nvPr/>
        </p:nvSpPr>
        <p:spPr>
          <a:xfrm>
            <a:off x="365057" y="3046183"/>
            <a:ext cx="6156059" cy="2028938"/>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800">
                <a:latin typeface="BIZ UDゴシック" panose="020B0400000000000000" pitchFamily="49" charset="-128"/>
                <a:ea typeface="BIZ UDゴシック" panose="020B0400000000000000" pitchFamily="49" charset="-128"/>
              </a:rPr>
              <a:t># TYPE  DATABASE        USER            ADDRESS                 METHOD</a:t>
            </a:r>
          </a:p>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 "local" is for Unix domain socket connections only</a:t>
            </a:r>
          </a:p>
          <a:p>
            <a:r>
              <a:rPr kumimoji="1" lang="en-US" altLang="ja-JP" sz="800">
                <a:latin typeface="BIZ UDゴシック" panose="020B0400000000000000" pitchFamily="49" charset="-128"/>
                <a:ea typeface="BIZ UDゴシック" panose="020B0400000000000000" pitchFamily="49" charset="-128"/>
              </a:rPr>
              <a:t>local   all             all                                     peer</a:t>
            </a:r>
          </a:p>
          <a:p>
            <a:r>
              <a:rPr kumimoji="1" lang="en-US" altLang="ja-JP" sz="800">
                <a:latin typeface="BIZ UDゴシック" panose="020B0400000000000000" pitchFamily="49" charset="-128"/>
                <a:ea typeface="BIZ UDゴシック" panose="020B0400000000000000" pitchFamily="49" charset="-128"/>
              </a:rPr>
              <a:t># IPv4 local connections:</a:t>
            </a:r>
          </a:p>
          <a:p>
            <a:r>
              <a:rPr kumimoji="1" lang="en-US" altLang="ja-JP" sz="800">
                <a:latin typeface="BIZ UDゴシック" panose="020B0400000000000000" pitchFamily="49" charset="-128"/>
                <a:ea typeface="BIZ UDゴシック" panose="020B0400000000000000" pitchFamily="49" charset="-128"/>
              </a:rPr>
              <a:t>host    all             all             127.0.0.1/32            scram-sha-256</a:t>
            </a:r>
          </a:p>
          <a:p>
            <a:r>
              <a:rPr kumimoji="1" lang="en-US" altLang="ja-JP" sz="1000">
                <a:solidFill>
                  <a:srgbClr val="FF0000"/>
                </a:solidFill>
                <a:latin typeface="BIZ UDゴシック" panose="020B0400000000000000" pitchFamily="49" charset="-128"/>
                <a:ea typeface="BIZ UDゴシック" panose="020B0400000000000000" pitchFamily="49" charset="-128"/>
              </a:rPr>
              <a:t>host    all             all             10.0.2.0/24             scram-sha-256</a:t>
            </a:r>
          </a:p>
          <a:p>
            <a:r>
              <a:rPr kumimoji="1" lang="en-US" altLang="ja-JP" sz="800">
                <a:latin typeface="BIZ UDゴシック" panose="020B0400000000000000" pitchFamily="49" charset="-128"/>
                <a:ea typeface="BIZ UDゴシック" panose="020B0400000000000000" pitchFamily="49" charset="-128"/>
              </a:rPr>
              <a:t># IPv6 local connections:</a:t>
            </a:r>
          </a:p>
          <a:p>
            <a:r>
              <a:rPr kumimoji="1" lang="en-US" altLang="ja-JP" sz="800">
                <a:latin typeface="BIZ UDゴシック" panose="020B0400000000000000" pitchFamily="49" charset="-128"/>
                <a:ea typeface="BIZ UDゴシック" panose="020B0400000000000000" pitchFamily="49" charset="-128"/>
              </a:rPr>
              <a:t>host    all             all             ::1/128                 scram-sha-256</a:t>
            </a:r>
          </a:p>
          <a:p>
            <a:r>
              <a:rPr kumimoji="1" lang="en-US" altLang="ja-JP" sz="800">
                <a:latin typeface="BIZ UDゴシック" panose="020B0400000000000000" pitchFamily="49" charset="-128"/>
                <a:ea typeface="BIZ UDゴシック" panose="020B0400000000000000" pitchFamily="49" charset="-128"/>
              </a:rPr>
              <a:t># Allow replication connections from localhost, by a user with the</a:t>
            </a:r>
          </a:p>
          <a:p>
            <a:r>
              <a:rPr kumimoji="1" lang="en-US" altLang="ja-JP" sz="800">
                <a:latin typeface="BIZ UDゴシック" panose="020B0400000000000000" pitchFamily="49" charset="-128"/>
                <a:ea typeface="BIZ UDゴシック" panose="020B0400000000000000" pitchFamily="49" charset="-128"/>
              </a:rPr>
              <a:t># replication privilege.</a:t>
            </a:r>
          </a:p>
          <a:p>
            <a:r>
              <a:rPr kumimoji="1" lang="en-US" altLang="ja-JP" sz="800">
                <a:latin typeface="BIZ UDゴシック" panose="020B0400000000000000" pitchFamily="49" charset="-128"/>
                <a:ea typeface="BIZ UDゴシック" panose="020B0400000000000000" pitchFamily="49" charset="-128"/>
              </a:rPr>
              <a:t>local   replication     all                                     peer</a:t>
            </a:r>
          </a:p>
          <a:p>
            <a:r>
              <a:rPr kumimoji="1" lang="en-US" altLang="ja-JP" sz="800">
                <a:latin typeface="BIZ UDゴシック" panose="020B0400000000000000" pitchFamily="49" charset="-128"/>
                <a:ea typeface="BIZ UDゴシック" panose="020B0400000000000000" pitchFamily="49" charset="-128"/>
              </a:rPr>
              <a:t>host    replication     all             127.0.0.1/32            scram-sha-256</a:t>
            </a:r>
          </a:p>
          <a:p>
            <a:r>
              <a:rPr kumimoji="1" lang="en-US" altLang="ja-JP" sz="800">
                <a:latin typeface="BIZ UDゴシック" panose="020B0400000000000000" pitchFamily="49" charset="-128"/>
                <a:ea typeface="BIZ UDゴシック" panose="020B0400000000000000" pitchFamily="49" charset="-128"/>
              </a:rPr>
              <a:t>host    replication     all             ::1/128                 scram-sha-256 </a:t>
            </a:r>
            <a:endParaRPr kumimoji="1" lang="ja-JP" altLang="en-US" sz="800">
              <a:latin typeface="BIZ UDゴシック" panose="020B0400000000000000" pitchFamily="49" charset="-128"/>
              <a:ea typeface="BIZ UDゴシック" panose="020B0400000000000000" pitchFamily="49" charset="-128"/>
            </a:endParaRPr>
          </a:p>
        </p:txBody>
      </p:sp>
      <p:sp>
        <p:nvSpPr>
          <p:cNvPr id="5" name="テキスト ボックス 4">
            <a:extLst>
              <a:ext uri="{FF2B5EF4-FFF2-40B4-BE49-F238E27FC236}">
                <a16:creationId xmlns:a16="http://schemas.microsoft.com/office/drawing/2014/main" id="{DD1B8078-BA12-CBD7-6928-88B38E95246B}"/>
              </a:ext>
            </a:extLst>
          </p:cNvPr>
          <p:cNvSpPr txBox="1"/>
          <p:nvPr/>
        </p:nvSpPr>
        <p:spPr>
          <a:xfrm>
            <a:off x="5930210" y="3691320"/>
            <a:ext cx="1457450" cy="369332"/>
          </a:xfrm>
          <a:prstGeom prst="rect">
            <a:avLst/>
          </a:prstGeom>
          <a:noFill/>
        </p:spPr>
        <p:txBody>
          <a:bodyPr wrap="none" rtlCol="0">
            <a:spAutoFit/>
          </a:bodyPr>
          <a:lstStyle/>
          <a:p>
            <a:r>
              <a:rPr kumimoji="1" lang="en-US" altLang="ja-JP"/>
              <a:t>87</a:t>
            </a:r>
            <a:r>
              <a:rPr kumimoji="1" lang="ja-JP" altLang="en-US"/>
              <a:t>行目追加</a:t>
            </a:r>
          </a:p>
        </p:txBody>
      </p:sp>
      <p:sp>
        <p:nvSpPr>
          <p:cNvPr id="6" name="テキスト ボックス 5">
            <a:extLst>
              <a:ext uri="{FF2B5EF4-FFF2-40B4-BE49-F238E27FC236}">
                <a16:creationId xmlns:a16="http://schemas.microsoft.com/office/drawing/2014/main" id="{176DDB9D-CDDD-E7C2-58F7-A47C1FDFAC7B}"/>
              </a:ext>
            </a:extLst>
          </p:cNvPr>
          <p:cNvSpPr txBox="1"/>
          <p:nvPr/>
        </p:nvSpPr>
        <p:spPr>
          <a:xfrm>
            <a:off x="6845968" y="1295112"/>
            <a:ext cx="4990267"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ja-JP"/>
              <a:t>【</a:t>
            </a:r>
            <a:r>
              <a:rPr lang="ja-JP" altLang="en-US"/>
              <a:t>外部</a:t>
            </a:r>
            <a:r>
              <a:rPr lang="en-US" altLang="ja-JP"/>
              <a:t>NW</a:t>
            </a:r>
            <a:r>
              <a:rPr lang="ja-JP" altLang="en-US"/>
              <a:t>から認証可能に設定する。</a:t>
            </a:r>
            <a:r>
              <a:rPr lang="en-US" altLang="ja-JP"/>
              <a:t>】</a:t>
            </a:r>
            <a:endParaRPr kumimoji="1" lang="en-US" altLang="ja-JP"/>
          </a:p>
        </p:txBody>
      </p:sp>
      <p:sp>
        <p:nvSpPr>
          <p:cNvPr id="8" name="テキスト ボックス 7">
            <a:extLst>
              <a:ext uri="{FF2B5EF4-FFF2-40B4-BE49-F238E27FC236}">
                <a16:creationId xmlns:a16="http://schemas.microsoft.com/office/drawing/2014/main" id="{C40D6221-3025-5CA4-C2DD-6A48C41E2EE0}"/>
              </a:ext>
            </a:extLst>
          </p:cNvPr>
          <p:cNvSpPr txBox="1"/>
          <p:nvPr/>
        </p:nvSpPr>
        <p:spPr>
          <a:xfrm>
            <a:off x="6806045" y="1855568"/>
            <a:ext cx="5136911" cy="1477328"/>
          </a:xfrm>
          <a:prstGeom prst="rect">
            <a:avLst/>
          </a:prstGeom>
          <a:noFill/>
        </p:spPr>
        <p:txBody>
          <a:bodyPr wrap="square" rtlCol="0">
            <a:spAutoFit/>
          </a:bodyPr>
          <a:lstStyle/>
          <a:p>
            <a:r>
              <a:rPr kumimoji="1" lang="ja-JP" altLang="en-US"/>
              <a:t>⑪</a:t>
            </a:r>
            <a:r>
              <a:rPr kumimoji="1" lang="en-US" altLang="ja-JP"/>
              <a:t>vi</a:t>
            </a:r>
            <a:r>
              <a:rPr kumimoji="1" lang="ja-JP" altLang="en-US"/>
              <a:t>エディタを使って、設定を</a:t>
            </a:r>
            <a:r>
              <a:rPr lang="ja-JP" altLang="en-US"/>
              <a:t>変更します。</a:t>
            </a:r>
            <a:endParaRPr lang="en-US" altLang="ja-JP"/>
          </a:p>
          <a:p>
            <a:r>
              <a:rPr lang="ja-JP" altLang="en-US"/>
              <a:t>赤字コマンドを入力して実行してください。</a:t>
            </a:r>
            <a:endParaRPr lang="en-US" altLang="ja-JP"/>
          </a:p>
          <a:p>
            <a:endParaRPr lang="en-US" altLang="ja-JP"/>
          </a:p>
          <a:p>
            <a:endParaRPr lang="en-US" altLang="ja-JP"/>
          </a:p>
          <a:p>
            <a:r>
              <a:rPr kumimoji="1" lang="ja-JP" altLang="en-US"/>
              <a:t>設定ファイル：　</a:t>
            </a:r>
            <a:r>
              <a:rPr kumimoji="1" lang="en-US" altLang="ja-JP"/>
              <a:t>pg_hba.conf</a:t>
            </a:r>
          </a:p>
        </p:txBody>
      </p:sp>
    </p:spTree>
    <p:extLst>
      <p:ext uri="{BB962C8B-B14F-4D97-AF65-F5344CB8AC3E}">
        <p14:creationId xmlns:p14="http://schemas.microsoft.com/office/powerpoint/2010/main" val="31616460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sp>
        <p:nvSpPr>
          <p:cNvPr id="3" name="正方形/長方形 2">
            <a:extLst>
              <a:ext uri="{FF2B5EF4-FFF2-40B4-BE49-F238E27FC236}">
                <a16:creationId xmlns:a16="http://schemas.microsoft.com/office/drawing/2014/main" id="{EB819E8F-48CA-16CD-1FBB-5B9C8C61A7DE}"/>
              </a:ext>
            </a:extLst>
          </p:cNvPr>
          <p:cNvSpPr/>
          <p:nvPr/>
        </p:nvSpPr>
        <p:spPr>
          <a:xfrm>
            <a:off x="347034" y="1727910"/>
            <a:ext cx="6270334" cy="43239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endParaRPr kumimoji="1" lang="en-US" altLang="ja-JP" sz="800">
              <a:latin typeface="BIZ UDゴシック" panose="020B0400000000000000" pitchFamily="49" charset="-128"/>
              <a:ea typeface="BIZ UDゴシック" panose="020B0400000000000000" pitchFamily="49" charset="-128"/>
            </a:endParaRPr>
          </a:p>
          <a:p>
            <a:endParaRPr lang="en-US" altLang="ja-JP" sz="800">
              <a:latin typeface="BIZ UDゴシック" panose="020B0400000000000000" pitchFamily="49" charset="-128"/>
              <a:ea typeface="BIZ UDゴシック" panose="020B0400000000000000" pitchFamily="49" charset="-128"/>
            </a:endParaRPr>
          </a:p>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[root@localhost data]# </a:t>
            </a:r>
            <a:r>
              <a:rPr kumimoji="1" lang="en-US" altLang="ja-JP" sz="1000">
                <a:solidFill>
                  <a:srgbClr val="FF0000"/>
                </a:solidFill>
                <a:latin typeface="BIZ UDゴシック" panose="020B0400000000000000" pitchFamily="49" charset="-128"/>
                <a:ea typeface="BIZ UDゴシック" panose="020B0400000000000000" pitchFamily="49" charset="-128"/>
              </a:rPr>
              <a:t>systemctl restart postgresql-13</a:t>
            </a:r>
          </a:p>
          <a:p>
            <a:endParaRPr lang="en-US" altLang="ja-JP" sz="800">
              <a:solidFill>
                <a:srgbClr val="FF0000"/>
              </a:solidFill>
              <a:latin typeface="BIZ UDゴシック" panose="020B0400000000000000" pitchFamily="49" charset="-128"/>
              <a:ea typeface="BIZ UDゴシック" panose="020B0400000000000000" pitchFamily="49" charset="-128"/>
            </a:endParaRPr>
          </a:p>
          <a:p>
            <a:endParaRPr kumimoji="1" lang="en-US" altLang="ja-JP" sz="800">
              <a:solidFill>
                <a:srgbClr val="FF0000"/>
              </a:solidFill>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[root@localhost data]#</a:t>
            </a:r>
            <a:r>
              <a:rPr kumimoji="1" lang="en-US" altLang="ja-JP" sz="1000">
                <a:latin typeface="BIZ UDゴシック" panose="020B0400000000000000" pitchFamily="49" charset="-128"/>
                <a:ea typeface="BIZ UDゴシック" panose="020B0400000000000000" pitchFamily="49" charset="-128"/>
              </a:rPr>
              <a:t> </a:t>
            </a:r>
            <a:r>
              <a:rPr kumimoji="1" lang="en-US" altLang="ja-JP" sz="1000">
                <a:solidFill>
                  <a:srgbClr val="FF0000"/>
                </a:solidFill>
                <a:latin typeface="BIZ UDゴシック" panose="020B0400000000000000" pitchFamily="49" charset="-128"/>
                <a:ea typeface="BIZ UDゴシック" panose="020B0400000000000000" pitchFamily="49" charset="-128"/>
              </a:rPr>
              <a:t>systemctl status postgresql-13</a:t>
            </a:r>
          </a:p>
          <a:p>
            <a:r>
              <a:rPr kumimoji="1" lang="en-US" altLang="ja-JP" sz="800">
                <a:latin typeface="BIZ UDゴシック" panose="020B0400000000000000" pitchFamily="49" charset="-128"/>
                <a:ea typeface="BIZ UDゴシック" panose="020B0400000000000000" pitchFamily="49" charset="-128"/>
              </a:rPr>
              <a:t>● postgresql-13.service - PostgreSQL 13 database server</a:t>
            </a:r>
          </a:p>
          <a:p>
            <a:r>
              <a:rPr kumimoji="1" lang="en-US" altLang="ja-JP" sz="800">
                <a:latin typeface="BIZ UDゴシック" panose="020B0400000000000000" pitchFamily="49" charset="-128"/>
                <a:ea typeface="BIZ UDゴシック" panose="020B0400000000000000" pitchFamily="49" charset="-128"/>
              </a:rPr>
              <a:t>   Loaded: loaded (/usr/lib/systemd/system/postgresql-13.service; enabled; vend&gt;</a:t>
            </a:r>
          </a:p>
          <a:p>
            <a:r>
              <a:rPr kumimoji="1" lang="en-US" altLang="ja-JP" sz="800">
                <a:latin typeface="BIZ UDゴシック" panose="020B0400000000000000" pitchFamily="49" charset="-128"/>
                <a:ea typeface="BIZ UDゴシック" panose="020B0400000000000000" pitchFamily="49" charset="-128"/>
              </a:rPr>
              <a:t>   Active: active (running) since Wed 2023-09-13 03:27:25 EDT; 8s ago</a:t>
            </a:r>
          </a:p>
          <a:p>
            <a:r>
              <a:rPr kumimoji="1" lang="en-US" altLang="ja-JP" sz="800">
                <a:latin typeface="BIZ UDゴシック" panose="020B0400000000000000" pitchFamily="49" charset="-128"/>
                <a:ea typeface="BIZ UDゴシック" panose="020B0400000000000000" pitchFamily="49" charset="-128"/>
              </a:rPr>
              <a:t>     Docs: https://www.postgresql.org/docs/13/static/</a:t>
            </a:r>
          </a:p>
          <a:p>
            <a:r>
              <a:rPr kumimoji="1" lang="en-US" altLang="ja-JP" sz="800">
                <a:latin typeface="BIZ UDゴシック" panose="020B0400000000000000" pitchFamily="49" charset="-128"/>
                <a:ea typeface="BIZ UDゴシック" panose="020B0400000000000000" pitchFamily="49" charset="-128"/>
              </a:rPr>
              <a:t>  Process: 265599 ExecStartPre=/usr/pgsql-13/bin/postgresql-13-check-db-dir ${P&gt;</a:t>
            </a:r>
          </a:p>
          <a:p>
            <a:r>
              <a:rPr kumimoji="1" lang="en-US" altLang="ja-JP" sz="800">
                <a:latin typeface="BIZ UDゴシック" panose="020B0400000000000000" pitchFamily="49" charset="-128"/>
                <a:ea typeface="BIZ UDゴシック" panose="020B0400000000000000" pitchFamily="49" charset="-128"/>
              </a:rPr>
              <a:t> Main PID: 265605 (postmaster)</a:t>
            </a:r>
          </a:p>
          <a:p>
            <a:r>
              <a:rPr kumimoji="1" lang="en-US" altLang="ja-JP" sz="800">
                <a:latin typeface="BIZ UDゴシック" panose="020B0400000000000000" pitchFamily="49" charset="-128"/>
                <a:ea typeface="BIZ UDゴシック" panose="020B0400000000000000" pitchFamily="49" charset="-128"/>
              </a:rPr>
              <a:t>    Tasks: 8 (limit: 23080)</a:t>
            </a:r>
          </a:p>
          <a:p>
            <a:r>
              <a:rPr kumimoji="1" lang="en-US" altLang="ja-JP" sz="800">
                <a:latin typeface="BIZ UDゴシック" panose="020B0400000000000000" pitchFamily="49" charset="-128"/>
                <a:ea typeface="BIZ UDゴシック" panose="020B0400000000000000" pitchFamily="49" charset="-128"/>
              </a:rPr>
              <a:t>   Memory: 17.0M</a:t>
            </a:r>
          </a:p>
          <a:p>
            <a:r>
              <a:rPr kumimoji="1" lang="en-US" altLang="ja-JP" sz="800">
                <a:latin typeface="BIZ UDゴシック" panose="020B0400000000000000" pitchFamily="49" charset="-128"/>
                <a:ea typeface="BIZ UDゴシック" panose="020B0400000000000000" pitchFamily="49" charset="-128"/>
              </a:rPr>
              <a:t>   CGroup: /system.slice/postgresql-13.service</a:t>
            </a:r>
          </a:p>
          <a:p>
            <a:r>
              <a:rPr kumimoji="1" lang="en-US" altLang="ja-JP" sz="800">
                <a:latin typeface="BIZ UDゴシック" panose="020B0400000000000000" pitchFamily="49" charset="-128"/>
                <a:ea typeface="BIZ UDゴシック" panose="020B0400000000000000" pitchFamily="49" charset="-128"/>
              </a:rPr>
              <a:t>           tq265605 /usr/pgsql-13/bin/postmaster -D /var/lib/pgsql/13/data/</a:t>
            </a:r>
          </a:p>
          <a:p>
            <a:r>
              <a:rPr kumimoji="1" lang="en-US" altLang="ja-JP" sz="800">
                <a:latin typeface="BIZ UDゴシック" panose="020B0400000000000000" pitchFamily="49" charset="-128"/>
                <a:ea typeface="BIZ UDゴシック" panose="020B0400000000000000" pitchFamily="49" charset="-128"/>
              </a:rPr>
              <a:t>           tq265607 postgres: logger</a:t>
            </a:r>
          </a:p>
          <a:p>
            <a:r>
              <a:rPr kumimoji="1" lang="en-US" altLang="ja-JP" sz="800">
                <a:latin typeface="BIZ UDゴシック" panose="020B0400000000000000" pitchFamily="49" charset="-128"/>
                <a:ea typeface="BIZ UDゴシック" panose="020B0400000000000000" pitchFamily="49" charset="-128"/>
              </a:rPr>
              <a:t>           tq265609 postgres: checkpointer</a:t>
            </a:r>
          </a:p>
          <a:p>
            <a:r>
              <a:rPr kumimoji="1" lang="en-US" altLang="ja-JP" sz="800">
                <a:latin typeface="BIZ UDゴシック" panose="020B0400000000000000" pitchFamily="49" charset="-128"/>
                <a:ea typeface="BIZ UDゴシック" panose="020B0400000000000000" pitchFamily="49" charset="-128"/>
              </a:rPr>
              <a:t>           tq265610 postgres: background writer</a:t>
            </a:r>
          </a:p>
          <a:p>
            <a:r>
              <a:rPr kumimoji="1" lang="en-US" altLang="ja-JP" sz="800">
                <a:latin typeface="BIZ UDゴシック" panose="020B0400000000000000" pitchFamily="49" charset="-128"/>
                <a:ea typeface="BIZ UDゴシック" panose="020B0400000000000000" pitchFamily="49" charset="-128"/>
              </a:rPr>
              <a:t>           tq265611 postgres: walwriter</a:t>
            </a:r>
          </a:p>
          <a:p>
            <a:r>
              <a:rPr kumimoji="1" lang="en-US" altLang="ja-JP" sz="800">
                <a:latin typeface="BIZ UDゴシック" panose="020B0400000000000000" pitchFamily="49" charset="-128"/>
                <a:ea typeface="BIZ UDゴシック" panose="020B0400000000000000" pitchFamily="49" charset="-128"/>
              </a:rPr>
              <a:t>           tq265612 postgres: autovacuum launcher</a:t>
            </a:r>
          </a:p>
          <a:p>
            <a:r>
              <a:rPr kumimoji="1" lang="en-US" altLang="ja-JP" sz="800">
                <a:latin typeface="BIZ UDゴシック" panose="020B0400000000000000" pitchFamily="49" charset="-128"/>
                <a:ea typeface="BIZ UDゴシック" panose="020B0400000000000000" pitchFamily="49" charset="-128"/>
              </a:rPr>
              <a:t>           tq265613 postgres: stats collector</a:t>
            </a:r>
          </a:p>
          <a:p>
            <a:r>
              <a:rPr kumimoji="1" lang="en-US" altLang="ja-JP" sz="800">
                <a:latin typeface="BIZ UDゴシック" panose="020B0400000000000000" pitchFamily="49" charset="-128"/>
                <a:ea typeface="BIZ UDゴシック" panose="020B0400000000000000" pitchFamily="49" charset="-128"/>
              </a:rPr>
              <a:t>           mq265614 postgres: logical replication launcher</a:t>
            </a:r>
          </a:p>
          <a:p>
            <a:endParaRPr kumimoji="1" lang="en-US" altLang="ja-JP"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 9</a:t>
            </a:r>
            <a:r>
              <a:rPr kumimoji="1" lang="ja-JP" altLang="en-US" sz="800">
                <a:latin typeface="BIZ UDゴシック" panose="020B0400000000000000" pitchFamily="49" charset="-128"/>
                <a:ea typeface="BIZ UDゴシック" panose="020B0400000000000000" pitchFamily="49" charset="-128"/>
              </a:rPr>
              <a:t>月 </a:t>
            </a:r>
            <a:r>
              <a:rPr kumimoji="1" lang="en-US" altLang="ja-JP" sz="800">
                <a:latin typeface="BIZ UDゴシック" panose="020B0400000000000000" pitchFamily="49" charset="-128"/>
                <a:ea typeface="BIZ UDゴシック" panose="020B0400000000000000" pitchFamily="49" charset="-128"/>
              </a:rPr>
              <a:t>13 03:27:25 localhost.localdomain systemd[1]: postgresql-13.service: Succe&gt;</a:t>
            </a:r>
          </a:p>
          <a:p>
            <a:r>
              <a:rPr kumimoji="1" lang="en-US" altLang="ja-JP" sz="800">
                <a:latin typeface="BIZ UDゴシック" panose="020B0400000000000000" pitchFamily="49" charset="-128"/>
                <a:ea typeface="BIZ UDゴシック" panose="020B0400000000000000" pitchFamily="49" charset="-128"/>
              </a:rPr>
              <a:t> 9</a:t>
            </a:r>
            <a:r>
              <a:rPr kumimoji="1" lang="ja-JP" altLang="en-US" sz="800">
                <a:latin typeface="BIZ UDゴシック" panose="020B0400000000000000" pitchFamily="49" charset="-128"/>
                <a:ea typeface="BIZ UDゴシック" panose="020B0400000000000000" pitchFamily="49" charset="-128"/>
              </a:rPr>
              <a:t>月 </a:t>
            </a:r>
            <a:r>
              <a:rPr kumimoji="1" lang="en-US" altLang="ja-JP" sz="800">
                <a:latin typeface="BIZ UDゴシック" panose="020B0400000000000000" pitchFamily="49" charset="-128"/>
                <a:ea typeface="BIZ UDゴシック" panose="020B0400000000000000" pitchFamily="49" charset="-128"/>
              </a:rPr>
              <a:t>13 03:27:25 localhost.localdomain systemd[1]: Stopped PostgreSQL 13 databa&gt;</a:t>
            </a:r>
          </a:p>
          <a:p>
            <a:r>
              <a:rPr kumimoji="1" lang="en-US" altLang="ja-JP" sz="800">
                <a:latin typeface="BIZ UDゴシック" panose="020B0400000000000000" pitchFamily="49" charset="-128"/>
                <a:ea typeface="BIZ UDゴシック" panose="020B0400000000000000" pitchFamily="49" charset="-128"/>
              </a:rPr>
              <a:t> 9</a:t>
            </a:r>
            <a:r>
              <a:rPr kumimoji="1" lang="ja-JP" altLang="en-US" sz="800">
                <a:latin typeface="BIZ UDゴシック" panose="020B0400000000000000" pitchFamily="49" charset="-128"/>
                <a:ea typeface="BIZ UDゴシック" panose="020B0400000000000000" pitchFamily="49" charset="-128"/>
              </a:rPr>
              <a:t>月 </a:t>
            </a:r>
            <a:r>
              <a:rPr kumimoji="1" lang="en-US" altLang="ja-JP" sz="800">
                <a:latin typeface="BIZ UDゴシック" panose="020B0400000000000000" pitchFamily="49" charset="-128"/>
                <a:ea typeface="BIZ UDゴシック" panose="020B0400000000000000" pitchFamily="49" charset="-128"/>
              </a:rPr>
              <a:t>13 03:27:25 localhost.localdomain systemd[1]: Starting PostgreSQL 13 datab&gt;</a:t>
            </a:r>
          </a:p>
          <a:p>
            <a:r>
              <a:rPr kumimoji="1" lang="en-US" altLang="ja-JP" sz="800">
                <a:latin typeface="BIZ UDゴシック" panose="020B0400000000000000" pitchFamily="49" charset="-128"/>
                <a:ea typeface="BIZ UDゴシック" panose="020B0400000000000000" pitchFamily="49" charset="-128"/>
              </a:rPr>
              <a:t> 9</a:t>
            </a:r>
            <a:r>
              <a:rPr kumimoji="1" lang="ja-JP" altLang="en-US" sz="800">
                <a:latin typeface="BIZ UDゴシック" panose="020B0400000000000000" pitchFamily="49" charset="-128"/>
                <a:ea typeface="BIZ UDゴシック" panose="020B0400000000000000" pitchFamily="49" charset="-128"/>
              </a:rPr>
              <a:t>月 </a:t>
            </a:r>
            <a:r>
              <a:rPr kumimoji="1" lang="en-US" altLang="ja-JP" sz="800">
                <a:latin typeface="BIZ UDゴシック" panose="020B0400000000000000" pitchFamily="49" charset="-128"/>
                <a:ea typeface="BIZ UDゴシック" panose="020B0400000000000000" pitchFamily="49" charset="-128"/>
              </a:rPr>
              <a:t>13 03:27:25 localhost.localdomain postmaster[265605]: 2023-09-13 03:27:25.&gt;</a:t>
            </a:r>
          </a:p>
          <a:p>
            <a:r>
              <a:rPr kumimoji="1" lang="en-US" altLang="ja-JP" sz="800">
                <a:latin typeface="BIZ UDゴシック" panose="020B0400000000000000" pitchFamily="49" charset="-128"/>
                <a:ea typeface="BIZ UDゴシック" panose="020B0400000000000000" pitchFamily="49" charset="-128"/>
              </a:rPr>
              <a:t> 9</a:t>
            </a:r>
            <a:r>
              <a:rPr kumimoji="1" lang="ja-JP" altLang="en-US" sz="800">
                <a:latin typeface="BIZ UDゴシック" panose="020B0400000000000000" pitchFamily="49" charset="-128"/>
                <a:ea typeface="BIZ UDゴシック" panose="020B0400000000000000" pitchFamily="49" charset="-128"/>
              </a:rPr>
              <a:t>月 </a:t>
            </a:r>
            <a:r>
              <a:rPr kumimoji="1" lang="en-US" altLang="ja-JP" sz="800">
                <a:latin typeface="BIZ UDゴシック" panose="020B0400000000000000" pitchFamily="49" charset="-128"/>
                <a:ea typeface="BIZ UDゴシック" panose="020B0400000000000000" pitchFamily="49" charset="-128"/>
              </a:rPr>
              <a:t>13 03:27:25 localhost.localdomain postmaster[265605]: 2023-09-13 03:27:25.&gt;</a:t>
            </a:r>
          </a:p>
          <a:p>
            <a:r>
              <a:rPr kumimoji="1" lang="en-US" altLang="ja-JP" sz="800">
                <a:latin typeface="BIZ UDゴシック" panose="020B0400000000000000" pitchFamily="49" charset="-128"/>
                <a:ea typeface="BIZ UDゴシック" panose="020B0400000000000000" pitchFamily="49" charset="-128"/>
              </a:rPr>
              <a:t>[root@localhost data]#</a:t>
            </a:r>
            <a:endParaRPr kumimoji="1" lang="ja-JP" altLang="en-US" sz="800">
              <a:latin typeface="BIZ UDゴシック" panose="020B0400000000000000" pitchFamily="49" charset="-128"/>
              <a:ea typeface="BIZ UDゴシック" panose="020B0400000000000000" pitchFamily="49" charset="-128"/>
            </a:endParaRPr>
          </a:p>
        </p:txBody>
      </p:sp>
      <p:sp>
        <p:nvSpPr>
          <p:cNvPr id="2" name="テキスト ボックス 1">
            <a:extLst>
              <a:ext uri="{FF2B5EF4-FFF2-40B4-BE49-F238E27FC236}">
                <a16:creationId xmlns:a16="http://schemas.microsoft.com/office/drawing/2014/main" id="{0FDA2E5A-2891-049A-B3F0-9A8C29DE9A0F}"/>
              </a:ext>
            </a:extLst>
          </p:cNvPr>
          <p:cNvSpPr txBox="1"/>
          <p:nvPr/>
        </p:nvSpPr>
        <p:spPr>
          <a:xfrm>
            <a:off x="6845968" y="1295112"/>
            <a:ext cx="4990267"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ja-JP"/>
              <a:t>【postgresql</a:t>
            </a:r>
            <a:r>
              <a:rPr lang="ja-JP" altLang="en-US"/>
              <a:t>再起動</a:t>
            </a:r>
            <a:r>
              <a:rPr lang="en-US" altLang="ja-JP"/>
              <a:t>】</a:t>
            </a:r>
            <a:endParaRPr kumimoji="1" lang="en-US" altLang="ja-JP"/>
          </a:p>
        </p:txBody>
      </p:sp>
      <p:sp>
        <p:nvSpPr>
          <p:cNvPr id="4" name="テキスト ボックス 3">
            <a:extLst>
              <a:ext uri="{FF2B5EF4-FFF2-40B4-BE49-F238E27FC236}">
                <a16:creationId xmlns:a16="http://schemas.microsoft.com/office/drawing/2014/main" id="{92008966-97BA-12C1-C5B0-1FB05F5EC1F8}"/>
              </a:ext>
            </a:extLst>
          </p:cNvPr>
          <p:cNvSpPr txBox="1"/>
          <p:nvPr/>
        </p:nvSpPr>
        <p:spPr>
          <a:xfrm>
            <a:off x="6826365" y="1979889"/>
            <a:ext cx="5136911" cy="1200329"/>
          </a:xfrm>
          <a:prstGeom prst="rect">
            <a:avLst/>
          </a:prstGeom>
          <a:noFill/>
        </p:spPr>
        <p:txBody>
          <a:bodyPr wrap="square" rtlCol="0">
            <a:spAutoFit/>
          </a:bodyPr>
          <a:lstStyle/>
          <a:p>
            <a:r>
              <a:rPr lang="ja-JP" altLang="en-US"/>
              <a:t>⑫</a:t>
            </a:r>
            <a:r>
              <a:rPr lang="en-US" altLang="ja-JP"/>
              <a:t>PostgreSQL</a:t>
            </a:r>
            <a:r>
              <a:rPr lang="ja-JP" altLang="en-US"/>
              <a:t>を再起動します。</a:t>
            </a:r>
            <a:endParaRPr lang="en-US" altLang="ja-JP"/>
          </a:p>
          <a:p>
            <a:endParaRPr kumimoji="1" lang="en-US" altLang="ja-JP"/>
          </a:p>
          <a:p>
            <a:r>
              <a:rPr kumimoji="1" lang="ja-JP" altLang="en-US"/>
              <a:t>左図の通り、赤文字部分のコマンドを入力し、実行してください。</a:t>
            </a:r>
            <a:endParaRPr kumimoji="1" lang="en-US" altLang="ja-JP"/>
          </a:p>
        </p:txBody>
      </p:sp>
    </p:spTree>
    <p:extLst>
      <p:ext uri="{BB962C8B-B14F-4D97-AF65-F5344CB8AC3E}">
        <p14:creationId xmlns:p14="http://schemas.microsoft.com/office/powerpoint/2010/main" val="20478725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sp>
        <p:nvSpPr>
          <p:cNvPr id="3" name="正方形/長方形 2">
            <a:extLst>
              <a:ext uri="{FF2B5EF4-FFF2-40B4-BE49-F238E27FC236}">
                <a16:creationId xmlns:a16="http://schemas.microsoft.com/office/drawing/2014/main" id="{EB819E8F-48CA-16CD-1FBB-5B9C8C61A7DE}"/>
              </a:ext>
            </a:extLst>
          </p:cNvPr>
          <p:cNvSpPr/>
          <p:nvPr/>
        </p:nvSpPr>
        <p:spPr>
          <a:xfrm>
            <a:off x="347034" y="1487276"/>
            <a:ext cx="6282366" cy="482538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800">
                <a:latin typeface="BIZ UDゴシック" panose="020B0400000000000000" pitchFamily="49" charset="-128"/>
                <a:ea typeface="BIZ UDゴシック" panose="020B0400000000000000" pitchFamily="49" charset="-128"/>
              </a:rPr>
              <a:t>[root@localhost data]# </a:t>
            </a:r>
            <a:r>
              <a:rPr kumimoji="1" lang="en-US" altLang="ja-JP" sz="1000">
                <a:solidFill>
                  <a:srgbClr val="FF0000"/>
                </a:solidFill>
                <a:latin typeface="BIZ UDゴシック" panose="020B0400000000000000" pitchFamily="49" charset="-128"/>
                <a:ea typeface="BIZ UDゴシック" panose="020B0400000000000000" pitchFamily="49" charset="-128"/>
              </a:rPr>
              <a:t>firewall-cmd --list-all</a:t>
            </a:r>
          </a:p>
          <a:p>
            <a:r>
              <a:rPr kumimoji="1" lang="en-US" altLang="ja-JP" sz="800">
                <a:latin typeface="BIZ UDゴシック" panose="020B0400000000000000" pitchFamily="49" charset="-128"/>
                <a:ea typeface="BIZ UDゴシック" panose="020B0400000000000000" pitchFamily="49" charset="-128"/>
              </a:rPr>
              <a:t>public (active)</a:t>
            </a:r>
          </a:p>
          <a:p>
            <a:r>
              <a:rPr kumimoji="1" lang="en-US" altLang="ja-JP" sz="800">
                <a:latin typeface="BIZ UDゴシック" panose="020B0400000000000000" pitchFamily="49" charset="-128"/>
                <a:ea typeface="BIZ UDゴシック" panose="020B0400000000000000" pitchFamily="49" charset="-128"/>
              </a:rPr>
              <a:t>  target: default</a:t>
            </a:r>
          </a:p>
          <a:p>
            <a:r>
              <a:rPr kumimoji="1" lang="en-US" altLang="ja-JP" sz="800">
                <a:latin typeface="BIZ UDゴシック" panose="020B0400000000000000" pitchFamily="49" charset="-128"/>
                <a:ea typeface="BIZ UDゴシック" panose="020B0400000000000000" pitchFamily="49" charset="-128"/>
              </a:rPr>
              <a:t>  icmp-block-inversion: no</a:t>
            </a:r>
          </a:p>
          <a:p>
            <a:r>
              <a:rPr kumimoji="1" lang="en-US" altLang="ja-JP" sz="800">
                <a:latin typeface="BIZ UDゴシック" panose="020B0400000000000000" pitchFamily="49" charset="-128"/>
                <a:ea typeface="BIZ UDゴシック" panose="020B0400000000000000" pitchFamily="49" charset="-128"/>
              </a:rPr>
              <a:t>  interfaces: enp0s3</a:t>
            </a:r>
          </a:p>
          <a:p>
            <a:r>
              <a:rPr kumimoji="1" lang="en-US" altLang="ja-JP" sz="800">
                <a:latin typeface="BIZ UDゴシック" panose="020B0400000000000000" pitchFamily="49" charset="-128"/>
                <a:ea typeface="BIZ UDゴシック" panose="020B0400000000000000" pitchFamily="49" charset="-128"/>
              </a:rPr>
              <a:t>  sources:</a:t>
            </a:r>
          </a:p>
          <a:p>
            <a:r>
              <a:rPr kumimoji="1" lang="en-US" altLang="ja-JP" sz="800">
                <a:latin typeface="BIZ UDゴシック" panose="020B0400000000000000" pitchFamily="49" charset="-128"/>
                <a:ea typeface="BIZ UDゴシック" panose="020B0400000000000000" pitchFamily="49" charset="-128"/>
              </a:rPr>
              <a:t>  services: cockpit dhcpv6-client ssh</a:t>
            </a:r>
          </a:p>
          <a:p>
            <a:r>
              <a:rPr kumimoji="1" lang="en-US" altLang="ja-JP" sz="800">
                <a:latin typeface="BIZ UDゴシック" panose="020B0400000000000000" pitchFamily="49" charset="-128"/>
                <a:ea typeface="BIZ UDゴシック" panose="020B0400000000000000" pitchFamily="49" charset="-128"/>
              </a:rPr>
              <a:t>  ports:</a:t>
            </a:r>
          </a:p>
          <a:p>
            <a:r>
              <a:rPr kumimoji="1" lang="en-US" altLang="ja-JP" sz="800">
                <a:latin typeface="BIZ UDゴシック" panose="020B0400000000000000" pitchFamily="49" charset="-128"/>
                <a:ea typeface="BIZ UDゴシック" panose="020B0400000000000000" pitchFamily="49" charset="-128"/>
              </a:rPr>
              <a:t>  protocols:</a:t>
            </a:r>
          </a:p>
          <a:p>
            <a:r>
              <a:rPr kumimoji="1" lang="en-US" altLang="ja-JP" sz="800">
                <a:latin typeface="BIZ UDゴシック" panose="020B0400000000000000" pitchFamily="49" charset="-128"/>
                <a:ea typeface="BIZ UDゴシック" panose="020B0400000000000000" pitchFamily="49" charset="-128"/>
              </a:rPr>
              <a:t>  forward: no</a:t>
            </a:r>
          </a:p>
          <a:p>
            <a:r>
              <a:rPr kumimoji="1" lang="en-US" altLang="ja-JP" sz="800">
                <a:latin typeface="BIZ UDゴシック" panose="020B0400000000000000" pitchFamily="49" charset="-128"/>
                <a:ea typeface="BIZ UDゴシック" panose="020B0400000000000000" pitchFamily="49" charset="-128"/>
              </a:rPr>
              <a:t>  masquerade: no</a:t>
            </a:r>
          </a:p>
          <a:p>
            <a:r>
              <a:rPr kumimoji="1" lang="en-US" altLang="ja-JP" sz="800">
                <a:latin typeface="BIZ UDゴシック" panose="020B0400000000000000" pitchFamily="49" charset="-128"/>
                <a:ea typeface="BIZ UDゴシック" panose="020B0400000000000000" pitchFamily="49" charset="-128"/>
              </a:rPr>
              <a:t>  forward-ports:</a:t>
            </a:r>
          </a:p>
          <a:p>
            <a:r>
              <a:rPr kumimoji="1" lang="en-US" altLang="ja-JP" sz="800">
                <a:latin typeface="BIZ UDゴシック" panose="020B0400000000000000" pitchFamily="49" charset="-128"/>
                <a:ea typeface="BIZ UDゴシック" panose="020B0400000000000000" pitchFamily="49" charset="-128"/>
              </a:rPr>
              <a:t>  source-ports:</a:t>
            </a:r>
          </a:p>
          <a:p>
            <a:r>
              <a:rPr kumimoji="1" lang="en-US" altLang="ja-JP" sz="800">
                <a:latin typeface="BIZ UDゴシック" panose="020B0400000000000000" pitchFamily="49" charset="-128"/>
                <a:ea typeface="BIZ UDゴシック" panose="020B0400000000000000" pitchFamily="49" charset="-128"/>
              </a:rPr>
              <a:t>  icmp-blocks:</a:t>
            </a:r>
          </a:p>
          <a:p>
            <a:r>
              <a:rPr kumimoji="1" lang="en-US" altLang="ja-JP" sz="800">
                <a:latin typeface="BIZ UDゴシック" panose="020B0400000000000000" pitchFamily="49" charset="-128"/>
                <a:ea typeface="BIZ UDゴシック" panose="020B0400000000000000" pitchFamily="49" charset="-128"/>
              </a:rPr>
              <a:t>  rich rules:</a:t>
            </a:r>
          </a:p>
          <a:p>
            <a:r>
              <a:rPr kumimoji="1" lang="en-US" altLang="ja-JP" sz="800">
                <a:latin typeface="BIZ UDゴシック" panose="020B0400000000000000" pitchFamily="49" charset="-128"/>
                <a:ea typeface="BIZ UDゴシック" panose="020B0400000000000000" pitchFamily="49" charset="-128"/>
              </a:rPr>
              <a:t>[root@localhost data]#</a:t>
            </a:r>
          </a:p>
          <a:p>
            <a:r>
              <a:rPr kumimoji="1" lang="en-US" altLang="ja-JP" sz="800">
                <a:latin typeface="BIZ UDゴシック" panose="020B0400000000000000" pitchFamily="49" charset="-128"/>
                <a:ea typeface="BIZ UDゴシック" panose="020B0400000000000000" pitchFamily="49" charset="-128"/>
              </a:rPr>
              <a:t>[root@localhost data]# </a:t>
            </a:r>
            <a:r>
              <a:rPr kumimoji="1" lang="en-US" altLang="ja-JP" sz="1000">
                <a:solidFill>
                  <a:srgbClr val="FF0000"/>
                </a:solidFill>
                <a:latin typeface="BIZ UDゴシック" panose="020B0400000000000000" pitchFamily="49" charset="-128"/>
                <a:ea typeface="BIZ UDゴシック" panose="020B0400000000000000" pitchFamily="49" charset="-128"/>
              </a:rPr>
              <a:t>firewall-cmd --add-port=5432/tcp --zone=public --permanent</a:t>
            </a:r>
            <a:endParaRPr kumimoji="1" lang="en-US" altLang="ja-JP" sz="800">
              <a:solidFill>
                <a:srgbClr val="FF0000"/>
              </a:solidFill>
              <a:latin typeface="BIZ UDゴシック" panose="020B0400000000000000" pitchFamily="49" charset="-128"/>
              <a:ea typeface="BIZ UDゴシック" panose="020B0400000000000000" pitchFamily="49" charset="-128"/>
            </a:endParaRPr>
          </a:p>
          <a:p>
            <a:r>
              <a:rPr kumimoji="1" lang="en-US" altLang="ja-JP" sz="800">
                <a:solidFill>
                  <a:schemeClr val="tx1"/>
                </a:solidFill>
                <a:latin typeface="BIZ UDゴシック" panose="020B0400000000000000" pitchFamily="49" charset="-128"/>
                <a:ea typeface="BIZ UDゴシック" panose="020B0400000000000000" pitchFamily="49" charset="-128"/>
              </a:rPr>
              <a:t>success</a:t>
            </a:r>
          </a:p>
          <a:p>
            <a:r>
              <a:rPr kumimoji="1" lang="en-US" altLang="ja-JP" sz="800">
                <a:latin typeface="BIZ UDゴシック" panose="020B0400000000000000" pitchFamily="49" charset="-128"/>
                <a:ea typeface="BIZ UDゴシック" panose="020B0400000000000000" pitchFamily="49" charset="-128"/>
              </a:rPr>
              <a:t>[root@localhost data]# </a:t>
            </a:r>
            <a:r>
              <a:rPr kumimoji="1" lang="en-US" altLang="ja-JP" sz="1000">
                <a:solidFill>
                  <a:srgbClr val="FF0000"/>
                </a:solidFill>
                <a:latin typeface="BIZ UDゴシック" panose="020B0400000000000000" pitchFamily="49" charset="-128"/>
                <a:ea typeface="BIZ UDゴシック" panose="020B0400000000000000" pitchFamily="49" charset="-128"/>
              </a:rPr>
              <a:t>firewall-cmd --reload</a:t>
            </a:r>
            <a:endParaRPr kumimoji="1" lang="en-US" altLang="ja-JP" sz="800">
              <a:solidFill>
                <a:srgbClr val="FF0000"/>
              </a:solidFill>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success</a:t>
            </a:r>
          </a:p>
          <a:p>
            <a:r>
              <a:rPr kumimoji="1" lang="en-US" altLang="ja-JP" sz="800">
                <a:latin typeface="BIZ UDゴシック" panose="020B0400000000000000" pitchFamily="49" charset="-128"/>
                <a:ea typeface="BIZ UDゴシック" panose="020B0400000000000000" pitchFamily="49" charset="-128"/>
              </a:rPr>
              <a:t>[root@localhost data]# </a:t>
            </a:r>
            <a:r>
              <a:rPr kumimoji="1" lang="en-US" altLang="ja-JP" sz="1000">
                <a:solidFill>
                  <a:srgbClr val="FF0000"/>
                </a:solidFill>
                <a:latin typeface="BIZ UDゴシック" panose="020B0400000000000000" pitchFamily="49" charset="-128"/>
                <a:ea typeface="BIZ UDゴシック" panose="020B0400000000000000" pitchFamily="49" charset="-128"/>
              </a:rPr>
              <a:t>firewall-cmd --list-all</a:t>
            </a:r>
            <a:endParaRPr kumimoji="1" lang="en-US" altLang="ja-JP" sz="800">
              <a:solidFill>
                <a:srgbClr val="FF0000"/>
              </a:solidFill>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public (active)</a:t>
            </a:r>
          </a:p>
          <a:p>
            <a:r>
              <a:rPr kumimoji="1" lang="en-US" altLang="ja-JP" sz="800">
                <a:latin typeface="BIZ UDゴシック" panose="020B0400000000000000" pitchFamily="49" charset="-128"/>
                <a:ea typeface="BIZ UDゴシック" panose="020B0400000000000000" pitchFamily="49" charset="-128"/>
              </a:rPr>
              <a:t>  target: default</a:t>
            </a:r>
          </a:p>
          <a:p>
            <a:r>
              <a:rPr kumimoji="1" lang="en-US" altLang="ja-JP" sz="800">
                <a:latin typeface="BIZ UDゴシック" panose="020B0400000000000000" pitchFamily="49" charset="-128"/>
                <a:ea typeface="BIZ UDゴシック" panose="020B0400000000000000" pitchFamily="49" charset="-128"/>
              </a:rPr>
              <a:t>  icmp-block-inversion: no</a:t>
            </a:r>
          </a:p>
          <a:p>
            <a:r>
              <a:rPr kumimoji="1" lang="en-US" altLang="ja-JP" sz="800">
                <a:latin typeface="BIZ UDゴシック" panose="020B0400000000000000" pitchFamily="49" charset="-128"/>
                <a:ea typeface="BIZ UDゴシック" panose="020B0400000000000000" pitchFamily="49" charset="-128"/>
              </a:rPr>
              <a:t>  interfaces: enp0s3</a:t>
            </a:r>
          </a:p>
          <a:p>
            <a:r>
              <a:rPr kumimoji="1" lang="en-US" altLang="ja-JP" sz="800">
                <a:latin typeface="BIZ UDゴシック" panose="020B0400000000000000" pitchFamily="49" charset="-128"/>
                <a:ea typeface="BIZ UDゴシック" panose="020B0400000000000000" pitchFamily="49" charset="-128"/>
              </a:rPr>
              <a:t>  sources:</a:t>
            </a:r>
          </a:p>
          <a:p>
            <a:r>
              <a:rPr kumimoji="1" lang="en-US" altLang="ja-JP" sz="800">
                <a:latin typeface="BIZ UDゴシック" panose="020B0400000000000000" pitchFamily="49" charset="-128"/>
                <a:ea typeface="BIZ UDゴシック" panose="020B0400000000000000" pitchFamily="49" charset="-128"/>
              </a:rPr>
              <a:t>  services: cockpit dhcpv6-client ssh</a:t>
            </a:r>
          </a:p>
          <a:p>
            <a:r>
              <a:rPr kumimoji="1" lang="en-US" altLang="ja-JP" sz="800">
                <a:latin typeface="BIZ UDゴシック" panose="020B0400000000000000" pitchFamily="49" charset="-128"/>
                <a:ea typeface="BIZ UDゴシック" panose="020B0400000000000000" pitchFamily="49" charset="-128"/>
              </a:rPr>
              <a:t>  ports: 5432/tcp</a:t>
            </a:r>
          </a:p>
          <a:p>
            <a:r>
              <a:rPr kumimoji="1" lang="en-US" altLang="ja-JP" sz="800">
                <a:latin typeface="BIZ UDゴシック" panose="020B0400000000000000" pitchFamily="49" charset="-128"/>
                <a:ea typeface="BIZ UDゴシック" panose="020B0400000000000000" pitchFamily="49" charset="-128"/>
              </a:rPr>
              <a:t>  protocols:</a:t>
            </a:r>
          </a:p>
          <a:p>
            <a:r>
              <a:rPr kumimoji="1" lang="en-US" altLang="ja-JP" sz="800">
                <a:latin typeface="BIZ UDゴシック" panose="020B0400000000000000" pitchFamily="49" charset="-128"/>
                <a:ea typeface="BIZ UDゴシック" panose="020B0400000000000000" pitchFamily="49" charset="-128"/>
              </a:rPr>
              <a:t>  forward: no</a:t>
            </a:r>
          </a:p>
          <a:p>
            <a:r>
              <a:rPr kumimoji="1" lang="en-US" altLang="ja-JP" sz="800">
                <a:latin typeface="BIZ UDゴシック" panose="020B0400000000000000" pitchFamily="49" charset="-128"/>
                <a:ea typeface="BIZ UDゴシック" panose="020B0400000000000000" pitchFamily="49" charset="-128"/>
              </a:rPr>
              <a:t>  masquerade: no</a:t>
            </a:r>
          </a:p>
          <a:p>
            <a:r>
              <a:rPr kumimoji="1" lang="en-US" altLang="ja-JP" sz="800">
                <a:latin typeface="BIZ UDゴシック" panose="020B0400000000000000" pitchFamily="49" charset="-128"/>
                <a:ea typeface="BIZ UDゴシック" panose="020B0400000000000000" pitchFamily="49" charset="-128"/>
              </a:rPr>
              <a:t>  forward-ports:</a:t>
            </a:r>
          </a:p>
          <a:p>
            <a:r>
              <a:rPr kumimoji="1" lang="en-US" altLang="ja-JP" sz="800">
                <a:latin typeface="BIZ UDゴシック" panose="020B0400000000000000" pitchFamily="49" charset="-128"/>
                <a:ea typeface="BIZ UDゴシック" panose="020B0400000000000000" pitchFamily="49" charset="-128"/>
              </a:rPr>
              <a:t>  source-ports:</a:t>
            </a:r>
          </a:p>
          <a:p>
            <a:r>
              <a:rPr kumimoji="1" lang="en-US" altLang="ja-JP" sz="800">
                <a:latin typeface="BIZ UDゴシック" panose="020B0400000000000000" pitchFamily="49" charset="-128"/>
                <a:ea typeface="BIZ UDゴシック" panose="020B0400000000000000" pitchFamily="49" charset="-128"/>
              </a:rPr>
              <a:t>  icmp-blocks:</a:t>
            </a:r>
          </a:p>
          <a:p>
            <a:r>
              <a:rPr kumimoji="1" lang="en-US" altLang="ja-JP" sz="800">
                <a:latin typeface="BIZ UDゴシック" panose="020B0400000000000000" pitchFamily="49" charset="-128"/>
                <a:ea typeface="BIZ UDゴシック" panose="020B0400000000000000" pitchFamily="49" charset="-128"/>
              </a:rPr>
              <a:t>  rich rules:</a:t>
            </a:r>
          </a:p>
          <a:p>
            <a:r>
              <a:rPr kumimoji="1" lang="en-US" altLang="ja-JP" sz="800">
                <a:latin typeface="BIZ UDゴシック" panose="020B0400000000000000" pitchFamily="49" charset="-128"/>
                <a:ea typeface="BIZ UDゴシック" panose="020B0400000000000000" pitchFamily="49" charset="-128"/>
              </a:rPr>
              <a:t>[root@localhost data]#</a:t>
            </a:r>
            <a:endParaRPr kumimoji="1" lang="ja-JP" altLang="en-US" sz="800">
              <a:latin typeface="BIZ UDゴシック" panose="020B0400000000000000" pitchFamily="49" charset="-128"/>
              <a:ea typeface="BIZ UDゴシック" panose="020B0400000000000000" pitchFamily="49" charset="-128"/>
            </a:endParaRPr>
          </a:p>
        </p:txBody>
      </p:sp>
      <p:sp>
        <p:nvSpPr>
          <p:cNvPr id="4" name="テキスト ボックス 3">
            <a:extLst>
              <a:ext uri="{FF2B5EF4-FFF2-40B4-BE49-F238E27FC236}">
                <a16:creationId xmlns:a16="http://schemas.microsoft.com/office/drawing/2014/main" id="{7B503EA1-5D5A-EBBC-2601-C0B6146D72F3}"/>
              </a:ext>
            </a:extLst>
          </p:cNvPr>
          <p:cNvSpPr txBox="1"/>
          <p:nvPr/>
        </p:nvSpPr>
        <p:spPr>
          <a:xfrm>
            <a:off x="6845968" y="1295112"/>
            <a:ext cx="4990267"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ja-JP"/>
              <a:t>【FW</a:t>
            </a:r>
            <a:r>
              <a:rPr lang="ja-JP" altLang="en-US"/>
              <a:t>（ファイアウォール）設定</a:t>
            </a:r>
            <a:r>
              <a:rPr lang="en-US" altLang="ja-JP"/>
              <a:t>】</a:t>
            </a:r>
            <a:endParaRPr kumimoji="1" lang="en-US" altLang="ja-JP"/>
          </a:p>
        </p:txBody>
      </p:sp>
      <p:sp>
        <p:nvSpPr>
          <p:cNvPr id="5" name="テキスト ボックス 4">
            <a:extLst>
              <a:ext uri="{FF2B5EF4-FFF2-40B4-BE49-F238E27FC236}">
                <a16:creationId xmlns:a16="http://schemas.microsoft.com/office/drawing/2014/main" id="{7335A7C9-CA38-A50D-7F09-C45144DDED85}"/>
              </a:ext>
            </a:extLst>
          </p:cNvPr>
          <p:cNvSpPr txBox="1"/>
          <p:nvPr/>
        </p:nvSpPr>
        <p:spPr>
          <a:xfrm>
            <a:off x="6826365" y="1979889"/>
            <a:ext cx="5136911" cy="1200329"/>
          </a:xfrm>
          <a:prstGeom prst="rect">
            <a:avLst/>
          </a:prstGeom>
          <a:noFill/>
        </p:spPr>
        <p:txBody>
          <a:bodyPr wrap="square" rtlCol="0">
            <a:spAutoFit/>
          </a:bodyPr>
          <a:lstStyle/>
          <a:p>
            <a:r>
              <a:rPr lang="ja-JP" altLang="en-US"/>
              <a:t>⑬</a:t>
            </a:r>
            <a:r>
              <a:rPr lang="en-US" altLang="ja-JP"/>
              <a:t>Linux</a:t>
            </a:r>
            <a:r>
              <a:rPr lang="ja-JP" altLang="en-US"/>
              <a:t>のファイアウォールを設定します。</a:t>
            </a:r>
            <a:endParaRPr lang="en-US" altLang="ja-JP"/>
          </a:p>
          <a:p>
            <a:endParaRPr kumimoji="1" lang="en-US" altLang="ja-JP"/>
          </a:p>
          <a:p>
            <a:r>
              <a:rPr kumimoji="1" lang="ja-JP" altLang="en-US"/>
              <a:t>左図の通り、赤文字部分のコマンドを入力し、実行してください。</a:t>
            </a:r>
            <a:endParaRPr kumimoji="1" lang="en-US" altLang="ja-JP"/>
          </a:p>
        </p:txBody>
      </p:sp>
    </p:spTree>
    <p:extLst>
      <p:ext uri="{BB962C8B-B14F-4D97-AF65-F5344CB8AC3E}">
        <p14:creationId xmlns:p14="http://schemas.microsoft.com/office/powerpoint/2010/main" val="19030519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sp>
        <p:nvSpPr>
          <p:cNvPr id="3" name="正方形/長方形 2">
            <a:extLst>
              <a:ext uri="{FF2B5EF4-FFF2-40B4-BE49-F238E27FC236}">
                <a16:creationId xmlns:a16="http://schemas.microsoft.com/office/drawing/2014/main" id="{553E52EF-013E-B889-CFAA-73938194D4BB}"/>
              </a:ext>
            </a:extLst>
          </p:cNvPr>
          <p:cNvSpPr/>
          <p:nvPr/>
        </p:nvSpPr>
        <p:spPr>
          <a:xfrm>
            <a:off x="347034" y="1759786"/>
            <a:ext cx="6306429" cy="448460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endParaRPr kumimoji="1" lang="en-US" altLang="ja-JP" sz="800"/>
          </a:p>
          <a:p>
            <a:r>
              <a:rPr kumimoji="1" lang="en-US" altLang="ja-JP" sz="800"/>
              <a:t>[</a:t>
            </a:r>
            <a:r>
              <a:rPr kumimoji="1" lang="en-US" altLang="ja-JP" sz="800" err="1"/>
              <a:t>root@localhost</a:t>
            </a:r>
            <a:r>
              <a:rPr kumimoji="1" lang="en-US" altLang="ja-JP" sz="800"/>
              <a:t> ~]# </a:t>
            </a:r>
            <a:r>
              <a:rPr kumimoji="1" lang="en-US" altLang="ja-JP" sz="1000" err="1">
                <a:solidFill>
                  <a:srgbClr val="FF0000"/>
                </a:solidFill>
              </a:rPr>
              <a:t>su</a:t>
            </a:r>
            <a:r>
              <a:rPr kumimoji="1" lang="en-US" altLang="ja-JP" sz="1000">
                <a:solidFill>
                  <a:srgbClr val="FF0000"/>
                </a:solidFill>
              </a:rPr>
              <a:t> - </a:t>
            </a:r>
            <a:r>
              <a:rPr kumimoji="1" lang="en-US" altLang="ja-JP" sz="1000" err="1">
                <a:solidFill>
                  <a:srgbClr val="FF0000"/>
                </a:solidFill>
              </a:rPr>
              <a:t>postgres</a:t>
            </a:r>
            <a:endParaRPr kumimoji="1" lang="en-US" altLang="ja-JP" sz="800">
              <a:solidFill>
                <a:srgbClr val="FF0000"/>
              </a:solidFill>
            </a:endParaRPr>
          </a:p>
          <a:p>
            <a:endParaRPr kumimoji="1" lang="en-US" altLang="ja-JP" sz="800"/>
          </a:p>
          <a:p>
            <a:endParaRPr lang="en-US" altLang="ja-JP" sz="800"/>
          </a:p>
          <a:p>
            <a:endParaRPr kumimoji="1" lang="en-US" altLang="ja-JP" sz="800"/>
          </a:p>
          <a:p>
            <a:endParaRPr lang="en-US" altLang="ja-JP" sz="800"/>
          </a:p>
          <a:p>
            <a:endParaRPr kumimoji="1" lang="en-US" altLang="ja-JP" sz="800"/>
          </a:p>
          <a:p>
            <a:endParaRPr lang="en-US" altLang="ja-JP" sz="800"/>
          </a:p>
          <a:p>
            <a:endParaRPr lang="en-US" altLang="ja-JP" sz="800"/>
          </a:p>
          <a:p>
            <a:endParaRPr kumimoji="1" lang="en-US" altLang="ja-JP" sz="800"/>
          </a:p>
          <a:p>
            <a:r>
              <a:rPr kumimoji="1" lang="en-US" altLang="ja-JP" sz="800"/>
              <a:t>[</a:t>
            </a:r>
            <a:r>
              <a:rPr kumimoji="1" lang="en-US" altLang="ja-JP" sz="800" err="1"/>
              <a:t>postgres@localhost</a:t>
            </a:r>
            <a:r>
              <a:rPr kumimoji="1" lang="en-US" altLang="ja-JP" sz="800"/>
              <a:t> ~]$ </a:t>
            </a:r>
            <a:r>
              <a:rPr kumimoji="1" lang="en-US" altLang="ja-JP" sz="1000" err="1">
                <a:solidFill>
                  <a:srgbClr val="FF0000"/>
                </a:solidFill>
              </a:rPr>
              <a:t>psql</a:t>
            </a:r>
            <a:endParaRPr kumimoji="1" lang="en-US" altLang="ja-JP" sz="800">
              <a:solidFill>
                <a:srgbClr val="FF0000"/>
              </a:solidFill>
            </a:endParaRPr>
          </a:p>
          <a:p>
            <a:r>
              <a:rPr kumimoji="1" lang="en-US" altLang="ja-JP" sz="800" err="1"/>
              <a:t>psql</a:t>
            </a:r>
            <a:r>
              <a:rPr kumimoji="1" lang="en-US" altLang="ja-JP" sz="800"/>
              <a:t> (13.12)</a:t>
            </a:r>
          </a:p>
          <a:p>
            <a:r>
              <a:rPr kumimoji="1" lang="en-US" altLang="ja-JP" sz="800"/>
              <a:t>"help"</a:t>
            </a:r>
            <a:r>
              <a:rPr kumimoji="1" lang="ja-JP" altLang="en-US" sz="800"/>
              <a:t>でヘルプを表示します。</a:t>
            </a:r>
          </a:p>
          <a:p>
            <a:r>
              <a:rPr kumimoji="1" lang="en-US" altLang="ja-JP" sz="800" err="1"/>
              <a:t>postgres</a:t>
            </a:r>
            <a:r>
              <a:rPr kumimoji="1" lang="en-US" altLang="ja-JP" sz="800"/>
              <a:t>=#</a:t>
            </a:r>
          </a:p>
          <a:p>
            <a:endParaRPr kumimoji="1" lang="en-US" altLang="ja-JP" sz="800"/>
          </a:p>
          <a:p>
            <a:endParaRPr lang="en-US" altLang="ja-JP" sz="800"/>
          </a:p>
          <a:p>
            <a:endParaRPr lang="en-US" altLang="ja-JP" sz="800"/>
          </a:p>
          <a:p>
            <a:endParaRPr kumimoji="1" lang="en-US" altLang="ja-JP" sz="800"/>
          </a:p>
          <a:p>
            <a:r>
              <a:rPr kumimoji="1" lang="en-US" altLang="ja-JP" sz="800"/>
              <a:t>postgres=# </a:t>
            </a:r>
            <a:r>
              <a:rPr kumimoji="1" lang="en-US" altLang="ja-JP" sz="1000">
                <a:solidFill>
                  <a:srgbClr val="FF0000"/>
                </a:solidFill>
              </a:rPr>
              <a:t>\password</a:t>
            </a:r>
            <a:endParaRPr kumimoji="1" lang="en-US" altLang="ja-JP" sz="800">
              <a:solidFill>
                <a:srgbClr val="FF0000"/>
              </a:solidFill>
            </a:endParaRPr>
          </a:p>
          <a:p>
            <a:r>
              <a:rPr kumimoji="1" lang="ja-JP" altLang="en-US" sz="800"/>
              <a:t>ユーザー</a:t>
            </a:r>
            <a:r>
              <a:rPr kumimoji="1" lang="en-US" altLang="ja-JP" sz="800"/>
              <a:t>"</a:t>
            </a:r>
            <a:r>
              <a:rPr kumimoji="1" lang="en-US" altLang="ja-JP" sz="800" err="1"/>
              <a:t>postgres</a:t>
            </a:r>
            <a:r>
              <a:rPr kumimoji="1" lang="en-US" altLang="ja-JP" sz="800"/>
              <a:t>"</a:t>
            </a:r>
            <a:r>
              <a:rPr kumimoji="1" lang="ja-JP" altLang="en-US" sz="800"/>
              <a:t>の新しいパスワードを入力してください</a:t>
            </a:r>
            <a:r>
              <a:rPr kumimoji="1" lang="en-US" altLang="ja-JP" sz="800"/>
              <a:t>:</a:t>
            </a:r>
            <a:r>
              <a:rPr kumimoji="1" lang="ja-JP" altLang="en-US" sz="800"/>
              <a:t>　　</a:t>
            </a:r>
            <a:r>
              <a:rPr kumimoji="1" lang="ja-JP" altLang="en-US" sz="800">
                <a:solidFill>
                  <a:srgbClr val="FF0000"/>
                </a:solidFill>
              </a:rPr>
              <a:t>****</a:t>
            </a:r>
            <a:endParaRPr kumimoji="1" lang="en-US" altLang="ja-JP" sz="800">
              <a:solidFill>
                <a:srgbClr val="FF0000"/>
              </a:solidFill>
            </a:endParaRPr>
          </a:p>
          <a:p>
            <a:r>
              <a:rPr kumimoji="1" lang="ja-JP" altLang="en-US" sz="800"/>
              <a:t>もう一度入力してください</a:t>
            </a:r>
            <a:r>
              <a:rPr kumimoji="1" lang="en-US" altLang="ja-JP" sz="800"/>
              <a:t>:</a:t>
            </a:r>
            <a:r>
              <a:rPr kumimoji="1" lang="ja-JP" altLang="en-US" sz="800"/>
              <a:t>　</a:t>
            </a:r>
            <a:r>
              <a:rPr kumimoji="1" lang="ja-JP" altLang="en-US" sz="800">
                <a:solidFill>
                  <a:srgbClr val="FF0000"/>
                </a:solidFill>
              </a:rPr>
              <a:t>****</a:t>
            </a:r>
            <a:endParaRPr kumimoji="1" lang="en-US" altLang="ja-JP" sz="800">
              <a:solidFill>
                <a:srgbClr val="FF0000"/>
              </a:solidFill>
            </a:endParaRPr>
          </a:p>
          <a:p>
            <a:r>
              <a:rPr kumimoji="1" lang="en-US" altLang="ja-JP" sz="800" err="1"/>
              <a:t>postgres</a:t>
            </a:r>
            <a:r>
              <a:rPr kumimoji="1" lang="en-US" altLang="ja-JP" sz="800"/>
              <a:t>=#</a:t>
            </a:r>
          </a:p>
          <a:p>
            <a:r>
              <a:rPr kumimoji="1" lang="en-US" altLang="ja-JP" sz="800"/>
              <a:t>postgres=# </a:t>
            </a:r>
            <a:r>
              <a:rPr kumimoji="1" lang="en-US" altLang="ja-JP" sz="1000">
                <a:solidFill>
                  <a:srgbClr val="FF0000"/>
                </a:solidFill>
              </a:rPr>
              <a:t>alter role </a:t>
            </a:r>
            <a:r>
              <a:rPr kumimoji="1" lang="en-US" altLang="ja-JP" sz="1000" err="1">
                <a:solidFill>
                  <a:srgbClr val="FF0000"/>
                </a:solidFill>
              </a:rPr>
              <a:t>postgres</a:t>
            </a:r>
            <a:r>
              <a:rPr kumimoji="1" lang="en-US" altLang="ja-JP" sz="1000">
                <a:solidFill>
                  <a:srgbClr val="FF0000"/>
                </a:solidFill>
              </a:rPr>
              <a:t> with password 'macro00';</a:t>
            </a:r>
            <a:endParaRPr kumimoji="1" lang="en-US" altLang="ja-JP" sz="800">
              <a:solidFill>
                <a:srgbClr val="FF0000"/>
              </a:solidFill>
            </a:endParaRPr>
          </a:p>
          <a:p>
            <a:r>
              <a:rPr kumimoji="1" lang="en-US" altLang="ja-JP" sz="800"/>
              <a:t>ALTER ROLE</a:t>
            </a:r>
          </a:p>
          <a:p>
            <a:endParaRPr kumimoji="1" lang="en-US" altLang="ja-JP" sz="800"/>
          </a:p>
          <a:p>
            <a:endParaRPr lang="en-US" altLang="ja-JP" sz="800"/>
          </a:p>
          <a:p>
            <a:endParaRPr kumimoji="1" lang="en-US" altLang="ja-JP" sz="800"/>
          </a:p>
          <a:p>
            <a:endParaRPr lang="en-US" altLang="ja-JP" sz="800"/>
          </a:p>
          <a:p>
            <a:endParaRPr kumimoji="1" lang="en-US" altLang="ja-JP" sz="800"/>
          </a:p>
          <a:p>
            <a:endParaRPr kumimoji="1" lang="en-US" altLang="ja-JP" sz="800"/>
          </a:p>
          <a:p>
            <a:endParaRPr lang="en-US" altLang="ja-JP" sz="800"/>
          </a:p>
          <a:p>
            <a:r>
              <a:rPr kumimoji="1" lang="en-US" altLang="ja-JP" sz="800"/>
              <a:t>postgres=# </a:t>
            </a:r>
            <a:r>
              <a:rPr kumimoji="1" lang="en-US" altLang="ja-JP" sz="800">
                <a:solidFill>
                  <a:srgbClr val="FF0000"/>
                </a:solidFill>
              </a:rPr>
              <a:t>\q</a:t>
            </a:r>
          </a:p>
          <a:p>
            <a:r>
              <a:rPr kumimoji="1" lang="en-US" altLang="ja-JP" sz="800"/>
              <a:t>[</a:t>
            </a:r>
            <a:r>
              <a:rPr kumimoji="1" lang="en-US" altLang="ja-JP" sz="800" err="1"/>
              <a:t>postgres@localhost</a:t>
            </a:r>
            <a:r>
              <a:rPr kumimoji="1" lang="en-US" altLang="ja-JP" sz="800"/>
              <a:t> ~]$</a:t>
            </a:r>
            <a:endParaRPr kumimoji="1" lang="ja-JP" altLang="en-US" sz="800"/>
          </a:p>
        </p:txBody>
      </p:sp>
      <p:sp>
        <p:nvSpPr>
          <p:cNvPr id="2" name="テキスト ボックス 1">
            <a:extLst>
              <a:ext uri="{FF2B5EF4-FFF2-40B4-BE49-F238E27FC236}">
                <a16:creationId xmlns:a16="http://schemas.microsoft.com/office/drawing/2014/main" id="{8EE9E44D-1FD4-376C-D825-46696C479851}"/>
              </a:ext>
            </a:extLst>
          </p:cNvPr>
          <p:cNvSpPr txBox="1"/>
          <p:nvPr/>
        </p:nvSpPr>
        <p:spPr>
          <a:xfrm>
            <a:off x="6845968" y="1295112"/>
            <a:ext cx="4990267"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ja-JP"/>
              <a:t>【postgres</a:t>
            </a:r>
            <a:r>
              <a:rPr lang="ja-JP" altLang="en-US"/>
              <a:t>初期パスワード設定</a:t>
            </a:r>
            <a:r>
              <a:rPr lang="en-US" altLang="ja-JP"/>
              <a:t>】</a:t>
            </a:r>
            <a:endParaRPr kumimoji="1" lang="en-US" altLang="ja-JP"/>
          </a:p>
        </p:txBody>
      </p:sp>
      <p:sp>
        <p:nvSpPr>
          <p:cNvPr id="8" name="テキスト ボックス 7">
            <a:extLst>
              <a:ext uri="{FF2B5EF4-FFF2-40B4-BE49-F238E27FC236}">
                <a16:creationId xmlns:a16="http://schemas.microsoft.com/office/drawing/2014/main" id="{7215B9AB-B3CA-80CE-2A75-FE5F4311B103}"/>
              </a:ext>
            </a:extLst>
          </p:cNvPr>
          <p:cNvSpPr txBox="1"/>
          <p:nvPr/>
        </p:nvSpPr>
        <p:spPr>
          <a:xfrm>
            <a:off x="6826365" y="1751283"/>
            <a:ext cx="5136911" cy="1200329"/>
          </a:xfrm>
          <a:prstGeom prst="rect">
            <a:avLst/>
          </a:prstGeom>
          <a:noFill/>
        </p:spPr>
        <p:txBody>
          <a:bodyPr wrap="square" rtlCol="0">
            <a:spAutoFit/>
          </a:bodyPr>
          <a:lstStyle/>
          <a:p>
            <a:r>
              <a:rPr lang="ja-JP" altLang="en-US"/>
              <a:t>⑭</a:t>
            </a:r>
            <a:r>
              <a:rPr lang="en-US" altLang="ja-JP"/>
              <a:t>Linux</a:t>
            </a:r>
            <a:r>
              <a:rPr lang="ja-JP" altLang="en-US"/>
              <a:t>ユーザ「</a:t>
            </a:r>
            <a:r>
              <a:rPr lang="en-US" altLang="ja-JP"/>
              <a:t>postgres</a:t>
            </a:r>
            <a:r>
              <a:rPr lang="ja-JP" altLang="en-US"/>
              <a:t>」でログインします。</a:t>
            </a:r>
            <a:endParaRPr lang="en-US" altLang="ja-JP"/>
          </a:p>
          <a:p>
            <a:r>
              <a:rPr kumimoji="1" lang="ja-JP" altLang="en-US"/>
              <a:t>左図の通り、赤文字部分のコマンドを入力し、実行してください。</a:t>
            </a:r>
            <a:endParaRPr lang="en-US" altLang="ja-JP"/>
          </a:p>
          <a:p>
            <a:r>
              <a:rPr lang="en-US" altLang="ja-JP"/>
              <a:t># su - postgres</a:t>
            </a:r>
          </a:p>
        </p:txBody>
      </p:sp>
      <p:sp>
        <p:nvSpPr>
          <p:cNvPr id="10" name="テキスト ボックス 9">
            <a:extLst>
              <a:ext uri="{FF2B5EF4-FFF2-40B4-BE49-F238E27FC236}">
                <a16:creationId xmlns:a16="http://schemas.microsoft.com/office/drawing/2014/main" id="{005BA9C5-42D3-D3C3-889D-3CDF38B7C106}"/>
              </a:ext>
            </a:extLst>
          </p:cNvPr>
          <p:cNvSpPr txBox="1"/>
          <p:nvPr/>
        </p:nvSpPr>
        <p:spPr>
          <a:xfrm>
            <a:off x="6820773" y="3101415"/>
            <a:ext cx="5136911" cy="923330"/>
          </a:xfrm>
          <a:prstGeom prst="rect">
            <a:avLst/>
          </a:prstGeom>
          <a:noFill/>
        </p:spPr>
        <p:txBody>
          <a:bodyPr wrap="square" rtlCol="0">
            <a:spAutoFit/>
          </a:bodyPr>
          <a:lstStyle/>
          <a:p>
            <a:r>
              <a:rPr lang="ja-JP" altLang="en-US"/>
              <a:t>⑮</a:t>
            </a:r>
            <a:r>
              <a:rPr lang="en-US" altLang="ja-JP"/>
              <a:t>psql</a:t>
            </a:r>
            <a:r>
              <a:rPr lang="ja-JP" altLang="en-US"/>
              <a:t>コマンドを使って</a:t>
            </a:r>
            <a:r>
              <a:rPr lang="en-US" altLang="ja-JP"/>
              <a:t>postgresql</a:t>
            </a:r>
            <a:r>
              <a:rPr lang="ja-JP" altLang="en-US"/>
              <a:t>に接続します。</a:t>
            </a:r>
            <a:endParaRPr lang="en-US" altLang="ja-JP"/>
          </a:p>
          <a:p>
            <a:r>
              <a:rPr kumimoji="1" lang="en-US" altLang="ja-JP" sz="1800"/>
              <a:t>[postgres@localhost ~]$ </a:t>
            </a:r>
            <a:r>
              <a:rPr kumimoji="1" lang="en-US" altLang="ja-JP" sz="1800">
                <a:solidFill>
                  <a:srgbClr val="FF0000"/>
                </a:solidFill>
              </a:rPr>
              <a:t>psql</a:t>
            </a:r>
          </a:p>
        </p:txBody>
      </p:sp>
      <p:sp>
        <p:nvSpPr>
          <p:cNvPr id="11" name="テキスト ボックス 10">
            <a:extLst>
              <a:ext uri="{FF2B5EF4-FFF2-40B4-BE49-F238E27FC236}">
                <a16:creationId xmlns:a16="http://schemas.microsoft.com/office/drawing/2014/main" id="{B9A56E59-08B2-8687-33FB-C652D01E8F9A}"/>
              </a:ext>
            </a:extLst>
          </p:cNvPr>
          <p:cNvSpPr txBox="1"/>
          <p:nvPr/>
        </p:nvSpPr>
        <p:spPr>
          <a:xfrm>
            <a:off x="6826365" y="4363860"/>
            <a:ext cx="5136911" cy="1200329"/>
          </a:xfrm>
          <a:prstGeom prst="rect">
            <a:avLst/>
          </a:prstGeom>
          <a:noFill/>
        </p:spPr>
        <p:txBody>
          <a:bodyPr wrap="square" rtlCol="0">
            <a:spAutoFit/>
          </a:bodyPr>
          <a:lstStyle/>
          <a:p>
            <a:r>
              <a:rPr lang="ja-JP" altLang="en-US"/>
              <a:t>⑯以下コマンドを使ってパスワードを設定します。</a:t>
            </a:r>
            <a:endParaRPr lang="en-US" altLang="ja-JP"/>
          </a:p>
          <a:p>
            <a:r>
              <a:rPr kumimoji="1" lang="en-US" altLang="ja-JP" sz="1800"/>
              <a:t>postgres=# </a:t>
            </a:r>
            <a:r>
              <a:rPr kumimoji="1" lang="en-US" altLang="ja-JP" sz="1800">
                <a:solidFill>
                  <a:srgbClr val="FF0000"/>
                </a:solidFill>
              </a:rPr>
              <a:t>\password</a:t>
            </a:r>
          </a:p>
          <a:p>
            <a:r>
              <a:rPr kumimoji="1" lang="en-US" altLang="ja-JP" sz="1800"/>
              <a:t>postgres=# </a:t>
            </a:r>
            <a:r>
              <a:rPr kumimoji="1" lang="en-US" altLang="ja-JP" sz="1800">
                <a:solidFill>
                  <a:srgbClr val="FF0000"/>
                </a:solidFill>
              </a:rPr>
              <a:t>alter role postgres with password 'macro00';</a:t>
            </a:r>
          </a:p>
        </p:txBody>
      </p:sp>
      <p:sp>
        <p:nvSpPr>
          <p:cNvPr id="12" name="テキスト ボックス 11">
            <a:extLst>
              <a:ext uri="{FF2B5EF4-FFF2-40B4-BE49-F238E27FC236}">
                <a16:creationId xmlns:a16="http://schemas.microsoft.com/office/drawing/2014/main" id="{8BFEE7D3-59CA-C58D-FA7E-C22C69D12ED6}"/>
              </a:ext>
            </a:extLst>
          </p:cNvPr>
          <p:cNvSpPr txBox="1"/>
          <p:nvPr/>
        </p:nvSpPr>
        <p:spPr>
          <a:xfrm>
            <a:off x="6826365" y="5701427"/>
            <a:ext cx="5136911" cy="646331"/>
          </a:xfrm>
          <a:prstGeom prst="rect">
            <a:avLst/>
          </a:prstGeom>
          <a:noFill/>
        </p:spPr>
        <p:txBody>
          <a:bodyPr wrap="square" rtlCol="0">
            <a:spAutoFit/>
          </a:bodyPr>
          <a:lstStyle/>
          <a:p>
            <a:r>
              <a:rPr lang="ja-JP" altLang="en-US"/>
              <a:t>⑰</a:t>
            </a:r>
            <a:r>
              <a:rPr lang="en-US" altLang="ja-JP"/>
              <a:t>postgresql</a:t>
            </a:r>
            <a:r>
              <a:rPr lang="ja-JP" altLang="en-US"/>
              <a:t>との接続を切ります。</a:t>
            </a:r>
            <a:endParaRPr lang="en-US" altLang="ja-JP"/>
          </a:p>
          <a:p>
            <a:r>
              <a:rPr kumimoji="1" lang="en-US" altLang="ja-JP" sz="1800"/>
              <a:t>postgres=# </a:t>
            </a:r>
            <a:r>
              <a:rPr kumimoji="1" lang="en-US" altLang="ja-JP" sz="1800">
                <a:solidFill>
                  <a:srgbClr val="FF0000"/>
                </a:solidFill>
              </a:rPr>
              <a:t>\q</a:t>
            </a:r>
          </a:p>
        </p:txBody>
      </p:sp>
    </p:spTree>
    <p:extLst>
      <p:ext uri="{BB962C8B-B14F-4D97-AF65-F5344CB8AC3E}">
        <p14:creationId xmlns:p14="http://schemas.microsoft.com/office/powerpoint/2010/main" val="14317377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a:t>
            </a:r>
            <a:r>
              <a:rPr lang="ja-JP" altLang="en-US"/>
              <a:t>４</a:t>
            </a:r>
            <a:r>
              <a:rPr lang="en-US" altLang="ja-JP"/>
              <a:t>.PostgreSQL</a:t>
            </a:r>
            <a:r>
              <a:rPr lang="ja-JP" altLang="en-US"/>
              <a:t>インストール</a:t>
            </a:r>
            <a:endParaRPr lang="en-US" altLang="ja-JP"/>
          </a:p>
        </p:txBody>
      </p:sp>
      <p:sp>
        <p:nvSpPr>
          <p:cNvPr id="5" name="正方形/長方形 4">
            <a:extLst>
              <a:ext uri="{FF2B5EF4-FFF2-40B4-BE49-F238E27FC236}">
                <a16:creationId xmlns:a16="http://schemas.microsoft.com/office/drawing/2014/main" id="{D562D80B-AE9D-8251-B59C-0EBF115F12B9}"/>
              </a:ext>
            </a:extLst>
          </p:cNvPr>
          <p:cNvSpPr/>
          <p:nvPr/>
        </p:nvSpPr>
        <p:spPr>
          <a:xfrm>
            <a:off x="365057" y="1365661"/>
            <a:ext cx="6324501" cy="65550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800">
                <a:latin typeface="BIZ UDゴシック" panose="020B0400000000000000" pitchFamily="49" charset="-128"/>
                <a:ea typeface="BIZ UDゴシック" panose="020B0400000000000000" pitchFamily="49" charset="-128"/>
              </a:rPr>
              <a:t>[</a:t>
            </a:r>
            <a:r>
              <a:rPr kumimoji="1" lang="en-US" altLang="ja-JP" sz="800" err="1">
                <a:latin typeface="BIZ UDゴシック" panose="020B0400000000000000" pitchFamily="49" charset="-128"/>
                <a:ea typeface="BIZ UDゴシック" panose="020B0400000000000000" pitchFamily="49" charset="-128"/>
              </a:rPr>
              <a:t>postgres@localhost</a:t>
            </a:r>
            <a:r>
              <a:rPr kumimoji="1" lang="en-US" altLang="ja-JP" sz="800">
                <a:latin typeface="BIZ UDゴシック" panose="020B0400000000000000" pitchFamily="49" charset="-128"/>
                <a:ea typeface="BIZ UDゴシック" panose="020B0400000000000000" pitchFamily="49" charset="-128"/>
              </a:rPr>
              <a:t> ~]$</a:t>
            </a:r>
            <a:r>
              <a:rPr kumimoji="1" lang="ja-JP" altLang="en-US" sz="800">
                <a:latin typeface="BIZ UDゴシック" panose="020B0400000000000000" pitchFamily="49" charset="-128"/>
                <a:ea typeface="BIZ UDゴシック" panose="020B0400000000000000" pitchFamily="49" charset="-128"/>
              </a:rPr>
              <a:t>　</a:t>
            </a:r>
            <a:r>
              <a:rPr kumimoji="1" lang="en-US" altLang="ja-JP" sz="1000">
                <a:solidFill>
                  <a:srgbClr val="FF0000"/>
                </a:solidFill>
                <a:latin typeface="BIZ UDゴシック" panose="020B0400000000000000" pitchFamily="49" charset="-128"/>
                <a:ea typeface="BIZ UDゴシック" panose="020B0400000000000000" pitchFamily="49" charset="-128"/>
              </a:rPr>
              <a:t>exit</a:t>
            </a:r>
          </a:p>
          <a:p>
            <a:r>
              <a:rPr kumimoji="1" lang="en-US" altLang="ja-JP" sz="800">
                <a:latin typeface="BIZ UDゴシック" panose="020B0400000000000000" pitchFamily="49" charset="-128"/>
                <a:ea typeface="BIZ UDゴシック" panose="020B0400000000000000" pitchFamily="49" charset="-128"/>
              </a:rPr>
              <a:t>[root@localhost ~]#</a:t>
            </a:r>
            <a:endParaRPr kumimoji="1" lang="ja-JP" altLang="en-US" sz="800">
              <a:latin typeface="BIZ UDゴシック" panose="020B0400000000000000" pitchFamily="49" charset="-128"/>
              <a:ea typeface="BIZ UDゴシック" panose="020B0400000000000000" pitchFamily="49" charset="-128"/>
            </a:endParaRPr>
          </a:p>
        </p:txBody>
      </p:sp>
      <p:sp>
        <p:nvSpPr>
          <p:cNvPr id="6" name="正方形/長方形 5">
            <a:extLst>
              <a:ext uri="{FF2B5EF4-FFF2-40B4-BE49-F238E27FC236}">
                <a16:creationId xmlns:a16="http://schemas.microsoft.com/office/drawing/2014/main" id="{5E1E1FAC-7426-812C-865D-E25186F29843}"/>
              </a:ext>
            </a:extLst>
          </p:cNvPr>
          <p:cNvSpPr/>
          <p:nvPr/>
        </p:nvSpPr>
        <p:spPr>
          <a:xfrm>
            <a:off x="365057" y="3065305"/>
            <a:ext cx="6324501" cy="16580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800">
                <a:latin typeface="BIZ UDゴシック" panose="020B0400000000000000" pitchFamily="49" charset="-128"/>
                <a:ea typeface="BIZ UDゴシック" panose="020B0400000000000000" pitchFamily="49" charset="-128"/>
              </a:rPr>
              <a:t>[root@localhost data]#</a:t>
            </a:r>
          </a:p>
          <a:p>
            <a:r>
              <a:rPr kumimoji="1" lang="en-US" altLang="ja-JP" sz="800">
                <a:latin typeface="BIZ UDゴシック" panose="020B0400000000000000" pitchFamily="49" charset="-128"/>
                <a:ea typeface="BIZ UDゴシック" panose="020B0400000000000000" pitchFamily="49" charset="-128"/>
              </a:rPr>
              <a:t>[root@localhost data]# </a:t>
            </a:r>
            <a:r>
              <a:rPr kumimoji="1" lang="en-US" altLang="ja-JP" sz="1000">
                <a:solidFill>
                  <a:srgbClr val="FF0000"/>
                </a:solidFill>
                <a:latin typeface="BIZ UDゴシック" panose="020B0400000000000000" pitchFamily="49" charset="-128"/>
                <a:ea typeface="BIZ UDゴシック" panose="020B0400000000000000" pitchFamily="49" charset="-128"/>
              </a:rPr>
              <a:t>psql -h 10.0.2.15 -U postgres</a:t>
            </a:r>
          </a:p>
          <a:p>
            <a:r>
              <a:rPr kumimoji="1" lang="ja-JP" altLang="en-US" sz="800">
                <a:latin typeface="BIZ UDゴシック" panose="020B0400000000000000" pitchFamily="49" charset="-128"/>
                <a:ea typeface="BIZ UDゴシック" panose="020B0400000000000000" pitchFamily="49" charset="-128"/>
              </a:rPr>
              <a:t>ユーザ </a:t>
            </a:r>
            <a:r>
              <a:rPr kumimoji="1" lang="en-US" altLang="ja-JP" sz="800">
                <a:latin typeface="BIZ UDゴシック" panose="020B0400000000000000" pitchFamily="49" charset="-128"/>
                <a:ea typeface="BIZ UDゴシック" panose="020B0400000000000000" pitchFamily="49" charset="-128"/>
              </a:rPr>
              <a:t>postgres </a:t>
            </a:r>
            <a:r>
              <a:rPr kumimoji="1" lang="ja-JP" altLang="en-US" sz="800">
                <a:latin typeface="BIZ UDゴシック" panose="020B0400000000000000" pitchFamily="49" charset="-128"/>
                <a:ea typeface="BIZ UDゴシック" panose="020B0400000000000000" pitchFamily="49" charset="-128"/>
              </a:rPr>
              <a:t>のパスワード</a:t>
            </a:r>
            <a:r>
              <a:rPr kumimoji="1" lang="en-US" altLang="ja-JP" sz="800">
                <a:latin typeface="BIZ UDゴシック" panose="020B0400000000000000" pitchFamily="49" charset="-128"/>
                <a:ea typeface="BIZ UDゴシック" panose="020B0400000000000000" pitchFamily="49" charset="-128"/>
              </a:rPr>
              <a:t>:</a:t>
            </a:r>
            <a:r>
              <a:rPr kumimoji="1" lang="ja-JP" altLang="en-US" sz="800">
                <a:latin typeface="BIZ UDゴシック" panose="020B0400000000000000" pitchFamily="49" charset="-128"/>
                <a:ea typeface="BIZ UDゴシック" panose="020B0400000000000000" pitchFamily="49" charset="-128"/>
              </a:rPr>
              <a:t>　</a:t>
            </a:r>
            <a:r>
              <a:rPr kumimoji="1" lang="ja-JP" altLang="en-US" sz="800">
                <a:solidFill>
                  <a:srgbClr val="FF0000"/>
                </a:solidFill>
                <a:latin typeface="BIZ UDゴシック" panose="020B0400000000000000" pitchFamily="49" charset="-128"/>
                <a:ea typeface="BIZ UDゴシック" panose="020B0400000000000000" pitchFamily="49" charset="-128"/>
              </a:rPr>
              <a:t>****</a:t>
            </a:r>
            <a:endParaRPr kumimoji="1" lang="en-US" altLang="ja-JP" sz="800">
              <a:solidFill>
                <a:srgbClr val="FF0000"/>
              </a:solidFill>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psql (13.12)</a:t>
            </a:r>
          </a:p>
          <a:p>
            <a:r>
              <a:rPr kumimoji="1" lang="en-US" altLang="ja-JP" sz="800">
                <a:latin typeface="BIZ UDゴシック" panose="020B0400000000000000" pitchFamily="49" charset="-128"/>
                <a:ea typeface="BIZ UDゴシック" panose="020B0400000000000000" pitchFamily="49" charset="-128"/>
              </a:rPr>
              <a:t>"help"</a:t>
            </a:r>
            <a:r>
              <a:rPr kumimoji="1" lang="ja-JP" altLang="en-US" sz="800">
                <a:latin typeface="BIZ UDゴシック" panose="020B0400000000000000" pitchFamily="49" charset="-128"/>
                <a:ea typeface="BIZ UDゴシック" panose="020B0400000000000000" pitchFamily="49" charset="-128"/>
              </a:rPr>
              <a:t>でヘルプを表示します。</a:t>
            </a:r>
          </a:p>
          <a:p>
            <a:endParaRPr kumimoji="1" lang="ja-JP" altLang="en-US" sz="800">
              <a:latin typeface="BIZ UDゴシック" panose="020B0400000000000000" pitchFamily="49" charset="-128"/>
              <a:ea typeface="BIZ UDゴシック" panose="020B0400000000000000" pitchFamily="49" charset="-128"/>
            </a:endParaRPr>
          </a:p>
          <a:p>
            <a:r>
              <a:rPr kumimoji="1" lang="en-US" altLang="ja-JP" sz="800">
                <a:latin typeface="BIZ UDゴシック" panose="020B0400000000000000" pitchFamily="49" charset="-128"/>
                <a:ea typeface="BIZ UDゴシック" panose="020B0400000000000000" pitchFamily="49" charset="-128"/>
              </a:rPr>
              <a:t>postgres=#</a:t>
            </a:r>
          </a:p>
          <a:p>
            <a:r>
              <a:rPr kumimoji="1" lang="en-US" altLang="ja-JP" sz="800">
                <a:latin typeface="BIZ UDゴシック" panose="020B0400000000000000" pitchFamily="49" charset="-128"/>
                <a:ea typeface="BIZ UDゴシック" panose="020B0400000000000000" pitchFamily="49" charset="-128"/>
              </a:rPr>
              <a:t>postgres=#</a:t>
            </a:r>
          </a:p>
          <a:p>
            <a:r>
              <a:rPr kumimoji="1" lang="en-US" altLang="ja-JP" sz="800">
                <a:latin typeface="BIZ UDゴシック" panose="020B0400000000000000" pitchFamily="49" charset="-128"/>
                <a:ea typeface="BIZ UDゴシック" panose="020B0400000000000000" pitchFamily="49" charset="-128"/>
              </a:rPr>
              <a:t>postgres=# exit</a:t>
            </a:r>
          </a:p>
          <a:p>
            <a:r>
              <a:rPr kumimoji="1" lang="en-US" altLang="ja-JP" sz="800">
                <a:latin typeface="BIZ UDゴシック" panose="020B0400000000000000" pitchFamily="49" charset="-128"/>
                <a:ea typeface="BIZ UDゴシック" panose="020B0400000000000000" pitchFamily="49" charset="-128"/>
              </a:rPr>
              <a:t>[root@localhost data]#</a:t>
            </a:r>
          </a:p>
          <a:p>
            <a:r>
              <a:rPr kumimoji="1" lang="en-US" altLang="ja-JP" sz="800">
                <a:latin typeface="BIZ UDゴシック" panose="020B0400000000000000" pitchFamily="49" charset="-128"/>
                <a:ea typeface="BIZ UDゴシック" panose="020B0400000000000000" pitchFamily="49" charset="-128"/>
              </a:rPr>
              <a:t>[root@localhost data]#</a:t>
            </a:r>
          </a:p>
          <a:p>
            <a:r>
              <a:rPr kumimoji="1" lang="en-US" altLang="ja-JP" sz="800">
                <a:latin typeface="BIZ UDゴシック" panose="020B0400000000000000" pitchFamily="49" charset="-128"/>
                <a:ea typeface="BIZ UDゴシック" panose="020B0400000000000000" pitchFamily="49" charset="-128"/>
              </a:rPr>
              <a:t>[root@localhost data]#</a:t>
            </a:r>
            <a:endParaRPr kumimoji="1" lang="ja-JP" altLang="en-US" sz="800">
              <a:latin typeface="BIZ UDゴシック" panose="020B0400000000000000" pitchFamily="49" charset="-128"/>
              <a:ea typeface="BIZ UDゴシック" panose="020B0400000000000000" pitchFamily="49" charset="-128"/>
            </a:endParaRPr>
          </a:p>
        </p:txBody>
      </p:sp>
      <p:sp>
        <p:nvSpPr>
          <p:cNvPr id="4" name="テキスト ボックス 3">
            <a:extLst>
              <a:ext uri="{FF2B5EF4-FFF2-40B4-BE49-F238E27FC236}">
                <a16:creationId xmlns:a16="http://schemas.microsoft.com/office/drawing/2014/main" id="{5BB3A921-12BA-06D2-EF53-894AFD0C5AE7}"/>
              </a:ext>
            </a:extLst>
          </p:cNvPr>
          <p:cNvSpPr txBox="1"/>
          <p:nvPr/>
        </p:nvSpPr>
        <p:spPr>
          <a:xfrm>
            <a:off x="6826365" y="1257989"/>
            <a:ext cx="5136911" cy="1200329"/>
          </a:xfrm>
          <a:prstGeom prst="rect">
            <a:avLst/>
          </a:prstGeom>
          <a:noFill/>
        </p:spPr>
        <p:txBody>
          <a:bodyPr wrap="square" rtlCol="0">
            <a:spAutoFit/>
          </a:bodyPr>
          <a:lstStyle/>
          <a:p>
            <a:r>
              <a:rPr lang="ja-JP" altLang="en-US"/>
              <a:t>⑱</a:t>
            </a:r>
            <a:r>
              <a:rPr lang="en-US" altLang="ja-JP"/>
              <a:t>Linux</a:t>
            </a:r>
            <a:r>
              <a:rPr lang="ja-JP" altLang="en-US"/>
              <a:t>ユーザ「</a:t>
            </a:r>
            <a:r>
              <a:rPr lang="en-US" altLang="ja-JP"/>
              <a:t>postgres</a:t>
            </a:r>
            <a:r>
              <a:rPr lang="ja-JP" altLang="en-US"/>
              <a:t>」をログアウトします。</a:t>
            </a:r>
            <a:endParaRPr lang="en-US" altLang="ja-JP"/>
          </a:p>
          <a:p>
            <a:r>
              <a:rPr kumimoji="1" lang="ja-JP" altLang="en-US"/>
              <a:t>左図の通り、赤文字部分のコマンドを入力し、実行してください。</a:t>
            </a:r>
            <a:endParaRPr kumimoji="1" lang="en-US" altLang="ja-JP"/>
          </a:p>
          <a:p>
            <a:endParaRPr lang="en-US" altLang="ja-JP"/>
          </a:p>
        </p:txBody>
      </p:sp>
      <p:sp>
        <p:nvSpPr>
          <p:cNvPr id="8" name="テキスト ボックス 7">
            <a:extLst>
              <a:ext uri="{FF2B5EF4-FFF2-40B4-BE49-F238E27FC236}">
                <a16:creationId xmlns:a16="http://schemas.microsoft.com/office/drawing/2014/main" id="{414ABCF0-3B60-6ED3-B7B1-8BCA37A36DDE}"/>
              </a:ext>
            </a:extLst>
          </p:cNvPr>
          <p:cNvSpPr txBox="1"/>
          <p:nvPr/>
        </p:nvSpPr>
        <p:spPr>
          <a:xfrm>
            <a:off x="6826365" y="3050717"/>
            <a:ext cx="5136911" cy="923330"/>
          </a:xfrm>
          <a:prstGeom prst="rect">
            <a:avLst/>
          </a:prstGeom>
          <a:noFill/>
        </p:spPr>
        <p:txBody>
          <a:bodyPr wrap="square" rtlCol="0">
            <a:spAutoFit/>
          </a:bodyPr>
          <a:lstStyle/>
          <a:p>
            <a:r>
              <a:rPr lang="ja-JP" altLang="en-US"/>
              <a:t>⑲</a:t>
            </a:r>
            <a:r>
              <a:rPr lang="en-US" altLang="ja-JP"/>
              <a:t>postgresql</a:t>
            </a:r>
            <a:r>
              <a:rPr lang="ja-JP" altLang="en-US"/>
              <a:t>データベースへの接続を確認します。</a:t>
            </a:r>
            <a:endParaRPr lang="en-US" altLang="ja-JP"/>
          </a:p>
          <a:p>
            <a:r>
              <a:rPr lang="ja-JP" altLang="en-US"/>
              <a:t>赤字コマンドを入力して、実行してください。</a:t>
            </a:r>
            <a:endParaRPr lang="en-US" altLang="ja-JP"/>
          </a:p>
        </p:txBody>
      </p:sp>
    </p:spTree>
    <p:extLst>
      <p:ext uri="{BB962C8B-B14F-4D97-AF65-F5344CB8AC3E}">
        <p14:creationId xmlns:p14="http://schemas.microsoft.com/office/powerpoint/2010/main" val="2562552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0319EC-8E9E-37B7-903C-19A73D5636FF}"/>
              </a:ext>
            </a:extLst>
          </p:cNvPr>
          <p:cNvSpPr>
            <a:spLocks noGrp="1"/>
          </p:cNvSpPr>
          <p:nvPr>
            <p:ph type="title"/>
          </p:nvPr>
        </p:nvSpPr>
        <p:spPr/>
        <p:txBody>
          <a:bodyPr/>
          <a:lstStyle/>
          <a:p>
            <a:r>
              <a:rPr lang="en-US" altLang="ja-JP"/>
              <a:t>2-1-1.</a:t>
            </a:r>
            <a:r>
              <a:rPr lang="ja-JP" altLang="en-US"/>
              <a:t>仮想化技術</a:t>
            </a:r>
            <a:endParaRPr kumimoji="1" lang="ja-JP" altLang="en-US"/>
          </a:p>
        </p:txBody>
      </p:sp>
      <p:sp>
        <p:nvSpPr>
          <p:cNvPr id="4" name="テキスト プレースホルダー 3">
            <a:extLst>
              <a:ext uri="{FF2B5EF4-FFF2-40B4-BE49-F238E27FC236}">
                <a16:creationId xmlns:a16="http://schemas.microsoft.com/office/drawing/2014/main" id="{A9AB7FD7-4C99-F598-A6BC-310C7589AAB8}"/>
              </a:ext>
            </a:extLst>
          </p:cNvPr>
          <p:cNvSpPr>
            <a:spLocks noGrp="1"/>
          </p:cNvSpPr>
          <p:nvPr>
            <p:ph type="body" sz="quarter" idx="14"/>
          </p:nvPr>
        </p:nvSpPr>
        <p:spPr/>
        <p:txBody>
          <a:bodyPr/>
          <a:lstStyle/>
          <a:p>
            <a:r>
              <a:rPr kumimoji="1" lang="ja-JP" altLang="en-US"/>
              <a:t>仮想化に対応できるＰＣ</a:t>
            </a:r>
          </a:p>
        </p:txBody>
      </p:sp>
      <p:sp>
        <p:nvSpPr>
          <p:cNvPr id="3" name="テキスト ボックス 2">
            <a:extLst>
              <a:ext uri="{FF2B5EF4-FFF2-40B4-BE49-F238E27FC236}">
                <a16:creationId xmlns:a16="http://schemas.microsoft.com/office/drawing/2014/main" id="{8F79A805-2BC8-C668-58A9-FDA5412C8983}"/>
              </a:ext>
            </a:extLst>
          </p:cNvPr>
          <p:cNvSpPr txBox="1"/>
          <p:nvPr/>
        </p:nvSpPr>
        <p:spPr>
          <a:xfrm>
            <a:off x="665018" y="1468582"/>
            <a:ext cx="11055927" cy="646331"/>
          </a:xfrm>
          <a:prstGeom prst="rect">
            <a:avLst/>
          </a:prstGeom>
          <a:noFill/>
        </p:spPr>
        <p:txBody>
          <a:bodyPr wrap="square" rtlCol="0">
            <a:spAutoFit/>
          </a:bodyPr>
          <a:lstStyle/>
          <a:p>
            <a:r>
              <a:rPr lang="ja-JP" altLang="en-US"/>
              <a:t>仮想化を行うＰＣでは、以下の機能が必要となります。</a:t>
            </a:r>
            <a:endParaRPr lang="en-US" altLang="ja-JP"/>
          </a:p>
          <a:p>
            <a:endParaRPr kumimoji="1" lang="ja-JP" altLang="en-US"/>
          </a:p>
        </p:txBody>
      </p:sp>
      <p:sp>
        <p:nvSpPr>
          <p:cNvPr id="8" name="正方形/長方形 7">
            <a:extLst>
              <a:ext uri="{FF2B5EF4-FFF2-40B4-BE49-F238E27FC236}">
                <a16:creationId xmlns:a16="http://schemas.microsoft.com/office/drawing/2014/main" id="{5C694CEF-34E8-3F30-B047-D02856DDC025}"/>
              </a:ext>
            </a:extLst>
          </p:cNvPr>
          <p:cNvSpPr/>
          <p:nvPr/>
        </p:nvSpPr>
        <p:spPr>
          <a:xfrm>
            <a:off x="665018" y="2147448"/>
            <a:ext cx="1565564" cy="37306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a:t>CPU</a:t>
            </a:r>
            <a:endParaRPr kumimoji="1" lang="ja-JP" altLang="en-US"/>
          </a:p>
        </p:txBody>
      </p:sp>
      <p:sp>
        <p:nvSpPr>
          <p:cNvPr id="9" name="正方形/長方形 8">
            <a:extLst>
              <a:ext uri="{FF2B5EF4-FFF2-40B4-BE49-F238E27FC236}">
                <a16:creationId xmlns:a16="http://schemas.microsoft.com/office/drawing/2014/main" id="{E9E8C486-53B7-AAC6-6FA2-8A01B7C87502}"/>
              </a:ext>
            </a:extLst>
          </p:cNvPr>
          <p:cNvSpPr/>
          <p:nvPr/>
        </p:nvSpPr>
        <p:spPr>
          <a:xfrm>
            <a:off x="665018" y="3227431"/>
            <a:ext cx="1565564" cy="37306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ja-JP" altLang="en-US"/>
              <a:t>メモリ</a:t>
            </a:r>
            <a:endParaRPr kumimoji="1" lang="ja-JP" altLang="en-US"/>
          </a:p>
        </p:txBody>
      </p:sp>
      <p:sp>
        <p:nvSpPr>
          <p:cNvPr id="10" name="正方形/長方形 9">
            <a:extLst>
              <a:ext uri="{FF2B5EF4-FFF2-40B4-BE49-F238E27FC236}">
                <a16:creationId xmlns:a16="http://schemas.microsoft.com/office/drawing/2014/main" id="{B1461641-D31F-BD66-87BD-E86BD886A0AC}"/>
              </a:ext>
            </a:extLst>
          </p:cNvPr>
          <p:cNvSpPr/>
          <p:nvPr/>
        </p:nvSpPr>
        <p:spPr>
          <a:xfrm>
            <a:off x="665018" y="3986394"/>
            <a:ext cx="1565564" cy="37306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a:t>ＨＤＤ</a:t>
            </a:r>
          </a:p>
        </p:txBody>
      </p:sp>
      <p:sp>
        <p:nvSpPr>
          <p:cNvPr id="11" name="テキスト ボックス 10">
            <a:extLst>
              <a:ext uri="{FF2B5EF4-FFF2-40B4-BE49-F238E27FC236}">
                <a16:creationId xmlns:a16="http://schemas.microsoft.com/office/drawing/2014/main" id="{1E6E6358-A565-11F3-670F-37F52CB1BEE4}"/>
              </a:ext>
            </a:extLst>
          </p:cNvPr>
          <p:cNvSpPr txBox="1"/>
          <p:nvPr/>
        </p:nvSpPr>
        <p:spPr>
          <a:xfrm>
            <a:off x="2687782" y="2153078"/>
            <a:ext cx="7386959" cy="923330"/>
          </a:xfrm>
          <a:prstGeom prst="rect">
            <a:avLst/>
          </a:prstGeom>
          <a:noFill/>
        </p:spPr>
        <p:txBody>
          <a:bodyPr wrap="none" rtlCol="0">
            <a:spAutoFit/>
          </a:bodyPr>
          <a:lstStyle/>
          <a:p>
            <a:r>
              <a:rPr kumimoji="1" lang="ja-JP" altLang="en-US"/>
              <a:t>・</a:t>
            </a:r>
            <a:r>
              <a:rPr kumimoji="1" lang="en-US" altLang="ja-JP"/>
              <a:t>Intel</a:t>
            </a:r>
            <a:r>
              <a:rPr kumimoji="1" lang="ja-JP" altLang="en-US"/>
              <a:t>であれば「</a:t>
            </a:r>
            <a:r>
              <a:rPr kumimoji="1" lang="en-US" altLang="ja-JP"/>
              <a:t>VT-</a:t>
            </a:r>
            <a:r>
              <a:rPr kumimoji="1" lang="ja-JP" altLang="en-US"/>
              <a:t>ｘ」、</a:t>
            </a:r>
            <a:r>
              <a:rPr kumimoji="1" lang="en-US" altLang="ja-JP"/>
              <a:t>AMD</a:t>
            </a:r>
            <a:r>
              <a:rPr kumimoji="1" lang="ja-JP" altLang="en-US"/>
              <a:t>であれば「</a:t>
            </a:r>
            <a:r>
              <a:rPr kumimoji="1" lang="en-US" altLang="ja-JP"/>
              <a:t>AMD-V(SVM)</a:t>
            </a:r>
            <a:r>
              <a:rPr kumimoji="1" lang="ja-JP" altLang="en-US"/>
              <a:t>」になります。</a:t>
            </a:r>
            <a:endParaRPr kumimoji="1" lang="en-US" altLang="ja-JP"/>
          </a:p>
          <a:p>
            <a:r>
              <a:rPr kumimoji="1" lang="ja-JP" altLang="en-US"/>
              <a:t>・コア数が多い方が複数の仮想マシン（</a:t>
            </a:r>
            <a:r>
              <a:rPr kumimoji="1" lang="en-US" altLang="ja-JP"/>
              <a:t>VM</a:t>
            </a:r>
            <a:r>
              <a:rPr kumimoji="1" lang="ja-JP" altLang="en-US"/>
              <a:t>）を起動することができ</a:t>
            </a:r>
            <a:r>
              <a:rPr lang="ja-JP" altLang="en-US"/>
              <a:t>る。</a:t>
            </a:r>
            <a:endParaRPr kumimoji="1" lang="en-US" altLang="ja-JP"/>
          </a:p>
          <a:p>
            <a:r>
              <a:rPr lang="ja-JP" altLang="en-US"/>
              <a:t>・コアのＨｚ数が高い方が処理速度が速くなる。</a:t>
            </a:r>
            <a:endParaRPr lang="en-US" altLang="ja-JP"/>
          </a:p>
        </p:txBody>
      </p:sp>
      <p:sp>
        <p:nvSpPr>
          <p:cNvPr id="12" name="テキスト ボックス 11">
            <a:extLst>
              <a:ext uri="{FF2B5EF4-FFF2-40B4-BE49-F238E27FC236}">
                <a16:creationId xmlns:a16="http://schemas.microsoft.com/office/drawing/2014/main" id="{4D65DFDD-9C79-1060-2840-F21BAE10A215}"/>
              </a:ext>
            </a:extLst>
          </p:cNvPr>
          <p:cNvSpPr txBox="1"/>
          <p:nvPr/>
        </p:nvSpPr>
        <p:spPr>
          <a:xfrm>
            <a:off x="2687782" y="3172524"/>
            <a:ext cx="9206367" cy="646331"/>
          </a:xfrm>
          <a:prstGeom prst="rect">
            <a:avLst/>
          </a:prstGeom>
          <a:noFill/>
        </p:spPr>
        <p:txBody>
          <a:bodyPr wrap="square" rtlCol="0">
            <a:spAutoFit/>
          </a:bodyPr>
          <a:lstStyle/>
          <a:p>
            <a:r>
              <a:rPr kumimoji="1" lang="ja-JP" altLang="en-US"/>
              <a:t>・メモリ量が大きいほど、複数の仮想マシン（ＶＭ）に割り振れる容量を大きくすることができます。</a:t>
            </a:r>
          </a:p>
        </p:txBody>
      </p:sp>
      <p:sp>
        <p:nvSpPr>
          <p:cNvPr id="13" name="テキスト ボックス 12">
            <a:extLst>
              <a:ext uri="{FF2B5EF4-FFF2-40B4-BE49-F238E27FC236}">
                <a16:creationId xmlns:a16="http://schemas.microsoft.com/office/drawing/2014/main" id="{2C25E6A5-9069-163A-F4F5-58CF58E8A287}"/>
              </a:ext>
            </a:extLst>
          </p:cNvPr>
          <p:cNvSpPr txBox="1"/>
          <p:nvPr/>
        </p:nvSpPr>
        <p:spPr>
          <a:xfrm>
            <a:off x="2701636" y="3931497"/>
            <a:ext cx="9206366" cy="1477328"/>
          </a:xfrm>
          <a:prstGeom prst="rect">
            <a:avLst/>
          </a:prstGeom>
          <a:noFill/>
        </p:spPr>
        <p:txBody>
          <a:bodyPr wrap="none" rtlCol="0">
            <a:spAutoFit/>
          </a:bodyPr>
          <a:lstStyle/>
          <a:p>
            <a:r>
              <a:rPr lang="ja-JP" altLang="en-US"/>
              <a:t>・仮想マシン</a:t>
            </a:r>
            <a:r>
              <a:rPr lang="en-US" altLang="ja-JP"/>
              <a:t>(VM)</a:t>
            </a:r>
            <a:r>
              <a:rPr lang="ja-JP" altLang="en-US"/>
              <a:t>が使用するディスク容量を確保する必要があります。</a:t>
            </a:r>
            <a:endParaRPr lang="en-US" altLang="ja-JP"/>
          </a:p>
          <a:p>
            <a:r>
              <a:rPr kumimoji="1" lang="ja-JP" altLang="en-US"/>
              <a:t>　→仮想マシン</a:t>
            </a:r>
            <a:r>
              <a:rPr kumimoji="1" lang="en-US" altLang="ja-JP"/>
              <a:t>(VM)</a:t>
            </a:r>
            <a:r>
              <a:rPr kumimoji="1" lang="ja-JP" altLang="en-US"/>
              <a:t>ごとにＯＳ＋アプリケーションが入るため。</a:t>
            </a:r>
            <a:endParaRPr kumimoji="1" lang="en-US" altLang="ja-JP"/>
          </a:p>
          <a:p>
            <a:endParaRPr kumimoji="1" lang="en-US" altLang="ja-JP"/>
          </a:p>
          <a:p>
            <a:r>
              <a:rPr lang="ja-JP" altLang="en-US"/>
              <a:t>・仮想</a:t>
            </a:r>
            <a:r>
              <a:rPr lang="en-US" altLang="ja-JP"/>
              <a:t>OS</a:t>
            </a:r>
            <a:r>
              <a:rPr lang="ja-JP" altLang="en-US"/>
              <a:t>からは、ファイルに対して小さなアクセスを頻繁に行うため、スピードの遅い</a:t>
            </a:r>
            <a:r>
              <a:rPr lang="en-US" altLang="ja-JP"/>
              <a:t>HDD</a:t>
            </a:r>
          </a:p>
          <a:p>
            <a:r>
              <a:rPr kumimoji="1" lang="ja-JP" altLang="en-US"/>
              <a:t>よりもＳＳＤ</a:t>
            </a:r>
            <a:r>
              <a:rPr kumimoji="1" lang="en-US" altLang="ja-JP"/>
              <a:t>(M2.SSD)</a:t>
            </a:r>
            <a:r>
              <a:rPr kumimoji="1" lang="ja-JP" altLang="en-US"/>
              <a:t>の方が良いです。</a:t>
            </a:r>
          </a:p>
        </p:txBody>
      </p:sp>
      <p:pic>
        <p:nvPicPr>
          <p:cNvPr id="7" name="図 6">
            <a:extLst>
              <a:ext uri="{FF2B5EF4-FFF2-40B4-BE49-F238E27FC236}">
                <a16:creationId xmlns:a16="http://schemas.microsoft.com/office/drawing/2014/main" id="{27F5D5A2-F049-40D4-1D43-3C9AE37132AC}"/>
              </a:ext>
            </a:extLst>
          </p:cNvPr>
          <p:cNvPicPr>
            <a:picLocks noChangeAspect="1"/>
          </p:cNvPicPr>
          <p:nvPr/>
        </p:nvPicPr>
        <p:blipFill>
          <a:blip r:embed="rId2"/>
          <a:stretch>
            <a:fillRect/>
          </a:stretch>
        </p:blipFill>
        <p:spPr>
          <a:xfrm>
            <a:off x="4195996" y="5602912"/>
            <a:ext cx="2361755" cy="699779"/>
          </a:xfrm>
          <a:prstGeom prst="rect">
            <a:avLst/>
          </a:prstGeom>
        </p:spPr>
      </p:pic>
      <p:pic>
        <p:nvPicPr>
          <p:cNvPr id="15" name="図 14">
            <a:extLst>
              <a:ext uri="{FF2B5EF4-FFF2-40B4-BE49-F238E27FC236}">
                <a16:creationId xmlns:a16="http://schemas.microsoft.com/office/drawing/2014/main" id="{A3888974-0BEF-8741-9316-ECC9CB1444FD}"/>
              </a:ext>
            </a:extLst>
          </p:cNvPr>
          <p:cNvPicPr>
            <a:picLocks noChangeAspect="1"/>
          </p:cNvPicPr>
          <p:nvPr/>
        </p:nvPicPr>
        <p:blipFill>
          <a:blip r:embed="rId3"/>
          <a:stretch>
            <a:fillRect/>
          </a:stretch>
        </p:blipFill>
        <p:spPr>
          <a:xfrm>
            <a:off x="7068301" y="5200823"/>
            <a:ext cx="1730690" cy="1171446"/>
          </a:xfrm>
          <a:prstGeom prst="rect">
            <a:avLst/>
          </a:prstGeom>
        </p:spPr>
      </p:pic>
      <p:sp>
        <p:nvSpPr>
          <p:cNvPr id="17" name="テキスト ボックス 16">
            <a:extLst>
              <a:ext uri="{FF2B5EF4-FFF2-40B4-BE49-F238E27FC236}">
                <a16:creationId xmlns:a16="http://schemas.microsoft.com/office/drawing/2014/main" id="{CCF9D619-2C3A-2742-7CDF-F58293970DF8}"/>
              </a:ext>
            </a:extLst>
          </p:cNvPr>
          <p:cNvSpPr txBox="1"/>
          <p:nvPr/>
        </p:nvSpPr>
        <p:spPr>
          <a:xfrm>
            <a:off x="4677152" y="6299191"/>
            <a:ext cx="1178528" cy="369332"/>
          </a:xfrm>
          <a:prstGeom prst="rect">
            <a:avLst/>
          </a:prstGeom>
          <a:noFill/>
        </p:spPr>
        <p:txBody>
          <a:bodyPr wrap="none" rtlCol="0">
            <a:spAutoFit/>
          </a:bodyPr>
          <a:lstStyle/>
          <a:p>
            <a:r>
              <a:rPr kumimoji="1" lang="en-US" altLang="ja-JP"/>
              <a:t>M2.SSD</a:t>
            </a:r>
            <a:endParaRPr kumimoji="1" lang="ja-JP" altLang="en-US"/>
          </a:p>
        </p:txBody>
      </p:sp>
      <p:sp>
        <p:nvSpPr>
          <p:cNvPr id="18" name="テキスト ボックス 17">
            <a:extLst>
              <a:ext uri="{FF2B5EF4-FFF2-40B4-BE49-F238E27FC236}">
                <a16:creationId xmlns:a16="http://schemas.microsoft.com/office/drawing/2014/main" id="{34910AF3-BAD5-CFDC-2113-D3AB02206756}"/>
              </a:ext>
            </a:extLst>
          </p:cNvPr>
          <p:cNvSpPr txBox="1"/>
          <p:nvPr/>
        </p:nvSpPr>
        <p:spPr>
          <a:xfrm>
            <a:off x="7712372" y="6342315"/>
            <a:ext cx="705642" cy="369332"/>
          </a:xfrm>
          <a:prstGeom prst="rect">
            <a:avLst/>
          </a:prstGeom>
          <a:noFill/>
        </p:spPr>
        <p:txBody>
          <a:bodyPr wrap="none" rtlCol="0">
            <a:spAutoFit/>
          </a:bodyPr>
          <a:lstStyle/>
          <a:p>
            <a:r>
              <a:rPr kumimoji="1" lang="en-US" altLang="ja-JP"/>
              <a:t>SSD</a:t>
            </a:r>
            <a:endParaRPr kumimoji="1" lang="ja-JP" altLang="en-US"/>
          </a:p>
        </p:txBody>
      </p:sp>
      <p:pic>
        <p:nvPicPr>
          <p:cNvPr id="20" name="図 19">
            <a:extLst>
              <a:ext uri="{FF2B5EF4-FFF2-40B4-BE49-F238E27FC236}">
                <a16:creationId xmlns:a16="http://schemas.microsoft.com/office/drawing/2014/main" id="{0A97EBA2-A1D9-965D-2DB6-EA77A9BEC688}"/>
              </a:ext>
            </a:extLst>
          </p:cNvPr>
          <p:cNvPicPr>
            <a:picLocks noChangeAspect="1"/>
          </p:cNvPicPr>
          <p:nvPr/>
        </p:nvPicPr>
        <p:blipFill>
          <a:blip r:embed="rId4"/>
          <a:stretch>
            <a:fillRect/>
          </a:stretch>
        </p:blipFill>
        <p:spPr>
          <a:xfrm>
            <a:off x="9062085" y="5147965"/>
            <a:ext cx="1479408" cy="1300273"/>
          </a:xfrm>
          <a:prstGeom prst="rect">
            <a:avLst/>
          </a:prstGeom>
        </p:spPr>
      </p:pic>
      <p:sp>
        <p:nvSpPr>
          <p:cNvPr id="21" name="テキスト ボックス 20">
            <a:extLst>
              <a:ext uri="{FF2B5EF4-FFF2-40B4-BE49-F238E27FC236}">
                <a16:creationId xmlns:a16="http://schemas.microsoft.com/office/drawing/2014/main" id="{DA03726D-0E7C-62FE-4F66-237291D349CA}"/>
              </a:ext>
            </a:extLst>
          </p:cNvPr>
          <p:cNvSpPr txBox="1"/>
          <p:nvPr/>
        </p:nvSpPr>
        <p:spPr>
          <a:xfrm>
            <a:off x="9512959" y="6372269"/>
            <a:ext cx="761747" cy="369332"/>
          </a:xfrm>
          <a:prstGeom prst="rect">
            <a:avLst/>
          </a:prstGeom>
          <a:noFill/>
        </p:spPr>
        <p:txBody>
          <a:bodyPr wrap="none" rtlCol="0">
            <a:spAutoFit/>
          </a:bodyPr>
          <a:lstStyle/>
          <a:p>
            <a:r>
              <a:rPr lang="en-US" altLang="ja-JP"/>
              <a:t>HDD</a:t>
            </a:r>
          </a:p>
        </p:txBody>
      </p:sp>
      <p:pic>
        <p:nvPicPr>
          <p:cNvPr id="1026" name="Picture 2" descr="不健康 大通り 支援する intel cpu - kadrialtundag.com">
            <a:extLst>
              <a:ext uri="{FF2B5EF4-FFF2-40B4-BE49-F238E27FC236}">
                <a16:creationId xmlns:a16="http://schemas.microsoft.com/office/drawing/2014/main" id="{6B691291-8D87-31F8-1A66-3379D16A13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3433" y="1723201"/>
            <a:ext cx="1889523" cy="126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0906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3" name="図 2">
            <a:extLst>
              <a:ext uri="{FF2B5EF4-FFF2-40B4-BE49-F238E27FC236}">
                <a16:creationId xmlns:a16="http://schemas.microsoft.com/office/drawing/2014/main" id="{BCC83ADC-EB46-823F-6CA9-E7F957E9356D}"/>
              </a:ext>
            </a:extLst>
          </p:cNvPr>
          <p:cNvPicPr>
            <a:picLocks noChangeAspect="1"/>
          </p:cNvPicPr>
          <p:nvPr/>
        </p:nvPicPr>
        <p:blipFill>
          <a:blip r:embed="rId2"/>
          <a:stretch>
            <a:fillRect/>
          </a:stretch>
        </p:blipFill>
        <p:spPr>
          <a:xfrm>
            <a:off x="113439" y="2709256"/>
            <a:ext cx="3745370" cy="2015144"/>
          </a:xfrm>
          <a:prstGeom prst="rect">
            <a:avLst/>
          </a:prstGeom>
        </p:spPr>
      </p:pic>
      <p:pic>
        <p:nvPicPr>
          <p:cNvPr id="8" name="図 7">
            <a:extLst>
              <a:ext uri="{FF2B5EF4-FFF2-40B4-BE49-F238E27FC236}">
                <a16:creationId xmlns:a16="http://schemas.microsoft.com/office/drawing/2014/main" id="{9D47FB58-B04B-3227-AD45-F31CA96BABE4}"/>
              </a:ext>
            </a:extLst>
          </p:cNvPr>
          <p:cNvPicPr>
            <a:picLocks noChangeAspect="1"/>
          </p:cNvPicPr>
          <p:nvPr/>
        </p:nvPicPr>
        <p:blipFill>
          <a:blip r:embed="rId3"/>
          <a:stretch>
            <a:fillRect/>
          </a:stretch>
        </p:blipFill>
        <p:spPr>
          <a:xfrm>
            <a:off x="3989171" y="2709256"/>
            <a:ext cx="4043392" cy="2940648"/>
          </a:xfrm>
          <a:prstGeom prst="rect">
            <a:avLst/>
          </a:prstGeom>
        </p:spPr>
      </p:pic>
      <p:pic>
        <p:nvPicPr>
          <p:cNvPr id="11" name="図 10">
            <a:extLst>
              <a:ext uri="{FF2B5EF4-FFF2-40B4-BE49-F238E27FC236}">
                <a16:creationId xmlns:a16="http://schemas.microsoft.com/office/drawing/2014/main" id="{147FB47D-8EC3-5308-E7C9-9A885EF703E7}"/>
              </a:ext>
            </a:extLst>
          </p:cNvPr>
          <p:cNvPicPr>
            <a:picLocks noChangeAspect="1"/>
          </p:cNvPicPr>
          <p:nvPr/>
        </p:nvPicPr>
        <p:blipFill>
          <a:blip r:embed="rId4"/>
          <a:stretch>
            <a:fillRect/>
          </a:stretch>
        </p:blipFill>
        <p:spPr>
          <a:xfrm>
            <a:off x="8162925" y="2709256"/>
            <a:ext cx="3743325" cy="2940648"/>
          </a:xfrm>
          <a:prstGeom prst="rect">
            <a:avLst/>
          </a:prstGeom>
        </p:spPr>
      </p:pic>
      <p:sp>
        <p:nvSpPr>
          <p:cNvPr id="2" name="テキスト ボックス 1">
            <a:extLst>
              <a:ext uri="{FF2B5EF4-FFF2-40B4-BE49-F238E27FC236}">
                <a16:creationId xmlns:a16="http://schemas.microsoft.com/office/drawing/2014/main" id="{57FCDB92-C4C7-E564-308A-BC4936B68B71}"/>
              </a:ext>
            </a:extLst>
          </p:cNvPr>
          <p:cNvSpPr txBox="1"/>
          <p:nvPr/>
        </p:nvSpPr>
        <p:spPr>
          <a:xfrm>
            <a:off x="267628" y="1496260"/>
            <a:ext cx="3852180" cy="830997"/>
          </a:xfrm>
          <a:prstGeom prst="rect">
            <a:avLst/>
          </a:prstGeom>
          <a:noFill/>
        </p:spPr>
        <p:txBody>
          <a:bodyPr wrap="square" rtlCol="0">
            <a:spAutoFit/>
          </a:bodyPr>
          <a:lstStyle/>
          <a:p>
            <a:r>
              <a:rPr kumimoji="1" lang="ja-JP" altLang="en-US" sz="1600"/>
              <a:t>①ダウンロードフォルダ内の「</a:t>
            </a:r>
            <a:r>
              <a:rPr kumimoji="1" lang="en-US" altLang="ja-JP" sz="1200"/>
              <a:t>pgadmin4-7.6-x64.exe</a:t>
            </a:r>
            <a:r>
              <a:rPr kumimoji="1" lang="ja-JP" altLang="en-US" sz="1600"/>
              <a:t>」をダブルクリックし実行します。</a:t>
            </a:r>
          </a:p>
        </p:txBody>
      </p:sp>
      <p:sp>
        <p:nvSpPr>
          <p:cNvPr id="4" name="テキスト ボックス 3">
            <a:extLst>
              <a:ext uri="{FF2B5EF4-FFF2-40B4-BE49-F238E27FC236}">
                <a16:creationId xmlns:a16="http://schemas.microsoft.com/office/drawing/2014/main" id="{E11ACE7B-7C50-6DE9-2697-7DA5EC5ADFD2}"/>
              </a:ext>
            </a:extLst>
          </p:cNvPr>
          <p:cNvSpPr txBox="1"/>
          <p:nvPr/>
        </p:nvSpPr>
        <p:spPr>
          <a:xfrm>
            <a:off x="8260602" y="1443243"/>
            <a:ext cx="3769799" cy="584775"/>
          </a:xfrm>
          <a:prstGeom prst="rect">
            <a:avLst/>
          </a:prstGeom>
          <a:noFill/>
        </p:spPr>
        <p:txBody>
          <a:bodyPr wrap="square" rtlCol="0">
            <a:spAutoFit/>
          </a:bodyPr>
          <a:lstStyle/>
          <a:p>
            <a:r>
              <a:rPr kumimoji="1" lang="ja-JP" altLang="en-US" sz="1600"/>
              <a:t>③以下画面が表示されるので、「</a:t>
            </a:r>
            <a:r>
              <a:rPr kumimoji="1" lang="en-US" altLang="ja-JP" sz="1600"/>
              <a:t>Next</a:t>
            </a:r>
            <a:r>
              <a:rPr kumimoji="1" lang="ja-JP" altLang="en-US" sz="1600"/>
              <a:t>」ボタンをクリックしてください。</a:t>
            </a:r>
          </a:p>
        </p:txBody>
      </p:sp>
      <p:sp>
        <p:nvSpPr>
          <p:cNvPr id="6" name="テキスト ボックス 5">
            <a:extLst>
              <a:ext uri="{FF2B5EF4-FFF2-40B4-BE49-F238E27FC236}">
                <a16:creationId xmlns:a16="http://schemas.microsoft.com/office/drawing/2014/main" id="{2B5832DB-5064-FA72-4BF4-BC1AD6833795}"/>
              </a:ext>
            </a:extLst>
          </p:cNvPr>
          <p:cNvSpPr txBox="1"/>
          <p:nvPr/>
        </p:nvSpPr>
        <p:spPr>
          <a:xfrm>
            <a:off x="4178763" y="1491712"/>
            <a:ext cx="3952612" cy="584775"/>
          </a:xfrm>
          <a:prstGeom prst="rect">
            <a:avLst/>
          </a:prstGeom>
          <a:noFill/>
        </p:spPr>
        <p:txBody>
          <a:bodyPr wrap="square" rtlCol="0">
            <a:spAutoFit/>
          </a:bodyPr>
          <a:lstStyle/>
          <a:p>
            <a:r>
              <a:rPr lang="ja-JP" altLang="en-US" sz="1600"/>
              <a:t>②</a:t>
            </a:r>
            <a:r>
              <a:rPr kumimoji="1" lang="ja-JP" altLang="en-US" sz="1600"/>
              <a:t>以下画面が表示されるので、「</a:t>
            </a:r>
            <a:r>
              <a:rPr kumimoji="1" lang="en-US" altLang="ja-JP" sz="1600"/>
              <a:t>Install for all user</a:t>
            </a:r>
            <a:r>
              <a:rPr kumimoji="1" lang="ja-JP" altLang="en-US" sz="1600"/>
              <a:t>」をクリックしてください。</a:t>
            </a:r>
          </a:p>
        </p:txBody>
      </p:sp>
      <p:sp>
        <p:nvSpPr>
          <p:cNvPr id="10" name="正方形/長方形 9">
            <a:extLst>
              <a:ext uri="{FF2B5EF4-FFF2-40B4-BE49-F238E27FC236}">
                <a16:creationId xmlns:a16="http://schemas.microsoft.com/office/drawing/2014/main" id="{0FC32D46-D06D-3101-81A9-4CC05E1C2B10}"/>
              </a:ext>
            </a:extLst>
          </p:cNvPr>
          <p:cNvSpPr/>
          <p:nvPr/>
        </p:nvSpPr>
        <p:spPr>
          <a:xfrm>
            <a:off x="938187" y="4071961"/>
            <a:ext cx="1073493" cy="215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B2B02262-4F15-71D3-370E-9C5EA50942FF}"/>
              </a:ext>
            </a:extLst>
          </p:cNvPr>
          <p:cNvSpPr/>
          <p:nvPr/>
        </p:nvSpPr>
        <p:spPr>
          <a:xfrm>
            <a:off x="4372267" y="4616620"/>
            <a:ext cx="2231733" cy="4329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CCFE1FA-46DC-6335-AA7E-0E2E3AA40C95}"/>
              </a:ext>
            </a:extLst>
          </p:cNvPr>
          <p:cNvSpPr/>
          <p:nvPr/>
        </p:nvSpPr>
        <p:spPr>
          <a:xfrm>
            <a:off x="10414000" y="5317660"/>
            <a:ext cx="934720" cy="4329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40403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4" name="図 3">
            <a:extLst>
              <a:ext uri="{FF2B5EF4-FFF2-40B4-BE49-F238E27FC236}">
                <a16:creationId xmlns:a16="http://schemas.microsoft.com/office/drawing/2014/main" id="{C2D177DE-7A19-FC04-C553-364FA10319D7}"/>
              </a:ext>
            </a:extLst>
          </p:cNvPr>
          <p:cNvPicPr>
            <a:picLocks noChangeAspect="1"/>
          </p:cNvPicPr>
          <p:nvPr/>
        </p:nvPicPr>
        <p:blipFill>
          <a:blip r:embed="rId2"/>
          <a:stretch>
            <a:fillRect/>
          </a:stretch>
        </p:blipFill>
        <p:spPr>
          <a:xfrm>
            <a:off x="86654" y="2717509"/>
            <a:ext cx="3880356" cy="3048297"/>
          </a:xfrm>
          <a:prstGeom prst="rect">
            <a:avLst/>
          </a:prstGeom>
        </p:spPr>
      </p:pic>
      <p:pic>
        <p:nvPicPr>
          <p:cNvPr id="6" name="図 5">
            <a:extLst>
              <a:ext uri="{FF2B5EF4-FFF2-40B4-BE49-F238E27FC236}">
                <a16:creationId xmlns:a16="http://schemas.microsoft.com/office/drawing/2014/main" id="{E5FF513A-7971-E9F4-56D8-F5F3C5007972}"/>
              </a:ext>
            </a:extLst>
          </p:cNvPr>
          <p:cNvPicPr>
            <a:picLocks noChangeAspect="1"/>
          </p:cNvPicPr>
          <p:nvPr/>
        </p:nvPicPr>
        <p:blipFill>
          <a:blip r:embed="rId3"/>
          <a:stretch>
            <a:fillRect/>
          </a:stretch>
        </p:blipFill>
        <p:spPr>
          <a:xfrm>
            <a:off x="4185325" y="2717509"/>
            <a:ext cx="3839934" cy="3016541"/>
          </a:xfrm>
          <a:prstGeom prst="rect">
            <a:avLst/>
          </a:prstGeom>
        </p:spPr>
      </p:pic>
      <p:pic>
        <p:nvPicPr>
          <p:cNvPr id="10" name="図 9">
            <a:extLst>
              <a:ext uri="{FF2B5EF4-FFF2-40B4-BE49-F238E27FC236}">
                <a16:creationId xmlns:a16="http://schemas.microsoft.com/office/drawing/2014/main" id="{75295B98-ECEE-0680-A33B-E0DA0E7783EE}"/>
              </a:ext>
            </a:extLst>
          </p:cNvPr>
          <p:cNvPicPr>
            <a:picLocks noChangeAspect="1"/>
          </p:cNvPicPr>
          <p:nvPr/>
        </p:nvPicPr>
        <p:blipFill>
          <a:blip r:embed="rId4"/>
          <a:stretch>
            <a:fillRect/>
          </a:stretch>
        </p:blipFill>
        <p:spPr>
          <a:xfrm>
            <a:off x="8224992" y="2717509"/>
            <a:ext cx="3839934" cy="3016541"/>
          </a:xfrm>
          <a:prstGeom prst="rect">
            <a:avLst/>
          </a:prstGeom>
        </p:spPr>
      </p:pic>
      <p:sp>
        <p:nvSpPr>
          <p:cNvPr id="2" name="テキスト ボックス 1">
            <a:extLst>
              <a:ext uri="{FF2B5EF4-FFF2-40B4-BE49-F238E27FC236}">
                <a16:creationId xmlns:a16="http://schemas.microsoft.com/office/drawing/2014/main" id="{567FE8AF-113B-FCB2-737C-9811451739F7}"/>
              </a:ext>
            </a:extLst>
          </p:cNvPr>
          <p:cNvSpPr txBox="1"/>
          <p:nvPr/>
        </p:nvSpPr>
        <p:spPr>
          <a:xfrm>
            <a:off x="267628" y="1496260"/>
            <a:ext cx="3852180" cy="830997"/>
          </a:xfrm>
          <a:prstGeom prst="rect">
            <a:avLst/>
          </a:prstGeom>
          <a:noFill/>
        </p:spPr>
        <p:txBody>
          <a:bodyPr wrap="square" rtlCol="0">
            <a:spAutoFit/>
          </a:bodyPr>
          <a:lstStyle/>
          <a:p>
            <a:r>
              <a:rPr kumimoji="1" lang="ja-JP" altLang="en-US" sz="1600"/>
              <a:t>④以下画面が表示されるので、「</a:t>
            </a:r>
            <a:r>
              <a:rPr kumimoji="1" lang="en-US" altLang="ja-JP" sz="1600"/>
              <a:t>I accept the argemment</a:t>
            </a:r>
            <a:r>
              <a:rPr kumimoji="1" lang="ja-JP" altLang="en-US" sz="1600"/>
              <a:t>」を選択し、「</a:t>
            </a:r>
            <a:r>
              <a:rPr kumimoji="1" lang="en-US" altLang="ja-JP" sz="1600"/>
              <a:t>Next</a:t>
            </a:r>
            <a:r>
              <a:rPr kumimoji="1" lang="ja-JP" altLang="en-US" sz="1600"/>
              <a:t>」ボタンをクリックしてください。</a:t>
            </a:r>
          </a:p>
        </p:txBody>
      </p:sp>
      <p:sp>
        <p:nvSpPr>
          <p:cNvPr id="3" name="テキスト ボックス 2">
            <a:extLst>
              <a:ext uri="{FF2B5EF4-FFF2-40B4-BE49-F238E27FC236}">
                <a16:creationId xmlns:a16="http://schemas.microsoft.com/office/drawing/2014/main" id="{1D3C5B81-BE19-9F55-B68A-3FB7F0DF2EEC}"/>
              </a:ext>
            </a:extLst>
          </p:cNvPr>
          <p:cNvSpPr txBox="1"/>
          <p:nvPr/>
        </p:nvSpPr>
        <p:spPr>
          <a:xfrm>
            <a:off x="8260602" y="1443243"/>
            <a:ext cx="3769799" cy="584775"/>
          </a:xfrm>
          <a:prstGeom prst="rect">
            <a:avLst/>
          </a:prstGeom>
          <a:noFill/>
        </p:spPr>
        <p:txBody>
          <a:bodyPr wrap="square" rtlCol="0">
            <a:spAutoFit/>
          </a:bodyPr>
          <a:lstStyle/>
          <a:p>
            <a:r>
              <a:rPr kumimoji="1" lang="ja-JP" altLang="en-US" sz="1600"/>
              <a:t>⑥以下画面が表示されるので、「</a:t>
            </a:r>
            <a:r>
              <a:rPr kumimoji="1" lang="en-US" altLang="ja-JP" sz="1600"/>
              <a:t>Next</a:t>
            </a:r>
            <a:r>
              <a:rPr kumimoji="1" lang="ja-JP" altLang="en-US" sz="1600"/>
              <a:t>」ボタンをクリックしてください。</a:t>
            </a:r>
          </a:p>
        </p:txBody>
      </p:sp>
      <p:sp>
        <p:nvSpPr>
          <p:cNvPr id="5" name="テキスト ボックス 4">
            <a:extLst>
              <a:ext uri="{FF2B5EF4-FFF2-40B4-BE49-F238E27FC236}">
                <a16:creationId xmlns:a16="http://schemas.microsoft.com/office/drawing/2014/main" id="{C89D9471-A07B-8A8D-50CD-C41C3FD69F50}"/>
              </a:ext>
            </a:extLst>
          </p:cNvPr>
          <p:cNvSpPr txBox="1"/>
          <p:nvPr/>
        </p:nvSpPr>
        <p:spPr>
          <a:xfrm>
            <a:off x="4178763" y="1491712"/>
            <a:ext cx="3952612" cy="584775"/>
          </a:xfrm>
          <a:prstGeom prst="rect">
            <a:avLst/>
          </a:prstGeom>
          <a:noFill/>
        </p:spPr>
        <p:txBody>
          <a:bodyPr wrap="square" rtlCol="0">
            <a:spAutoFit/>
          </a:bodyPr>
          <a:lstStyle/>
          <a:p>
            <a:r>
              <a:rPr lang="ja-JP" altLang="en-US" sz="1600"/>
              <a:t>⑤</a:t>
            </a:r>
            <a:r>
              <a:rPr kumimoji="1" lang="ja-JP" altLang="en-US" sz="1600"/>
              <a:t>以下画面が表示されるので、「</a:t>
            </a:r>
            <a:r>
              <a:rPr kumimoji="1" lang="en-US" altLang="ja-JP" sz="1600"/>
              <a:t>Next</a:t>
            </a:r>
            <a:r>
              <a:rPr kumimoji="1" lang="ja-JP" altLang="en-US" sz="1600"/>
              <a:t>」ボタンをクリックしてください。</a:t>
            </a:r>
          </a:p>
        </p:txBody>
      </p:sp>
      <p:sp>
        <p:nvSpPr>
          <p:cNvPr id="8" name="正方形/長方形 7">
            <a:extLst>
              <a:ext uri="{FF2B5EF4-FFF2-40B4-BE49-F238E27FC236}">
                <a16:creationId xmlns:a16="http://schemas.microsoft.com/office/drawing/2014/main" id="{CBB85E95-840F-76BB-382E-8F67BD48ADD2}"/>
              </a:ext>
            </a:extLst>
          </p:cNvPr>
          <p:cNvSpPr/>
          <p:nvPr/>
        </p:nvSpPr>
        <p:spPr>
          <a:xfrm>
            <a:off x="127074" y="5023020"/>
            <a:ext cx="1468046" cy="1890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714A858-B0B2-BF0C-645B-1605F2C19A1A}"/>
              </a:ext>
            </a:extLst>
          </p:cNvPr>
          <p:cNvSpPr/>
          <p:nvPr/>
        </p:nvSpPr>
        <p:spPr>
          <a:xfrm>
            <a:off x="2570479" y="5449740"/>
            <a:ext cx="771665" cy="3922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DE820E2-82EA-D910-A6A1-9F174D8B12F4}"/>
              </a:ext>
            </a:extLst>
          </p:cNvPr>
          <p:cNvSpPr/>
          <p:nvPr/>
        </p:nvSpPr>
        <p:spPr>
          <a:xfrm>
            <a:off x="6644639" y="5373546"/>
            <a:ext cx="771665" cy="3922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39C50BF-29E5-2D7D-A4F9-0F713913ED6D}"/>
              </a:ext>
            </a:extLst>
          </p:cNvPr>
          <p:cNvSpPr/>
          <p:nvPr/>
        </p:nvSpPr>
        <p:spPr>
          <a:xfrm>
            <a:off x="10681997" y="5373546"/>
            <a:ext cx="771665" cy="3922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59752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3" name="図 2">
            <a:extLst>
              <a:ext uri="{FF2B5EF4-FFF2-40B4-BE49-F238E27FC236}">
                <a16:creationId xmlns:a16="http://schemas.microsoft.com/office/drawing/2014/main" id="{0E0240C2-BE24-5F5B-93A4-C4D39297584B}"/>
              </a:ext>
            </a:extLst>
          </p:cNvPr>
          <p:cNvPicPr>
            <a:picLocks noChangeAspect="1"/>
          </p:cNvPicPr>
          <p:nvPr/>
        </p:nvPicPr>
        <p:blipFill>
          <a:blip r:embed="rId2"/>
          <a:stretch>
            <a:fillRect/>
          </a:stretch>
        </p:blipFill>
        <p:spPr>
          <a:xfrm>
            <a:off x="110225" y="2718871"/>
            <a:ext cx="3886700" cy="3053279"/>
          </a:xfrm>
          <a:prstGeom prst="rect">
            <a:avLst/>
          </a:prstGeom>
        </p:spPr>
      </p:pic>
      <p:pic>
        <p:nvPicPr>
          <p:cNvPr id="5" name="図 4">
            <a:extLst>
              <a:ext uri="{FF2B5EF4-FFF2-40B4-BE49-F238E27FC236}">
                <a16:creationId xmlns:a16="http://schemas.microsoft.com/office/drawing/2014/main" id="{658F20D1-3079-FB04-8E3E-55B95CA1ACAF}"/>
              </a:ext>
            </a:extLst>
          </p:cNvPr>
          <p:cNvPicPr>
            <a:picLocks noChangeAspect="1"/>
          </p:cNvPicPr>
          <p:nvPr/>
        </p:nvPicPr>
        <p:blipFill>
          <a:blip r:embed="rId3"/>
          <a:stretch>
            <a:fillRect/>
          </a:stretch>
        </p:blipFill>
        <p:spPr>
          <a:xfrm>
            <a:off x="4111546" y="2718871"/>
            <a:ext cx="3886700" cy="3053279"/>
          </a:xfrm>
          <a:prstGeom prst="rect">
            <a:avLst/>
          </a:prstGeom>
        </p:spPr>
      </p:pic>
      <p:pic>
        <p:nvPicPr>
          <p:cNvPr id="8" name="図 7">
            <a:extLst>
              <a:ext uri="{FF2B5EF4-FFF2-40B4-BE49-F238E27FC236}">
                <a16:creationId xmlns:a16="http://schemas.microsoft.com/office/drawing/2014/main" id="{E9E5D2C2-33E2-5C0F-931A-1B72FB718A49}"/>
              </a:ext>
            </a:extLst>
          </p:cNvPr>
          <p:cNvPicPr>
            <a:picLocks noChangeAspect="1"/>
          </p:cNvPicPr>
          <p:nvPr/>
        </p:nvPicPr>
        <p:blipFill>
          <a:blip r:embed="rId4"/>
          <a:stretch>
            <a:fillRect/>
          </a:stretch>
        </p:blipFill>
        <p:spPr>
          <a:xfrm>
            <a:off x="8112867" y="2718871"/>
            <a:ext cx="3886700" cy="3053279"/>
          </a:xfrm>
          <a:prstGeom prst="rect">
            <a:avLst/>
          </a:prstGeom>
        </p:spPr>
      </p:pic>
      <p:sp>
        <p:nvSpPr>
          <p:cNvPr id="2" name="テキスト ボックス 1">
            <a:extLst>
              <a:ext uri="{FF2B5EF4-FFF2-40B4-BE49-F238E27FC236}">
                <a16:creationId xmlns:a16="http://schemas.microsoft.com/office/drawing/2014/main" id="{047EA909-9F5A-6C14-3C94-491C752BB0FF}"/>
              </a:ext>
            </a:extLst>
          </p:cNvPr>
          <p:cNvSpPr txBox="1"/>
          <p:nvPr/>
        </p:nvSpPr>
        <p:spPr>
          <a:xfrm>
            <a:off x="267628" y="1496260"/>
            <a:ext cx="3852180" cy="584775"/>
          </a:xfrm>
          <a:prstGeom prst="rect">
            <a:avLst/>
          </a:prstGeom>
          <a:noFill/>
        </p:spPr>
        <p:txBody>
          <a:bodyPr wrap="square" rtlCol="0">
            <a:spAutoFit/>
          </a:bodyPr>
          <a:lstStyle/>
          <a:p>
            <a:r>
              <a:rPr kumimoji="1" lang="ja-JP" altLang="en-US" sz="1600"/>
              <a:t>⑦以下画面が表示されるので、「</a:t>
            </a:r>
            <a:r>
              <a:rPr kumimoji="1" lang="en-US" altLang="ja-JP" sz="1600"/>
              <a:t>install</a:t>
            </a:r>
            <a:r>
              <a:rPr kumimoji="1" lang="ja-JP" altLang="en-US" sz="1600"/>
              <a:t>」ボタンをクリックしてください。</a:t>
            </a:r>
          </a:p>
        </p:txBody>
      </p:sp>
      <p:sp>
        <p:nvSpPr>
          <p:cNvPr id="4" name="テキスト ボックス 3">
            <a:extLst>
              <a:ext uri="{FF2B5EF4-FFF2-40B4-BE49-F238E27FC236}">
                <a16:creationId xmlns:a16="http://schemas.microsoft.com/office/drawing/2014/main" id="{33FD3C4D-6D0A-FC09-7EBD-7B5663629E93}"/>
              </a:ext>
            </a:extLst>
          </p:cNvPr>
          <p:cNvSpPr txBox="1"/>
          <p:nvPr/>
        </p:nvSpPr>
        <p:spPr>
          <a:xfrm>
            <a:off x="8112868" y="1443243"/>
            <a:ext cx="3917534" cy="584775"/>
          </a:xfrm>
          <a:prstGeom prst="rect">
            <a:avLst/>
          </a:prstGeom>
          <a:noFill/>
        </p:spPr>
        <p:txBody>
          <a:bodyPr wrap="square" rtlCol="0">
            <a:spAutoFit/>
          </a:bodyPr>
          <a:lstStyle/>
          <a:p>
            <a:r>
              <a:rPr kumimoji="1" lang="ja-JP" altLang="en-US" sz="1600"/>
              <a:t>⑨以下画面が表示されるので、「</a:t>
            </a:r>
            <a:r>
              <a:rPr kumimoji="1" lang="en-US" altLang="ja-JP" sz="1600"/>
              <a:t>Finish</a:t>
            </a:r>
            <a:r>
              <a:rPr kumimoji="1" lang="ja-JP" altLang="en-US" sz="1600"/>
              <a:t>」ボタンをクリックしてください。</a:t>
            </a:r>
          </a:p>
        </p:txBody>
      </p:sp>
      <p:sp>
        <p:nvSpPr>
          <p:cNvPr id="6" name="テキスト ボックス 5">
            <a:extLst>
              <a:ext uri="{FF2B5EF4-FFF2-40B4-BE49-F238E27FC236}">
                <a16:creationId xmlns:a16="http://schemas.microsoft.com/office/drawing/2014/main" id="{6A62442E-5FC0-7A4A-D766-C71B39AB8477}"/>
              </a:ext>
            </a:extLst>
          </p:cNvPr>
          <p:cNvSpPr txBox="1"/>
          <p:nvPr/>
        </p:nvSpPr>
        <p:spPr>
          <a:xfrm>
            <a:off x="4178763" y="1491712"/>
            <a:ext cx="3819483" cy="338554"/>
          </a:xfrm>
          <a:prstGeom prst="rect">
            <a:avLst/>
          </a:prstGeom>
          <a:noFill/>
        </p:spPr>
        <p:txBody>
          <a:bodyPr wrap="square" rtlCol="0">
            <a:spAutoFit/>
          </a:bodyPr>
          <a:lstStyle/>
          <a:p>
            <a:r>
              <a:rPr lang="ja-JP" altLang="en-US" sz="1600"/>
              <a:t>⑧インストールが開始されます。</a:t>
            </a:r>
            <a:endParaRPr kumimoji="1" lang="ja-JP" altLang="en-US" sz="1600"/>
          </a:p>
        </p:txBody>
      </p:sp>
      <p:sp>
        <p:nvSpPr>
          <p:cNvPr id="10" name="正方形/長方形 9">
            <a:extLst>
              <a:ext uri="{FF2B5EF4-FFF2-40B4-BE49-F238E27FC236}">
                <a16:creationId xmlns:a16="http://schemas.microsoft.com/office/drawing/2014/main" id="{68145E4B-32BA-9766-EE77-BCAFF6C5A9B1}"/>
              </a:ext>
            </a:extLst>
          </p:cNvPr>
          <p:cNvSpPr/>
          <p:nvPr/>
        </p:nvSpPr>
        <p:spPr>
          <a:xfrm>
            <a:off x="2594637" y="5379889"/>
            <a:ext cx="771665" cy="5490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61DFBCE-B771-D865-6A9B-E77E3F26DA92}"/>
              </a:ext>
            </a:extLst>
          </p:cNvPr>
          <p:cNvSpPr/>
          <p:nvPr/>
        </p:nvSpPr>
        <p:spPr>
          <a:xfrm>
            <a:off x="10549917" y="5369625"/>
            <a:ext cx="771665" cy="5490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47335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3" name="図 2">
            <a:extLst>
              <a:ext uri="{FF2B5EF4-FFF2-40B4-BE49-F238E27FC236}">
                <a16:creationId xmlns:a16="http://schemas.microsoft.com/office/drawing/2014/main" id="{858F7139-AD46-3125-E6C0-33ED1FBCB290}"/>
              </a:ext>
            </a:extLst>
          </p:cNvPr>
          <p:cNvPicPr>
            <a:picLocks noChangeAspect="1"/>
          </p:cNvPicPr>
          <p:nvPr/>
        </p:nvPicPr>
        <p:blipFill>
          <a:blip r:embed="rId2"/>
          <a:stretch>
            <a:fillRect/>
          </a:stretch>
        </p:blipFill>
        <p:spPr>
          <a:xfrm>
            <a:off x="267629" y="2749550"/>
            <a:ext cx="4964935" cy="2792776"/>
          </a:xfrm>
          <a:prstGeom prst="rect">
            <a:avLst/>
          </a:prstGeom>
        </p:spPr>
      </p:pic>
      <p:pic>
        <p:nvPicPr>
          <p:cNvPr id="5" name="図 4">
            <a:extLst>
              <a:ext uri="{FF2B5EF4-FFF2-40B4-BE49-F238E27FC236}">
                <a16:creationId xmlns:a16="http://schemas.microsoft.com/office/drawing/2014/main" id="{A7E85525-CB33-DD5D-A5EE-154BEB01D290}"/>
              </a:ext>
            </a:extLst>
          </p:cNvPr>
          <p:cNvPicPr>
            <a:picLocks noChangeAspect="1"/>
          </p:cNvPicPr>
          <p:nvPr/>
        </p:nvPicPr>
        <p:blipFill>
          <a:blip r:embed="rId3"/>
          <a:stretch>
            <a:fillRect/>
          </a:stretch>
        </p:blipFill>
        <p:spPr>
          <a:xfrm>
            <a:off x="5297645" y="2749550"/>
            <a:ext cx="2978961" cy="2792776"/>
          </a:xfrm>
          <a:prstGeom prst="rect">
            <a:avLst/>
          </a:prstGeom>
        </p:spPr>
      </p:pic>
      <p:pic>
        <p:nvPicPr>
          <p:cNvPr id="8" name="図 7">
            <a:extLst>
              <a:ext uri="{FF2B5EF4-FFF2-40B4-BE49-F238E27FC236}">
                <a16:creationId xmlns:a16="http://schemas.microsoft.com/office/drawing/2014/main" id="{C8A53EC9-7DD2-82DE-87B2-A439F00FAA3A}"/>
              </a:ext>
            </a:extLst>
          </p:cNvPr>
          <p:cNvPicPr>
            <a:picLocks noChangeAspect="1"/>
          </p:cNvPicPr>
          <p:nvPr/>
        </p:nvPicPr>
        <p:blipFill>
          <a:blip r:embed="rId4"/>
          <a:stretch>
            <a:fillRect/>
          </a:stretch>
        </p:blipFill>
        <p:spPr>
          <a:xfrm>
            <a:off x="8593157" y="2749550"/>
            <a:ext cx="3490970" cy="2792776"/>
          </a:xfrm>
          <a:prstGeom prst="rect">
            <a:avLst/>
          </a:prstGeom>
        </p:spPr>
      </p:pic>
      <p:sp>
        <p:nvSpPr>
          <p:cNvPr id="2" name="テキスト ボックス 1">
            <a:extLst>
              <a:ext uri="{FF2B5EF4-FFF2-40B4-BE49-F238E27FC236}">
                <a16:creationId xmlns:a16="http://schemas.microsoft.com/office/drawing/2014/main" id="{CDB3B55A-CA85-F985-526C-D90B719F31BC}"/>
              </a:ext>
            </a:extLst>
          </p:cNvPr>
          <p:cNvSpPr txBox="1"/>
          <p:nvPr/>
        </p:nvSpPr>
        <p:spPr>
          <a:xfrm>
            <a:off x="267627" y="1496260"/>
            <a:ext cx="4662823" cy="584775"/>
          </a:xfrm>
          <a:prstGeom prst="rect">
            <a:avLst/>
          </a:prstGeom>
          <a:noFill/>
        </p:spPr>
        <p:txBody>
          <a:bodyPr wrap="square" rtlCol="0">
            <a:spAutoFit/>
          </a:bodyPr>
          <a:lstStyle/>
          <a:p>
            <a:r>
              <a:rPr lang="ja-JP" altLang="en-US" sz="1600"/>
              <a:t>⑩デスクトップのメニューから「すべてのアプリ」をクリックしてください。</a:t>
            </a:r>
            <a:endParaRPr kumimoji="1" lang="ja-JP" altLang="en-US" sz="1600"/>
          </a:p>
        </p:txBody>
      </p:sp>
      <p:sp>
        <p:nvSpPr>
          <p:cNvPr id="4" name="テキスト ボックス 3">
            <a:extLst>
              <a:ext uri="{FF2B5EF4-FFF2-40B4-BE49-F238E27FC236}">
                <a16:creationId xmlns:a16="http://schemas.microsoft.com/office/drawing/2014/main" id="{B816EE1B-909C-E66C-1CAE-8A7F206DCC73}"/>
              </a:ext>
            </a:extLst>
          </p:cNvPr>
          <p:cNvSpPr txBox="1"/>
          <p:nvPr/>
        </p:nvSpPr>
        <p:spPr>
          <a:xfrm>
            <a:off x="8260602" y="1443243"/>
            <a:ext cx="3769799" cy="584775"/>
          </a:xfrm>
          <a:prstGeom prst="rect">
            <a:avLst/>
          </a:prstGeom>
          <a:noFill/>
        </p:spPr>
        <p:txBody>
          <a:bodyPr wrap="square" rtlCol="0">
            <a:spAutoFit/>
          </a:bodyPr>
          <a:lstStyle/>
          <a:p>
            <a:r>
              <a:rPr kumimoji="1" lang="ja-JP" altLang="en-US" sz="1600"/>
              <a:t>⑫</a:t>
            </a:r>
            <a:r>
              <a:rPr lang="ja-JP" altLang="en-US" sz="1600"/>
              <a:t>以下のタイトル画面が表示されます。</a:t>
            </a:r>
            <a:endParaRPr lang="en-US" altLang="ja-JP" sz="1600"/>
          </a:p>
          <a:p>
            <a:r>
              <a:rPr kumimoji="1" lang="ja-JP" altLang="en-US" sz="1600"/>
              <a:t>　</a:t>
            </a:r>
            <a:r>
              <a:rPr kumimoji="1" lang="en-US" altLang="ja-JP" sz="1600"/>
              <a:t>※</a:t>
            </a:r>
            <a:r>
              <a:rPr kumimoji="1" lang="ja-JP" altLang="en-US" sz="1600"/>
              <a:t>起動に少し時間がかかります。</a:t>
            </a:r>
          </a:p>
        </p:txBody>
      </p:sp>
      <p:sp>
        <p:nvSpPr>
          <p:cNvPr id="6" name="テキスト ボックス 5">
            <a:extLst>
              <a:ext uri="{FF2B5EF4-FFF2-40B4-BE49-F238E27FC236}">
                <a16:creationId xmlns:a16="http://schemas.microsoft.com/office/drawing/2014/main" id="{C9F08AC3-DCD0-FA67-F126-72F35479FBE3}"/>
              </a:ext>
            </a:extLst>
          </p:cNvPr>
          <p:cNvSpPr txBox="1"/>
          <p:nvPr/>
        </p:nvSpPr>
        <p:spPr>
          <a:xfrm>
            <a:off x="5059679" y="1491712"/>
            <a:ext cx="3071695" cy="830997"/>
          </a:xfrm>
          <a:prstGeom prst="rect">
            <a:avLst/>
          </a:prstGeom>
          <a:noFill/>
        </p:spPr>
        <p:txBody>
          <a:bodyPr wrap="square" rtlCol="0">
            <a:spAutoFit/>
          </a:bodyPr>
          <a:lstStyle/>
          <a:p>
            <a:r>
              <a:rPr lang="ja-JP" altLang="en-US" sz="1600"/>
              <a:t>⑪</a:t>
            </a:r>
            <a:r>
              <a:rPr kumimoji="1" lang="ja-JP" altLang="en-US" sz="1600"/>
              <a:t>以下画面が表示されるので、「</a:t>
            </a:r>
            <a:r>
              <a:rPr kumimoji="1" lang="en-US" altLang="ja-JP" sz="1600"/>
              <a:t>pgAdmin 4 v7</a:t>
            </a:r>
            <a:r>
              <a:rPr kumimoji="1" lang="ja-JP" altLang="en-US" sz="1600"/>
              <a:t>」をクリックしてください。</a:t>
            </a:r>
          </a:p>
        </p:txBody>
      </p:sp>
      <p:sp>
        <p:nvSpPr>
          <p:cNvPr id="10" name="正方形/長方形 9">
            <a:extLst>
              <a:ext uri="{FF2B5EF4-FFF2-40B4-BE49-F238E27FC236}">
                <a16:creationId xmlns:a16="http://schemas.microsoft.com/office/drawing/2014/main" id="{CF163E5A-ED33-3FDD-18B6-CF329FC52590}"/>
              </a:ext>
            </a:extLst>
          </p:cNvPr>
          <p:cNvSpPr/>
          <p:nvPr/>
        </p:nvSpPr>
        <p:spPr>
          <a:xfrm>
            <a:off x="3031517" y="3703489"/>
            <a:ext cx="565123" cy="22843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6EE18EC-B8D3-C854-986A-F0E063B288B7}"/>
              </a:ext>
            </a:extLst>
          </p:cNvPr>
          <p:cNvSpPr/>
          <p:nvPr/>
        </p:nvSpPr>
        <p:spPr>
          <a:xfrm>
            <a:off x="1802157" y="5361740"/>
            <a:ext cx="321283" cy="3177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B67DCF4-6FF5-2250-8D66-0EA2995445C0}"/>
              </a:ext>
            </a:extLst>
          </p:cNvPr>
          <p:cNvSpPr/>
          <p:nvPr/>
        </p:nvSpPr>
        <p:spPr>
          <a:xfrm>
            <a:off x="5767964" y="3475058"/>
            <a:ext cx="917316" cy="22843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264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3" name="図 2">
            <a:extLst>
              <a:ext uri="{FF2B5EF4-FFF2-40B4-BE49-F238E27FC236}">
                <a16:creationId xmlns:a16="http://schemas.microsoft.com/office/drawing/2014/main" id="{3D4BCAD3-4481-7A25-3FB4-3F91F5967619}"/>
              </a:ext>
            </a:extLst>
          </p:cNvPr>
          <p:cNvPicPr>
            <a:picLocks noChangeAspect="1"/>
          </p:cNvPicPr>
          <p:nvPr/>
        </p:nvPicPr>
        <p:blipFill>
          <a:blip r:embed="rId2"/>
          <a:stretch>
            <a:fillRect/>
          </a:stretch>
        </p:blipFill>
        <p:spPr>
          <a:xfrm>
            <a:off x="181904" y="2749137"/>
            <a:ext cx="3784638" cy="3070638"/>
          </a:xfrm>
          <a:prstGeom prst="rect">
            <a:avLst/>
          </a:prstGeom>
        </p:spPr>
      </p:pic>
      <p:pic>
        <p:nvPicPr>
          <p:cNvPr id="5" name="図 4">
            <a:extLst>
              <a:ext uri="{FF2B5EF4-FFF2-40B4-BE49-F238E27FC236}">
                <a16:creationId xmlns:a16="http://schemas.microsoft.com/office/drawing/2014/main" id="{FE1695CF-52D8-D83A-8A5A-A12916F42948}"/>
              </a:ext>
            </a:extLst>
          </p:cNvPr>
          <p:cNvPicPr>
            <a:picLocks noChangeAspect="1"/>
          </p:cNvPicPr>
          <p:nvPr/>
        </p:nvPicPr>
        <p:blipFill>
          <a:blip r:embed="rId3"/>
          <a:stretch>
            <a:fillRect/>
          </a:stretch>
        </p:blipFill>
        <p:spPr>
          <a:xfrm>
            <a:off x="4066505" y="2749136"/>
            <a:ext cx="3993507" cy="3070638"/>
          </a:xfrm>
          <a:prstGeom prst="rect">
            <a:avLst/>
          </a:prstGeom>
        </p:spPr>
      </p:pic>
      <p:sp>
        <p:nvSpPr>
          <p:cNvPr id="2" name="テキスト ボックス 1">
            <a:extLst>
              <a:ext uri="{FF2B5EF4-FFF2-40B4-BE49-F238E27FC236}">
                <a16:creationId xmlns:a16="http://schemas.microsoft.com/office/drawing/2014/main" id="{2A16A03C-9641-3235-ECD4-1FDAF5620E8F}"/>
              </a:ext>
            </a:extLst>
          </p:cNvPr>
          <p:cNvSpPr txBox="1"/>
          <p:nvPr/>
        </p:nvSpPr>
        <p:spPr>
          <a:xfrm>
            <a:off x="267628" y="1496260"/>
            <a:ext cx="3852180" cy="338554"/>
          </a:xfrm>
          <a:prstGeom prst="rect">
            <a:avLst/>
          </a:prstGeom>
          <a:noFill/>
        </p:spPr>
        <p:txBody>
          <a:bodyPr wrap="square" rtlCol="0">
            <a:spAutoFit/>
          </a:bodyPr>
          <a:lstStyle/>
          <a:p>
            <a:r>
              <a:rPr kumimoji="1" lang="ja-JP" altLang="en-US" sz="1600"/>
              <a:t>⑬以下画面が表示されます。</a:t>
            </a:r>
          </a:p>
        </p:txBody>
      </p:sp>
      <p:sp>
        <p:nvSpPr>
          <p:cNvPr id="4" name="テキスト ボックス 3">
            <a:extLst>
              <a:ext uri="{FF2B5EF4-FFF2-40B4-BE49-F238E27FC236}">
                <a16:creationId xmlns:a16="http://schemas.microsoft.com/office/drawing/2014/main" id="{66C90BD5-549F-CEE8-46E6-BAF47616C2EF}"/>
              </a:ext>
            </a:extLst>
          </p:cNvPr>
          <p:cNvSpPr txBox="1"/>
          <p:nvPr/>
        </p:nvSpPr>
        <p:spPr>
          <a:xfrm>
            <a:off x="8260602" y="1443243"/>
            <a:ext cx="3769799" cy="1077218"/>
          </a:xfrm>
          <a:prstGeom prst="rect">
            <a:avLst/>
          </a:prstGeom>
          <a:noFill/>
        </p:spPr>
        <p:txBody>
          <a:bodyPr wrap="square" rtlCol="0">
            <a:spAutoFit/>
          </a:bodyPr>
          <a:lstStyle/>
          <a:p>
            <a:r>
              <a:rPr kumimoji="1" lang="ja-JP" altLang="en-US" sz="1600"/>
              <a:t>⑮以下画面が表示されるので、「</a:t>
            </a:r>
            <a:r>
              <a:rPr kumimoji="1" lang="en-US" altLang="ja-JP" sz="1600"/>
              <a:t>User language</a:t>
            </a:r>
            <a:r>
              <a:rPr kumimoji="1" lang="ja-JP" altLang="en-US" sz="1600"/>
              <a:t>」メニューをクリックし、右画面で「</a:t>
            </a:r>
            <a:r>
              <a:rPr kumimoji="1" lang="en-US" altLang="ja-JP" sz="1600"/>
              <a:t>japanese</a:t>
            </a:r>
            <a:r>
              <a:rPr kumimoji="1" lang="ja-JP" altLang="en-US" sz="1600"/>
              <a:t>」を選択して、「</a:t>
            </a:r>
            <a:r>
              <a:rPr kumimoji="1" lang="en-US" altLang="ja-JP" sz="1600"/>
              <a:t>Save</a:t>
            </a:r>
            <a:r>
              <a:rPr kumimoji="1" lang="ja-JP" altLang="en-US" sz="1600"/>
              <a:t>」ボタンをクリックしてください。</a:t>
            </a:r>
          </a:p>
        </p:txBody>
      </p:sp>
      <p:sp>
        <p:nvSpPr>
          <p:cNvPr id="6" name="テキスト ボックス 5">
            <a:extLst>
              <a:ext uri="{FF2B5EF4-FFF2-40B4-BE49-F238E27FC236}">
                <a16:creationId xmlns:a16="http://schemas.microsoft.com/office/drawing/2014/main" id="{390A03BE-1A4A-3D02-742C-0012B1FEE4C9}"/>
              </a:ext>
            </a:extLst>
          </p:cNvPr>
          <p:cNvSpPr txBox="1"/>
          <p:nvPr/>
        </p:nvSpPr>
        <p:spPr>
          <a:xfrm>
            <a:off x="4178763" y="1491712"/>
            <a:ext cx="3952612" cy="830997"/>
          </a:xfrm>
          <a:prstGeom prst="rect">
            <a:avLst/>
          </a:prstGeom>
          <a:noFill/>
        </p:spPr>
        <p:txBody>
          <a:bodyPr wrap="square" rtlCol="0">
            <a:spAutoFit/>
          </a:bodyPr>
          <a:lstStyle/>
          <a:p>
            <a:r>
              <a:rPr lang="ja-JP" altLang="en-US" sz="1600"/>
              <a:t>⑭</a:t>
            </a:r>
            <a:r>
              <a:rPr kumimoji="1" lang="ja-JP" altLang="en-US" sz="1600"/>
              <a:t>以下画面が表示されるので、メニュー「</a:t>
            </a:r>
            <a:r>
              <a:rPr kumimoji="1" lang="en-US" altLang="ja-JP" sz="1600"/>
              <a:t>File</a:t>
            </a:r>
            <a:r>
              <a:rPr kumimoji="1" lang="ja-JP" altLang="en-US" sz="1600"/>
              <a:t>」→「</a:t>
            </a:r>
            <a:r>
              <a:rPr kumimoji="1" lang="en-US" altLang="ja-JP" sz="1600"/>
              <a:t>Preference</a:t>
            </a:r>
            <a:r>
              <a:rPr kumimoji="1" lang="ja-JP" altLang="en-US" sz="1600"/>
              <a:t>」をクリックしてください。</a:t>
            </a:r>
          </a:p>
        </p:txBody>
      </p:sp>
      <p:sp>
        <p:nvSpPr>
          <p:cNvPr id="10" name="正方形/長方形 9">
            <a:extLst>
              <a:ext uri="{FF2B5EF4-FFF2-40B4-BE49-F238E27FC236}">
                <a16:creationId xmlns:a16="http://schemas.microsoft.com/office/drawing/2014/main" id="{8FE0776B-0D8C-386B-2A90-EC8A0A6811CC}"/>
              </a:ext>
            </a:extLst>
          </p:cNvPr>
          <p:cNvSpPr/>
          <p:nvPr/>
        </p:nvSpPr>
        <p:spPr>
          <a:xfrm>
            <a:off x="4042354" y="2665483"/>
            <a:ext cx="718189" cy="85802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E95913D3-2F41-9871-E9E4-0F4CDC2D0ED3}"/>
              </a:ext>
            </a:extLst>
          </p:cNvPr>
          <p:cNvPicPr>
            <a:picLocks noChangeAspect="1"/>
          </p:cNvPicPr>
          <p:nvPr/>
        </p:nvPicPr>
        <p:blipFill>
          <a:blip r:embed="rId4"/>
          <a:stretch>
            <a:fillRect/>
          </a:stretch>
        </p:blipFill>
        <p:spPr>
          <a:xfrm>
            <a:off x="8135824" y="2767035"/>
            <a:ext cx="3970229" cy="3052739"/>
          </a:xfrm>
          <a:prstGeom prst="rect">
            <a:avLst/>
          </a:prstGeom>
        </p:spPr>
      </p:pic>
      <p:sp>
        <p:nvSpPr>
          <p:cNvPr id="13" name="正方形/長方形 12">
            <a:extLst>
              <a:ext uri="{FF2B5EF4-FFF2-40B4-BE49-F238E27FC236}">
                <a16:creationId xmlns:a16="http://schemas.microsoft.com/office/drawing/2014/main" id="{3092B388-4BC5-C994-72B1-322141EC38FC}"/>
              </a:ext>
            </a:extLst>
          </p:cNvPr>
          <p:cNvSpPr/>
          <p:nvPr/>
        </p:nvSpPr>
        <p:spPr>
          <a:xfrm>
            <a:off x="8159975" y="4504821"/>
            <a:ext cx="1164201" cy="29069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F5AC208-16BC-C1A5-2CA3-FCD0B0883285}"/>
              </a:ext>
            </a:extLst>
          </p:cNvPr>
          <p:cNvSpPr/>
          <p:nvPr/>
        </p:nvSpPr>
        <p:spPr>
          <a:xfrm>
            <a:off x="9135335" y="3356632"/>
            <a:ext cx="811305" cy="40917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04494312-DEEA-053C-38CF-3F2893F51525}"/>
              </a:ext>
            </a:extLst>
          </p:cNvPr>
          <p:cNvPicPr>
            <a:picLocks noChangeAspect="1"/>
          </p:cNvPicPr>
          <p:nvPr/>
        </p:nvPicPr>
        <p:blipFill>
          <a:blip r:embed="rId5"/>
          <a:stretch>
            <a:fillRect/>
          </a:stretch>
        </p:blipFill>
        <p:spPr>
          <a:xfrm>
            <a:off x="4760543" y="4152438"/>
            <a:ext cx="1822948" cy="2079701"/>
          </a:xfrm>
          <a:prstGeom prst="rect">
            <a:avLst/>
          </a:prstGeom>
        </p:spPr>
      </p:pic>
      <p:sp>
        <p:nvSpPr>
          <p:cNvPr id="18" name="正方形/長方形 17">
            <a:extLst>
              <a:ext uri="{FF2B5EF4-FFF2-40B4-BE49-F238E27FC236}">
                <a16:creationId xmlns:a16="http://schemas.microsoft.com/office/drawing/2014/main" id="{3ACF7E35-E923-ECF2-D2B7-807BD5FEF805}"/>
              </a:ext>
            </a:extLst>
          </p:cNvPr>
          <p:cNvSpPr/>
          <p:nvPr/>
        </p:nvSpPr>
        <p:spPr>
          <a:xfrm>
            <a:off x="4679216" y="4457864"/>
            <a:ext cx="674731" cy="42901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D3E1DE2-9447-653D-C089-117B77F73FED}"/>
              </a:ext>
            </a:extLst>
          </p:cNvPr>
          <p:cNvSpPr/>
          <p:nvPr/>
        </p:nvSpPr>
        <p:spPr>
          <a:xfrm>
            <a:off x="5019210" y="4855390"/>
            <a:ext cx="1215335" cy="33691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100C9F2-12A2-5AFA-1DE7-BBD4C17AEAB3}"/>
              </a:ext>
            </a:extLst>
          </p:cNvPr>
          <p:cNvSpPr/>
          <p:nvPr/>
        </p:nvSpPr>
        <p:spPr>
          <a:xfrm>
            <a:off x="11500598" y="5327441"/>
            <a:ext cx="605456" cy="32521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636148B0-3D0B-4AC4-DB65-577A7475DD27}"/>
              </a:ext>
            </a:extLst>
          </p:cNvPr>
          <p:cNvSpPr txBox="1"/>
          <p:nvPr/>
        </p:nvSpPr>
        <p:spPr>
          <a:xfrm>
            <a:off x="4158880" y="1092017"/>
            <a:ext cx="3769799"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a:t>【</a:t>
            </a:r>
            <a:r>
              <a:rPr kumimoji="1" lang="ja-JP" altLang="en-US"/>
              <a:t>日本語表示対応</a:t>
            </a:r>
            <a:r>
              <a:rPr kumimoji="1" lang="en-US" altLang="ja-JP"/>
              <a:t>】</a:t>
            </a:r>
            <a:endParaRPr kumimoji="1" lang="ja-JP" altLang="en-US"/>
          </a:p>
        </p:txBody>
      </p:sp>
    </p:spTree>
    <p:extLst>
      <p:ext uri="{BB962C8B-B14F-4D97-AF65-F5344CB8AC3E}">
        <p14:creationId xmlns:p14="http://schemas.microsoft.com/office/powerpoint/2010/main" val="2578766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10" name="図 9">
            <a:extLst>
              <a:ext uri="{FF2B5EF4-FFF2-40B4-BE49-F238E27FC236}">
                <a16:creationId xmlns:a16="http://schemas.microsoft.com/office/drawing/2014/main" id="{66551E33-A4D8-9779-F9D5-04DBE30CC0BA}"/>
              </a:ext>
            </a:extLst>
          </p:cNvPr>
          <p:cNvPicPr>
            <a:picLocks noChangeAspect="1"/>
          </p:cNvPicPr>
          <p:nvPr/>
        </p:nvPicPr>
        <p:blipFill>
          <a:blip r:embed="rId2"/>
          <a:stretch>
            <a:fillRect/>
          </a:stretch>
        </p:blipFill>
        <p:spPr>
          <a:xfrm>
            <a:off x="362922" y="2706075"/>
            <a:ext cx="4191498" cy="3222874"/>
          </a:xfrm>
          <a:prstGeom prst="rect">
            <a:avLst/>
          </a:prstGeom>
        </p:spPr>
      </p:pic>
      <p:pic>
        <p:nvPicPr>
          <p:cNvPr id="12" name="図 11">
            <a:extLst>
              <a:ext uri="{FF2B5EF4-FFF2-40B4-BE49-F238E27FC236}">
                <a16:creationId xmlns:a16="http://schemas.microsoft.com/office/drawing/2014/main" id="{A6D9F50D-BF57-D7ED-E4D4-0B6FDBF33DD4}"/>
              </a:ext>
            </a:extLst>
          </p:cNvPr>
          <p:cNvPicPr>
            <a:picLocks noChangeAspect="1"/>
          </p:cNvPicPr>
          <p:nvPr/>
        </p:nvPicPr>
        <p:blipFill>
          <a:blip r:embed="rId3"/>
          <a:stretch>
            <a:fillRect/>
          </a:stretch>
        </p:blipFill>
        <p:spPr>
          <a:xfrm>
            <a:off x="4627369" y="2706075"/>
            <a:ext cx="3450081" cy="1075350"/>
          </a:xfrm>
          <a:prstGeom prst="rect">
            <a:avLst/>
          </a:prstGeom>
        </p:spPr>
      </p:pic>
      <p:sp>
        <p:nvSpPr>
          <p:cNvPr id="2" name="テキスト ボックス 1">
            <a:extLst>
              <a:ext uri="{FF2B5EF4-FFF2-40B4-BE49-F238E27FC236}">
                <a16:creationId xmlns:a16="http://schemas.microsoft.com/office/drawing/2014/main" id="{A99607CD-ECD3-2624-C906-F5BCE09B4DEC}"/>
              </a:ext>
            </a:extLst>
          </p:cNvPr>
          <p:cNvSpPr txBox="1"/>
          <p:nvPr/>
        </p:nvSpPr>
        <p:spPr>
          <a:xfrm>
            <a:off x="267628" y="1496260"/>
            <a:ext cx="4191498" cy="584775"/>
          </a:xfrm>
          <a:prstGeom prst="rect">
            <a:avLst/>
          </a:prstGeom>
          <a:noFill/>
        </p:spPr>
        <p:txBody>
          <a:bodyPr wrap="square" rtlCol="0">
            <a:spAutoFit/>
          </a:bodyPr>
          <a:lstStyle/>
          <a:p>
            <a:r>
              <a:rPr kumimoji="1" lang="ja-JP" altLang="en-US" sz="1600"/>
              <a:t>⑯以下画面が表示されるので、「</a:t>
            </a:r>
            <a:r>
              <a:rPr kumimoji="1" lang="en-US" altLang="ja-JP" sz="1600"/>
              <a:t>Refresh</a:t>
            </a:r>
            <a:r>
              <a:rPr kumimoji="1" lang="ja-JP" altLang="en-US" sz="1600"/>
              <a:t>」ボタンをクリックしてください。</a:t>
            </a:r>
          </a:p>
        </p:txBody>
      </p:sp>
      <p:sp>
        <p:nvSpPr>
          <p:cNvPr id="3" name="テキスト ボックス 2">
            <a:extLst>
              <a:ext uri="{FF2B5EF4-FFF2-40B4-BE49-F238E27FC236}">
                <a16:creationId xmlns:a16="http://schemas.microsoft.com/office/drawing/2014/main" id="{E19F60F3-C3F9-6A2D-C8D0-76350C63BD4A}"/>
              </a:ext>
            </a:extLst>
          </p:cNvPr>
          <p:cNvSpPr txBox="1"/>
          <p:nvPr/>
        </p:nvSpPr>
        <p:spPr>
          <a:xfrm>
            <a:off x="8260602" y="1443243"/>
            <a:ext cx="3769799" cy="584775"/>
          </a:xfrm>
          <a:prstGeom prst="rect">
            <a:avLst/>
          </a:prstGeom>
          <a:noFill/>
        </p:spPr>
        <p:txBody>
          <a:bodyPr wrap="square" rtlCol="0">
            <a:spAutoFit/>
          </a:bodyPr>
          <a:lstStyle/>
          <a:p>
            <a:r>
              <a:rPr kumimoji="1" lang="ja-JP" altLang="en-US" sz="1600"/>
              <a:t>⑱以下画面（日本語表示）が表示されます。</a:t>
            </a:r>
          </a:p>
        </p:txBody>
      </p:sp>
      <p:sp>
        <p:nvSpPr>
          <p:cNvPr id="5" name="テキスト ボックス 4">
            <a:extLst>
              <a:ext uri="{FF2B5EF4-FFF2-40B4-BE49-F238E27FC236}">
                <a16:creationId xmlns:a16="http://schemas.microsoft.com/office/drawing/2014/main" id="{EDFBB9C9-CA15-822E-0689-41E9374489AC}"/>
              </a:ext>
            </a:extLst>
          </p:cNvPr>
          <p:cNvSpPr txBox="1"/>
          <p:nvPr/>
        </p:nvSpPr>
        <p:spPr>
          <a:xfrm>
            <a:off x="4627369" y="1491712"/>
            <a:ext cx="3504006" cy="584775"/>
          </a:xfrm>
          <a:prstGeom prst="rect">
            <a:avLst/>
          </a:prstGeom>
          <a:noFill/>
        </p:spPr>
        <p:txBody>
          <a:bodyPr wrap="square" rtlCol="0">
            <a:spAutoFit/>
          </a:bodyPr>
          <a:lstStyle/>
          <a:p>
            <a:r>
              <a:rPr lang="ja-JP" altLang="en-US" sz="1600"/>
              <a:t>⑰</a:t>
            </a:r>
            <a:r>
              <a:rPr kumimoji="1" lang="ja-JP" altLang="en-US" sz="1600"/>
              <a:t>以下画面が表示されるので、「再読み込み」ボタンをクリックしてください。</a:t>
            </a:r>
          </a:p>
        </p:txBody>
      </p:sp>
      <p:sp>
        <p:nvSpPr>
          <p:cNvPr id="8" name="正方形/長方形 7">
            <a:extLst>
              <a:ext uri="{FF2B5EF4-FFF2-40B4-BE49-F238E27FC236}">
                <a16:creationId xmlns:a16="http://schemas.microsoft.com/office/drawing/2014/main" id="{717E2E1E-6183-C55D-BC53-C2281C39E7A4}"/>
              </a:ext>
            </a:extLst>
          </p:cNvPr>
          <p:cNvSpPr/>
          <p:nvPr/>
        </p:nvSpPr>
        <p:spPr>
          <a:xfrm>
            <a:off x="3123841" y="3492513"/>
            <a:ext cx="787759" cy="36828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BE9408A-B289-75F1-B39C-57E333B6081F}"/>
              </a:ext>
            </a:extLst>
          </p:cNvPr>
          <p:cNvSpPr/>
          <p:nvPr/>
        </p:nvSpPr>
        <p:spPr>
          <a:xfrm>
            <a:off x="6352409" y="3277890"/>
            <a:ext cx="962930" cy="50353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F02AC821-2A46-BC4A-0440-7B811857AC82}"/>
              </a:ext>
            </a:extLst>
          </p:cNvPr>
          <p:cNvPicPr>
            <a:picLocks noChangeAspect="1"/>
          </p:cNvPicPr>
          <p:nvPr/>
        </p:nvPicPr>
        <p:blipFill>
          <a:blip r:embed="rId4"/>
          <a:stretch>
            <a:fillRect/>
          </a:stretch>
        </p:blipFill>
        <p:spPr>
          <a:xfrm>
            <a:off x="8176976" y="2736556"/>
            <a:ext cx="3937050" cy="3027228"/>
          </a:xfrm>
          <a:prstGeom prst="rect">
            <a:avLst/>
          </a:prstGeom>
        </p:spPr>
      </p:pic>
    </p:spTree>
    <p:extLst>
      <p:ext uri="{BB962C8B-B14F-4D97-AF65-F5344CB8AC3E}">
        <p14:creationId xmlns:p14="http://schemas.microsoft.com/office/powerpoint/2010/main" val="38014661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10" name="図 9">
            <a:extLst>
              <a:ext uri="{FF2B5EF4-FFF2-40B4-BE49-F238E27FC236}">
                <a16:creationId xmlns:a16="http://schemas.microsoft.com/office/drawing/2014/main" id="{86E36B89-A7A9-CB48-5B5F-72F179B03412}"/>
              </a:ext>
            </a:extLst>
          </p:cNvPr>
          <p:cNvPicPr>
            <a:picLocks noChangeAspect="1"/>
          </p:cNvPicPr>
          <p:nvPr/>
        </p:nvPicPr>
        <p:blipFill>
          <a:blip r:embed="rId2"/>
          <a:stretch>
            <a:fillRect/>
          </a:stretch>
        </p:blipFill>
        <p:spPr>
          <a:xfrm>
            <a:off x="352976" y="2735396"/>
            <a:ext cx="4625424" cy="3556523"/>
          </a:xfrm>
          <a:prstGeom prst="rect">
            <a:avLst/>
          </a:prstGeom>
        </p:spPr>
      </p:pic>
      <p:pic>
        <p:nvPicPr>
          <p:cNvPr id="12" name="図 11">
            <a:extLst>
              <a:ext uri="{FF2B5EF4-FFF2-40B4-BE49-F238E27FC236}">
                <a16:creationId xmlns:a16="http://schemas.microsoft.com/office/drawing/2014/main" id="{632B2D5F-EE81-2BD1-8824-2565D00FFCB8}"/>
              </a:ext>
            </a:extLst>
          </p:cNvPr>
          <p:cNvPicPr>
            <a:picLocks noChangeAspect="1"/>
          </p:cNvPicPr>
          <p:nvPr/>
        </p:nvPicPr>
        <p:blipFill>
          <a:blip r:embed="rId3"/>
          <a:stretch>
            <a:fillRect/>
          </a:stretch>
        </p:blipFill>
        <p:spPr>
          <a:xfrm>
            <a:off x="6836580" y="2735396"/>
            <a:ext cx="4625424" cy="3556523"/>
          </a:xfrm>
          <a:prstGeom prst="rect">
            <a:avLst/>
          </a:prstGeom>
        </p:spPr>
      </p:pic>
      <p:sp>
        <p:nvSpPr>
          <p:cNvPr id="2" name="テキスト ボックス 1">
            <a:extLst>
              <a:ext uri="{FF2B5EF4-FFF2-40B4-BE49-F238E27FC236}">
                <a16:creationId xmlns:a16="http://schemas.microsoft.com/office/drawing/2014/main" id="{EF52C6E6-E1B6-FD32-54E7-4FD8CE06C4D8}"/>
              </a:ext>
            </a:extLst>
          </p:cNvPr>
          <p:cNvSpPr txBox="1"/>
          <p:nvPr/>
        </p:nvSpPr>
        <p:spPr>
          <a:xfrm>
            <a:off x="267628" y="1719780"/>
            <a:ext cx="4710772" cy="584775"/>
          </a:xfrm>
          <a:prstGeom prst="rect">
            <a:avLst/>
          </a:prstGeom>
          <a:noFill/>
        </p:spPr>
        <p:txBody>
          <a:bodyPr wrap="square" rtlCol="0">
            <a:spAutoFit/>
          </a:bodyPr>
          <a:lstStyle/>
          <a:p>
            <a:r>
              <a:rPr kumimoji="1" lang="ja-JP" altLang="en-US" sz="1600"/>
              <a:t>⑲メニューより「オブジェクト」→「登録」→「サーバ」をクリックしてください。</a:t>
            </a:r>
          </a:p>
        </p:txBody>
      </p:sp>
      <p:sp>
        <p:nvSpPr>
          <p:cNvPr id="3" name="テキスト ボックス 2">
            <a:extLst>
              <a:ext uri="{FF2B5EF4-FFF2-40B4-BE49-F238E27FC236}">
                <a16:creationId xmlns:a16="http://schemas.microsoft.com/office/drawing/2014/main" id="{B31E44DA-D1DE-64B4-49AE-AECBB2E225E1}"/>
              </a:ext>
            </a:extLst>
          </p:cNvPr>
          <p:cNvSpPr txBox="1"/>
          <p:nvPr/>
        </p:nvSpPr>
        <p:spPr>
          <a:xfrm>
            <a:off x="6836580" y="1443243"/>
            <a:ext cx="5193821" cy="584775"/>
          </a:xfrm>
          <a:prstGeom prst="rect">
            <a:avLst/>
          </a:prstGeom>
          <a:noFill/>
        </p:spPr>
        <p:txBody>
          <a:bodyPr wrap="square" rtlCol="0">
            <a:spAutoFit/>
          </a:bodyPr>
          <a:lstStyle/>
          <a:p>
            <a:r>
              <a:rPr kumimoji="1" lang="ja-JP" altLang="en-US" sz="1600"/>
              <a:t>⑳以下画面が表示されるので、</a:t>
            </a:r>
            <a:r>
              <a:rPr lang="ja-JP" altLang="en-US" sz="1600"/>
              <a:t>接続設定につける名前を入力してください。</a:t>
            </a:r>
            <a:endParaRPr kumimoji="1" lang="ja-JP" altLang="en-US" sz="1600"/>
          </a:p>
        </p:txBody>
      </p:sp>
      <p:sp>
        <p:nvSpPr>
          <p:cNvPr id="6" name="正方形/長方形 5">
            <a:extLst>
              <a:ext uri="{FF2B5EF4-FFF2-40B4-BE49-F238E27FC236}">
                <a16:creationId xmlns:a16="http://schemas.microsoft.com/office/drawing/2014/main" id="{783CE3ED-C529-017A-C6FA-7D4929EA7713}"/>
              </a:ext>
            </a:extLst>
          </p:cNvPr>
          <p:cNvSpPr/>
          <p:nvPr/>
        </p:nvSpPr>
        <p:spPr>
          <a:xfrm>
            <a:off x="492401" y="2771488"/>
            <a:ext cx="493119" cy="23494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16CD997-4AFE-2967-01DE-453B13967397}"/>
              </a:ext>
            </a:extLst>
          </p:cNvPr>
          <p:cNvSpPr/>
          <p:nvPr/>
        </p:nvSpPr>
        <p:spPr>
          <a:xfrm>
            <a:off x="570073" y="3005504"/>
            <a:ext cx="598327" cy="23494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BC090E8-9305-1A60-E960-0BCF1172CC29}"/>
              </a:ext>
            </a:extLst>
          </p:cNvPr>
          <p:cNvSpPr/>
          <p:nvPr/>
        </p:nvSpPr>
        <p:spPr>
          <a:xfrm>
            <a:off x="1246180" y="2965792"/>
            <a:ext cx="867100" cy="32604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E2E59EA-EFB8-CD8F-6C43-31E58D2BBA60}"/>
              </a:ext>
            </a:extLst>
          </p:cNvPr>
          <p:cNvSpPr/>
          <p:nvPr/>
        </p:nvSpPr>
        <p:spPr>
          <a:xfrm>
            <a:off x="7385220" y="3509769"/>
            <a:ext cx="1026824" cy="3442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C985766-212C-A2E8-43CB-69015EB97FEE}"/>
              </a:ext>
            </a:extLst>
          </p:cNvPr>
          <p:cNvSpPr txBox="1"/>
          <p:nvPr/>
        </p:nvSpPr>
        <p:spPr>
          <a:xfrm>
            <a:off x="352976" y="1302114"/>
            <a:ext cx="462542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a:t>【</a:t>
            </a:r>
            <a:r>
              <a:rPr kumimoji="1" lang="ja-JP" altLang="en-US"/>
              <a:t>データベースサーバ登録</a:t>
            </a:r>
            <a:r>
              <a:rPr kumimoji="1" lang="en-US" altLang="ja-JP"/>
              <a:t>】</a:t>
            </a:r>
            <a:endParaRPr kumimoji="1" lang="ja-JP" altLang="en-US"/>
          </a:p>
        </p:txBody>
      </p:sp>
    </p:spTree>
    <p:extLst>
      <p:ext uri="{BB962C8B-B14F-4D97-AF65-F5344CB8AC3E}">
        <p14:creationId xmlns:p14="http://schemas.microsoft.com/office/powerpoint/2010/main" val="2244613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5" name="図 4">
            <a:extLst>
              <a:ext uri="{FF2B5EF4-FFF2-40B4-BE49-F238E27FC236}">
                <a16:creationId xmlns:a16="http://schemas.microsoft.com/office/drawing/2014/main" id="{0264B4B0-1358-0A71-D661-FCC6B65A54B7}"/>
              </a:ext>
            </a:extLst>
          </p:cNvPr>
          <p:cNvPicPr>
            <a:picLocks noChangeAspect="1"/>
          </p:cNvPicPr>
          <p:nvPr/>
        </p:nvPicPr>
        <p:blipFill>
          <a:blip r:embed="rId2"/>
          <a:stretch>
            <a:fillRect/>
          </a:stretch>
        </p:blipFill>
        <p:spPr>
          <a:xfrm>
            <a:off x="232881" y="2721165"/>
            <a:ext cx="3992724" cy="3070036"/>
          </a:xfrm>
          <a:prstGeom prst="rect">
            <a:avLst/>
          </a:prstGeom>
        </p:spPr>
      </p:pic>
      <p:pic>
        <p:nvPicPr>
          <p:cNvPr id="11" name="図 10">
            <a:extLst>
              <a:ext uri="{FF2B5EF4-FFF2-40B4-BE49-F238E27FC236}">
                <a16:creationId xmlns:a16="http://schemas.microsoft.com/office/drawing/2014/main" id="{157C9415-E635-06C7-284E-D6B80EAACC0F}"/>
              </a:ext>
            </a:extLst>
          </p:cNvPr>
          <p:cNvPicPr>
            <a:picLocks noChangeAspect="1"/>
          </p:cNvPicPr>
          <p:nvPr/>
        </p:nvPicPr>
        <p:blipFill>
          <a:blip r:embed="rId3"/>
          <a:stretch>
            <a:fillRect/>
          </a:stretch>
        </p:blipFill>
        <p:spPr>
          <a:xfrm>
            <a:off x="7543972" y="2721165"/>
            <a:ext cx="3992726" cy="3070037"/>
          </a:xfrm>
          <a:prstGeom prst="rect">
            <a:avLst/>
          </a:prstGeom>
        </p:spPr>
      </p:pic>
      <p:sp>
        <p:nvSpPr>
          <p:cNvPr id="2" name="テキスト ボックス 1">
            <a:extLst>
              <a:ext uri="{FF2B5EF4-FFF2-40B4-BE49-F238E27FC236}">
                <a16:creationId xmlns:a16="http://schemas.microsoft.com/office/drawing/2014/main" id="{252640A5-4189-D4CD-BCF0-1762D6D68E7F}"/>
              </a:ext>
            </a:extLst>
          </p:cNvPr>
          <p:cNvSpPr txBox="1"/>
          <p:nvPr/>
        </p:nvSpPr>
        <p:spPr>
          <a:xfrm>
            <a:off x="267627" y="1496260"/>
            <a:ext cx="5269573" cy="584775"/>
          </a:xfrm>
          <a:prstGeom prst="rect">
            <a:avLst/>
          </a:prstGeom>
          <a:noFill/>
        </p:spPr>
        <p:txBody>
          <a:bodyPr wrap="square" rtlCol="0">
            <a:spAutoFit/>
          </a:bodyPr>
          <a:lstStyle/>
          <a:p>
            <a:r>
              <a:rPr kumimoji="1" lang="ja-JP" altLang="en-US" sz="1600"/>
              <a:t>㉑「接続」タブを選択し、以下接続情報を入力し、「保存」ボタンをクリックしてください。</a:t>
            </a:r>
          </a:p>
        </p:txBody>
      </p:sp>
      <p:sp>
        <p:nvSpPr>
          <p:cNvPr id="3" name="テキスト ボックス 2">
            <a:extLst>
              <a:ext uri="{FF2B5EF4-FFF2-40B4-BE49-F238E27FC236}">
                <a16:creationId xmlns:a16="http://schemas.microsoft.com/office/drawing/2014/main" id="{4137940A-A4BC-3CB8-3618-724133F3F9E0}"/>
              </a:ext>
            </a:extLst>
          </p:cNvPr>
          <p:cNvSpPr txBox="1"/>
          <p:nvPr/>
        </p:nvSpPr>
        <p:spPr>
          <a:xfrm>
            <a:off x="7223760" y="1443243"/>
            <a:ext cx="4806641" cy="584775"/>
          </a:xfrm>
          <a:prstGeom prst="rect">
            <a:avLst/>
          </a:prstGeom>
          <a:noFill/>
        </p:spPr>
        <p:txBody>
          <a:bodyPr wrap="square" rtlCol="0">
            <a:spAutoFit/>
          </a:bodyPr>
          <a:lstStyle/>
          <a:p>
            <a:r>
              <a:rPr kumimoji="1" lang="ja-JP" altLang="en-US" sz="1600"/>
              <a:t>㉒接続が完了すると、以下画面（監視情報）が表示されます。</a:t>
            </a:r>
          </a:p>
        </p:txBody>
      </p:sp>
      <p:sp>
        <p:nvSpPr>
          <p:cNvPr id="6" name="正方形/長方形 5">
            <a:extLst>
              <a:ext uri="{FF2B5EF4-FFF2-40B4-BE49-F238E27FC236}">
                <a16:creationId xmlns:a16="http://schemas.microsoft.com/office/drawing/2014/main" id="{B0255C76-58F8-1958-5732-0BFE5B2635AC}"/>
              </a:ext>
            </a:extLst>
          </p:cNvPr>
          <p:cNvSpPr/>
          <p:nvPr/>
        </p:nvSpPr>
        <p:spPr>
          <a:xfrm>
            <a:off x="1035656" y="3068319"/>
            <a:ext cx="285144" cy="1876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D074909-DF1A-F0A5-6A27-C3966D8C2C8A}"/>
              </a:ext>
            </a:extLst>
          </p:cNvPr>
          <p:cNvSpPr/>
          <p:nvPr/>
        </p:nvSpPr>
        <p:spPr>
          <a:xfrm>
            <a:off x="729350" y="3260845"/>
            <a:ext cx="1475370" cy="221539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5F17DDD-AAA2-012F-DAF5-A978F9E06CC8}"/>
              </a:ext>
            </a:extLst>
          </p:cNvPr>
          <p:cNvSpPr/>
          <p:nvPr/>
        </p:nvSpPr>
        <p:spPr>
          <a:xfrm>
            <a:off x="3309990" y="5476240"/>
            <a:ext cx="439050" cy="4064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F576E80-6341-AEB4-B64C-12DC05D862DB}"/>
              </a:ext>
            </a:extLst>
          </p:cNvPr>
          <p:cNvSpPr txBox="1"/>
          <p:nvPr/>
        </p:nvSpPr>
        <p:spPr>
          <a:xfrm>
            <a:off x="4257040" y="2814320"/>
            <a:ext cx="3769360" cy="2462213"/>
          </a:xfrm>
          <a:prstGeom prst="rect">
            <a:avLst/>
          </a:prstGeom>
          <a:noFill/>
        </p:spPr>
        <p:txBody>
          <a:bodyPr wrap="square" rtlCol="0">
            <a:spAutoFit/>
          </a:bodyPr>
          <a:lstStyle/>
          <a:p>
            <a:r>
              <a:rPr kumimoji="1" lang="ja-JP" altLang="en-US" sz="1400"/>
              <a:t>ホスト名</a:t>
            </a:r>
            <a:r>
              <a:rPr kumimoji="1" lang="en-US" altLang="ja-JP" sz="1400"/>
              <a:t>/</a:t>
            </a:r>
            <a:r>
              <a:rPr kumimoji="1" lang="ja-JP" altLang="en-US" sz="1400"/>
              <a:t>アドレス：　</a:t>
            </a:r>
            <a:r>
              <a:rPr kumimoji="1" lang="en-US" altLang="ja-JP" sz="1400"/>
              <a:t>127.0.0.1</a:t>
            </a:r>
          </a:p>
          <a:p>
            <a:endParaRPr lang="en-US" altLang="ja-JP" sz="1400"/>
          </a:p>
          <a:p>
            <a:r>
              <a:rPr lang="ja-JP" altLang="en-US" sz="1400"/>
              <a:t>ポート番号：　</a:t>
            </a:r>
            <a:r>
              <a:rPr lang="en-US" altLang="ja-JP" sz="1400"/>
              <a:t>5432</a:t>
            </a:r>
          </a:p>
          <a:p>
            <a:endParaRPr kumimoji="1" lang="en-US" altLang="ja-JP" sz="1400"/>
          </a:p>
          <a:p>
            <a:r>
              <a:rPr kumimoji="1" lang="ja-JP" altLang="en-US" sz="1400"/>
              <a:t>管理用データベース：　</a:t>
            </a:r>
            <a:r>
              <a:rPr kumimoji="1" lang="en-US" altLang="ja-JP" sz="1400"/>
              <a:t>postgres</a:t>
            </a:r>
          </a:p>
          <a:p>
            <a:endParaRPr lang="en-US" altLang="ja-JP" sz="1400"/>
          </a:p>
          <a:p>
            <a:r>
              <a:rPr lang="ja-JP" altLang="en-US" sz="1400"/>
              <a:t>ユーザ名：　</a:t>
            </a:r>
            <a:r>
              <a:rPr lang="en-US" altLang="ja-JP" sz="1400"/>
              <a:t>postgres</a:t>
            </a:r>
          </a:p>
          <a:p>
            <a:endParaRPr kumimoji="1" lang="en-US" altLang="ja-JP" sz="1400"/>
          </a:p>
          <a:p>
            <a:r>
              <a:rPr kumimoji="1" lang="ja-JP" altLang="en-US" sz="1400"/>
              <a:t>パスワード：　</a:t>
            </a:r>
            <a:r>
              <a:rPr kumimoji="1" lang="en-US" altLang="ja-JP" sz="1400"/>
              <a:t>macro00</a:t>
            </a:r>
          </a:p>
          <a:p>
            <a:endParaRPr lang="en-US" altLang="ja-JP" sz="1400"/>
          </a:p>
          <a:p>
            <a:r>
              <a:rPr lang="ja-JP" altLang="en-US" sz="1400"/>
              <a:t>パスワードを保存：　　　　　　　　</a:t>
            </a:r>
            <a:r>
              <a:rPr lang="en-US" altLang="ja-JP" sz="1400"/>
              <a:t>YES</a:t>
            </a:r>
          </a:p>
        </p:txBody>
      </p:sp>
      <p:pic>
        <p:nvPicPr>
          <p:cNvPr id="16" name="図 15">
            <a:extLst>
              <a:ext uri="{FF2B5EF4-FFF2-40B4-BE49-F238E27FC236}">
                <a16:creationId xmlns:a16="http://schemas.microsoft.com/office/drawing/2014/main" id="{23A43485-780E-CBB5-8AB8-71FC66633735}"/>
              </a:ext>
            </a:extLst>
          </p:cNvPr>
          <p:cNvPicPr>
            <a:picLocks noChangeAspect="1"/>
          </p:cNvPicPr>
          <p:nvPr/>
        </p:nvPicPr>
        <p:blipFill>
          <a:blip r:embed="rId4"/>
          <a:stretch>
            <a:fillRect/>
          </a:stretch>
        </p:blipFill>
        <p:spPr>
          <a:xfrm>
            <a:off x="5943820" y="4989695"/>
            <a:ext cx="438694" cy="286838"/>
          </a:xfrm>
          <a:prstGeom prst="rect">
            <a:avLst/>
          </a:prstGeom>
        </p:spPr>
      </p:pic>
    </p:spTree>
    <p:extLst>
      <p:ext uri="{BB962C8B-B14F-4D97-AF65-F5344CB8AC3E}">
        <p14:creationId xmlns:p14="http://schemas.microsoft.com/office/powerpoint/2010/main" val="32438592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3" name="図 2">
            <a:extLst>
              <a:ext uri="{FF2B5EF4-FFF2-40B4-BE49-F238E27FC236}">
                <a16:creationId xmlns:a16="http://schemas.microsoft.com/office/drawing/2014/main" id="{0AE3EB9C-0EBA-BEE9-0529-DBBF6F87FC3C}"/>
              </a:ext>
            </a:extLst>
          </p:cNvPr>
          <p:cNvPicPr>
            <a:picLocks noChangeAspect="1"/>
          </p:cNvPicPr>
          <p:nvPr/>
        </p:nvPicPr>
        <p:blipFill>
          <a:blip r:embed="rId2"/>
          <a:stretch>
            <a:fillRect/>
          </a:stretch>
        </p:blipFill>
        <p:spPr>
          <a:xfrm>
            <a:off x="341163" y="2712904"/>
            <a:ext cx="4459574" cy="3429000"/>
          </a:xfrm>
          <a:prstGeom prst="rect">
            <a:avLst/>
          </a:prstGeom>
        </p:spPr>
      </p:pic>
      <p:pic>
        <p:nvPicPr>
          <p:cNvPr id="5" name="図 4">
            <a:extLst>
              <a:ext uri="{FF2B5EF4-FFF2-40B4-BE49-F238E27FC236}">
                <a16:creationId xmlns:a16="http://schemas.microsoft.com/office/drawing/2014/main" id="{EE56FED9-F44F-00E0-BF3E-4F5B79455B45}"/>
              </a:ext>
            </a:extLst>
          </p:cNvPr>
          <p:cNvPicPr>
            <a:picLocks noChangeAspect="1"/>
          </p:cNvPicPr>
          <p:nvPr/>
        </p:nvPicPr>
        <p:blipFill>
          <a:blip r:embed="rId3"/>
          <a:stretch>
            <a:fillRect/>
          </a:stretch>
        </p:blipFill>
        <p:spPr>
          <a:xfrm>
            <a:off x="6087269" y="2712904"/>
            <a:ext cx="5499517" cy="3429000"/>
          </a:xfrm>
          <a:prstGeom prst="rect">
            <a:avLst/>
          </a:prstGeom>
        </p:spPr>
      </p:pic>
      <p:sp>
        <p:nvSpPr>
          <p:cNvPr id="2" name="テキスト ボックス 1">
            <a:extLst>
              <a:ext uri="{FF2B5EF4-FFF2-40B4-BE49-F238E27FC236}">
                <a16:creationId xmlns:a16="http://schemas.microsoft.com/office/drawing/2014/main" id="{4BFAB2F8-E068-8B63-8CCB-C0CB98C4B377}"/>
              </a:ext>
            </a:extLst>
          </p:cNvPr>
          <p:cNvSpPr txBox="1"/>
          <p:nvPr/>
        </p:nvSpPr>
        <p:spPr>
          <a:xfrm>
            <a:off x="341162" y="1658820"/>
            <a:ext cx="4459574" cy="584775"/>
          </a:xfrm>
          <a:prstGeom prst="rect">
            <a:avLst/>
          </a:prstGeom>
          <a:noFill/>
        </p:spPr>
        <p:txBody>
          <a:bodyPr wrap="square" rtlCol="0">
            <a:spAutoFit/>
          </a:bodyPr>
          <a:lstStyle/>
          <a:p>
            <a:r>
              <a:rPr lang="ja-JP" altLang="en-US" sz="1600"/>
              <a:t>㉓メニューより「ツール」→「</a:t>
            </a:r>
            <a:r>
              <a:rPr lang="en-US" altLang="ja-JP" sz="1600"/>
              <a:t>PSQL</a:t>
            </a:r>
            <a:r>
              <a:rPr lang="ja-JP" altLang="en-US" sz="1600"/>
              <a:t>ツール」をクリックしてください。</a:t>
            </a:r>
            <a:endParaRPr kumimoji="1" lang="ja-JP" altLang="en-US" sz="1600"/>
          </a:p>
        </p:txBody>
      </p:sp>
      <p:sp>
        <p:nvSpPr>
          <p:cNvPr id="6" name="テキスト ボックス 5">
            <a:extLst>
              <a:ext uri="{FF2B5EF4-FFF2-40B4-BE49-F238E27FC236}">
                <a16:creationId xmlns:a16="http://schemas.microsoft.com/office/drawing/2014/main" id="{B48DBD72-FC1F-60C6-24EF-53108A4D0810}"/>
              </a:ext>
            </a:extLst>
          </p:cNvPr>
          <p:cNvSpPr txBox="1"/>
          <p:nvPr/>
        </p:nvSpPr>
        <p:spPr>
          <a:xfrm>
            <a:off x="6087268" y="1491712"/>
            <a:ext cx="5499517" cy="830997"/>
          </a:xfrm>
          <a:prstGeom prst="rect">
            <a:avLst/>
          </a:prstGeom>
          <a:noFill/>
        </p:spPr>
        <p:txBody>
          <a:bodyPr wrap="square" rtlCol="0">
            <a:spAutoFit/>
          </a:bodyPr>
          <a:lstStyle/>
          <a:p>
            <a:r>
              <a:rPr lang="ja-JP" altLang="en-US" sz="1600"/>
              <a:t>㉔</a:t>
            </a:r>
            <a:r>
              <a:rPr kumimoji="1" lang="ja-JP" altLang="en-US" sz="1600"/>
              <a:t>以下コンソール画面が表示されます。</a:t>
            </a:r>
            <a:endParaRPr kumimoji="1" lang="en-US" altLang="ja-JP" sz="1600"/>
          </a:p>
          <a:p>
            <a:r>
              <a:rPr lang="en-US" altLang="ja-JP" sz="1600"/>
              <a:t>SQL</a:t>
            </a:r>
            <a:r>
              <a:rPr lang="ja-JP" altLang="en-US" sz="1600"/>
              <a:t>（</a:t>
            </a:r>
            <a:r>
              <a:rPr lang="en-US" altLang="ja-JP" sz="1600"/>
              <a:t>select</a:t>
            </a:r>
            <a:r>
              <a:rPr lang="ja-JP" altLang="en-US" sz="1600"/>
              <a:t>文や、</a:t>
            </a:r>
            <a:r>
              <a:rPr lang="en-US" altLang="ja-JP" sz="1600"/>
              <a:t>insert</a:t>
            </a:r>
            <a:r>
              <a:rPr lang="ja-JP" altLang="en-US" sz="1600"/>
              <a:t>文）を使って直接入力することができます。</a:t>
            </a:r>
            <a:endParaRPr kumimoji="1" lang="ja-JP" altLang="en-US" sz="1600"/>
          </a:p>
        </p:txBody>
      </p:sp>
      <p:sp>
        <p:nvSpPr>
          <p:cNvPr id="8" name="テキスト ボックス 7">
            <a:extLst>
              <a:ext uri="{FF2B5EF4-FFF2-40B4-BE49-F238E27FC236}">
                <a16:creationId xmlns:a16="http://schemas.microsoft.com/office/drawing/2014/main" id="{B7B03D3F-D1E7-15CA-14C4-B3B701E83283}"/>
              </a:ext>
            </a:extLst>
          </p:cNvPr>
          <p:cNvSpPr txBox="1"/>
          <p:nvPr/>
        </p:nvSpPr>
        <p:spPr>
          <a:xfrm>
            <a:off x="352976" y="1302114"/>
            <a:ext cx="462542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a:t>【</a:t>
            </a:r>
            <a:r>
              <a:rPr lang="en-US" altLang="ja-JP"/>
              <a:t>SQL</a:t>
            </a:r>
            <a:r>
              <a:rPr lang="ja-JP" altLang="en-US"/>
              <a:t>コンソール起動手順</a:t>
            </a:r>
            <a:r>
              <a:rPr kumimoji="1" lang="en-US" altLang="ja-JP"/>
              <a:t>】</a:t>
            </a:r>
            <a:endParaRPr kumimoji="1" lang="ja-JP" altLang="en-US"/>
          </a:p>
        </p:txBody>
      </p:sp>
      <p:sp>
        <p:nvSpPr>
          <p:cNvPr id="11" name="正方形/長方形 10">
            <a:extLst>
              <a:ext uri="{FF2B5EF4-FFF2-40B4-BE49-F238E27FC236}">
                <a16:creationId xmlns:a16="http://schemas.microsoft.com/office/drawing/2014/main" id="{B503A8A5-5626-6C4B-78C0-283916CCC119}"/>
              </a:ext>
            </a:extLst>
          </p:cNvPr>
          <p:cNvSpPr/>
          <p:nvPr/>
        </p:nvSpPr>
        <p:spPr>
          <a:xfrm>
            <a:off x="780150" y="2814319"/>
            <a:ext cx="469530" cy="19238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1D51125-0238-9FF3-B708-1E7D4C7F793B}"/>
              </a:ext>
            </a:extLst>
          </p:cNvPr>
          <p:cNvSpPr/>
          <p:nvPr/>
        </p:nvSpPr>
        <p:spPr>
          <a:xfrm>
            <a:off x="780150" y="3076975"/>
            <a:ext cx="896250" cy="20807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4568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3" name="図 2">
            <a:extLst>
              <a:ext uri="{FF2B5EF4-FFF2-40B4-BE49-F238E27FC236}">
                <a16:creationId xmlns:a16="http://schemas.microsoft.com/office/drawing/2014/main" id="{20A99495-FC4F-DFF8-EF12-DA235F6E8A91}"/>
              </a:ext>
            </a:extLst>
          </p:cNvPr>
          <p:cNvPicPr>
            <a:picLocks noChangeAspect="1"/>
          </p:cNvPicPr>
          <p:nvPr/>
        </p:nvPicPr>
        <p:blipFill>
          <a:blip r:embed="rId2"/>
          <a:stretch>
            <a:fillRect/>
          </a:stretch>
        </p:blipFill>
        <p:spPr>
          <a:xfrm>
            <a:off x="267629" y="2747245"/>
            <a:ext cx="5675971" cy="3539021"/>
          </a:xfrm>
          <a:prstGeom prst="rect">
            <a:avLst/>
          </a:prstGeom>
        </p:spPr>
      </p:pic>
      <p:pic>
        <p:nvPicPr>
          <p:cNvPr id="11" name="図 10">
            <a:extLst>
              <a:ext uri="{FF2B5EF4-FFF2-40B4-BE49-F238E27FC236}">
                <a16:creationId xmlns:a16="http://schemas.microsoft.com/office/drawing/2014/main" id="{FC2F2159-1912-95B4-9334-67A150A28C82}"/>
              </a:ext>
            </a:extLst>
          </p:cNvPr>
          <p:cNvPicPr>
            <a:picLocks noChangeAspect="1"/>
          </p:cNvPicPr>
          <p:nvPr/>
        </p:nvPicPr>
        <p:blipFill>
          <a:blip r:embed="rId3"/>
          <a:stretch>
            <a:fillRect/>
          </a:stretch>
        </p:blipFill>
        <p:spPr>
          <a:xfrm>
            <a:off x="6380829" y="2747244"/>
            <a:ext cx="5675971" cy="3539021"/>
          </a:xfrm>
          <a:prstGeom prst="rect">
            <a:avLst/>
          </a:prstGeom>
        </p:spPr>
      </p:pic>
      <p:sp>
        <p:nvSpPr>
          <p:cNvPr id="2" name="テキスト ボックス 1">
            <a:extLst>
              <a:ext uri="{FF2B5EF4-FFF2-40B4-BE49-F238E27FC236}">
                <a16:creationId xmlns:a16="http://schemas.microsoft.com/office/drawing/2014/main" id="{33EECFFE-5953-9180-AE2A-D251D3D83CEC}"/>
              </a:ext>
            </a:extLst>
          </p:cNvPr>
          <p:cNvSpPr txBox="1"/>
          <p:nvPr/>
        </p:nvSpPr>
        <p:spPr>
          <a:xfrm>
            <a:off x="267627" y="1729940"/>
            <a:ext cx="5675971" cy="1077218"/>
          </a:xfrm>
          <a:prstGeom prst="rect">
            <a:avLst/>
          </a:prstGeom>
          <a:noFill/>
        </p:spPr>
        <p:txBody>
          <a:bodyPr wrap="square" rtlCol="0">
            <a:spAutoFit/>
          </a:bodyPr>
          <a:lstStyle/>
          <a:p>
            <a:r>
              <a:rPr kumimoji="1" lang="ja-JP" altLang="en-US" sz="1600"/>
              <a:t>㉕</a:t>
            </a:r>
            <a:r>
              <a:rPr lang="ja-JP" altLang="en-US" sz="1600"/>
              <a:t>左ツリーより「</a:t>
            </a:r>
            <a:r>
              <a:rPr lang="en-US" altLang="ja-JP" sz="1600"/>
              <a:t>Server(1)</a:t>
            </a:r>
            <a:r>
              <a:rPr lang="ja-JP" altLang="en-US" sz="1600"/>
              <a:t>」→「</a:t>
            </a:r>
            <a:r>
              <a:rPr lang="en-US" altLang="ja-JP" sz="1600"/>
              <a:t>postgresql13</a:t>
            </a:r>
            <a:r>
              <a:rPr lang="ja-JP" altLang="en-US" sz="1600"/>
              <a:t>」→「データベース」→「</a:t>
            </a:r>
            <a:r>
              <a:rPr lang="en-US" altLang="ja-JP" sz="1600"/>
              <a:t>postgres</a:t>
            </a:r>
            <a:r>
              <a:rPr lang="ja-JP" altLang="en-US" sz="1600"/>
              <a:t>」→「スキーマ」→「テーブル」を選択し、右クリック。メニューから「作成」→「テーブル」をクリックしてください。</a:t>
            </a:r>
            <a:endParaRPr kumimoji="1" lang="ja-JP" altLang="en-US" sz="1600"/>
          </a:p>
        </p:txBody>
      </p:sp>
      <p:sp>
        <p:nvSpPr>
          <p:cNvPr id="5" name="テキスト ボックス 4">
            <a:extLst>
              <a:ext uri="{FF2B5EF4-FFF2-40B4-BE49-F238E27FC236}">
                <a16:creationId xmlns:a16="http://schemas.microsoft.com/office/drawing/2014/main" id="{E0C02B20-94DC-59A2-A3F6-75E6654B790D}"/>
              </a:ext>
            </a:extLst>
          </p:cNvPr>
          <p:cNvSpPr txBox="1"/>
          <p:nvPr/>
        </p:nvSpPr>
        <p:spPr>
          <a:xfrm>
            <a:off x="6380828" y="1491712"/>
            <a:ext cx="5675971" cy="584775"/>
          </a:xfrm>
          <a:prstGeom prst="rect">
            <a:avLst/>
          </a:prstGeom>
          <a:noFill/>
        </p:spPr>
        <p:txBody>
          <a:bodyPr wrap="square" rtlCol="0">
            <a:spAutoFit/>
          </a:bodyPr>
          <a:lstStyle/>
          <a:p>
            <a:r>
              <a:rPr lang="ja-JP" altLang="en-US" sz="1600"/>
              <a:t>㉖</a:t>
            </a:r>
            <a:r>
              <a:rPr kumimoji="1" lang="ja-JP" altLang="en-US" sz="1600"/>
              <a:t>以下画面が表示されるので、名前にテーブル名「</a:t>
            </a:r>
            <a:r>
              <a:rPr kumimoji="1" lang="en-US" altLang="ja-JP" sz="1600"/>
              <a:t>test</a:t>
            </a:r>
            <a:r>
              <a:rPr kumimoji="1" lang="ja-JP" altLang="en-US" sz="1600"/>
              <a:t>」を入力してください。</a:t>
            </a:r>
          </a:p>
        </p:txBody>
      </p:sp>
      <p:sp>
        <p:nvSpPr>
          <p:cNvPr id="6" name="テキスト ボックス 5">
            <a:extLst>
              <a:ext uri="{FF2B5EF4-FFF2-40B4-BE49-F238E27FC236}">
                <a16:creationId xmlns:a16="http://schemas.microsoft.com/office/drawing/2014/main" id="{C777012D-00BE-4509-8DC3-B6D9965C8255}"/>
              </a:ext>
            </a:extLst>
          </p:cNvPr>
          <p:cNvSpPr txBox="1"/>
          <p:nvPr/>
        </p:nvSpPr>
        <p:spPr>
          <a:xfrm>
            <a:off x="352976" y="1302114"/>
            <a:ext cx="462542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a:t>【</a:t>
            </a:r>
            <a:r>
              <a:rPr kumimoji="1" lang="ja-JP" altLang="en-US"/>
              <a:t>テーブル作成手順</a:t>
            </a:r>
            <a:r>
              <a:rPr kumimoji="1" lang="en-US" altLang="ja-JP"/>
              <a:t>】</a:t>
            </a:r>
            <a:endParaRPr kumimoji="1" lang="ja-JP" altLang="en-US"/>
          </a:p>
        </p:txBody>
      </p:sp>
      <p:sp>
        <p:nvSpPr>
          <p:cNvPr id="12" name="正方形/長方形 11">
            <a:extLst>
              <a:ext uri="{FF2B5EF4-FFF2-40B4-BE49-F238E27FC236}">
                <a16:creationId xmlns:a16="http://schemas.microsoft.com/office/drawing/2014/main" id="{5BFC5844-CA77-5642-5559-24BB65221967}"/>
              </a:ext>
            </a:extLst>
          </p:cNvPr>
          <p:cNvSpPr/>
          <p:nvPr/>
        </p:nvSpPr>
        <p:spPr>
          <a:xfrm>
            <a:off x="267627" y="3134138"/>
            <a:ext cx="729900" cy="1597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9FB3285-93F4-19ED-1C7C-8FB7DF46E130}"/>
              </a:ext>
            </a:extLst>
          </p:cNvPr>
          <p:cNvSpPr/>
          <p:nvPr/>
        </p:nvSpPr>
        <p:spPr>
          <a:xfrm>
            <a:off x="347290" y="3296929"/>
            <a:ext cx="729900" cy="1597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4B747969-3FE7-B8F2-7A97-208319263969}"/>
              </a:ext>
            </a:extLst>
          </p:cNvPr>
          <p:cNvSpPr/>
          <p:nvPr/>
        </p:nvSpPr>
        <p:spPr>
          <a:xfrm>
            <a:off x="489299" y="3594803"/>
            <a:ext cx="729900" cy="1597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3507A4D-CCAA-3613-3F45-D1F5C68334FF}"/>
              </a:ext>
            </a:extLst>
          </p:cNvPr>
          <p:cNvSpPr/>
          <p:nvPr/>
        </p:nvSpPr>
        <p:spPr>
          <a:xfrm>
            <a:off x="527398" y="3747203"/>
            <a:ext cx="729900" cy="1597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88149475-4606-D7E5-0287-B1922D9E6E88}"/>
              </a:ext>
            </a:extLst>
          </p:cNvPr>
          <p:cNvSpPr/>
          <p:nvPr/>
        </p:nvSpPr>
        <p:spPr>
          <a:xfrm>
            <a:off x="596670" y="4325634"/>
            <a:ext cx="729900" cy="1597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2B04F32-8E1F-C09A-91BF-8EB7F1708BFF}"/>
              </a:ext>
            </a:extLst>
          </p:cNvPr>
          <p:cNvSpPr/>
          <p:nvPr/>
        </p:nvSpPr>
        <p:spPr>
          <a:xfrm>
            <a:off x="738679" y="4665072"/>
            <a:ext cx="729900" cy="1597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50A67FB-B3FE-E189-1B5D-16C856748BAC}"/>
              </a:ext>
            </a:extLst>
          </p:cNvPr>
          <p:cNvSpPr/>
          <p:nvPr/>
        </p:nvSpPr>
        <p:spPr>
          <a:xfrm>
            <a:off x="1077189" y="4890209"/>
            <a:ext cx="543789" cy="22211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3E60B4C4-62CE-7959-F750-6C5043A025A9}"/>
              </a:ext>
            </a:extLst>
          </p:cNvPr>
          <p:cNvSpPr/>
          <p:nvPr/>
        </p:nvSpPr>
        <p:spPr>
          <a:xfrm>
            <a:off x="1916319" y="4897135"/>
            <a:ext cx="447223" cy="23597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CF7393BE-AA06-318B-3D03-5125869AA6FE}"/>
              </a:ext>
            </a:extLst>
          </p:cNvPr>
          <p:cNvSpPr/>
          <p:nvPr/>
        </p:nvSpPr>
        <p:spPr>
          <a:xfrm>
            <a:off x="6996319" y="3258832"/>
            <a:ext cx="447223" cy="23597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A44DD0B-C2E0-4D4F-582D-7D9DA1FC10EF}"/>
              </a:ext>
            </a:extLst>
          </p:cNvPr>
          <p:cNvSpPr/>
          <p:nvPr/>
        </p:nvSpPr>
        <p:spPr>
          <a:xfrm>
            <a:off x="8059032" y="3455811"/>
            <a:ext cx="597288" cy="29139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5380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0319EC-8E9E-37B7-903C-19A73D5636FF}"/>
              </a:ext>
            </a:extLst>
          </p:cNvPr>
          <p:cNvSpPr>
            <a:spLocks noGrp="1"/>
          </p:cNvSpPr>
          <p:nvPr>
            <p:ph type="title"/>
          </p:nvPr>
        </p:nvSpPr>
        <p:spPr/>
        <p:txBody>
          <a:bodyPr/>
          <a:lstStyle/>
          <a:p>
            <a:r>
              <a:rPr lang="en-US" altLang="ja-JP"/>
              <a:t>2-1-1.</a:t>
            </a:r>
            <a:r>
              <a:rPr lang="ja-JP" altLang="en-US"/>
              <a:t>仮想化技術</a:t>
            </a:r>
            <a:endParaRPr kumimoji="1" lang="ja-JP" altLang="en-US"/>
          </a:p>
        </p:txBody>
      </p:sp>
      <p:sp>
        <p:nvSpPr>
          <p:cNvPr id="4" name="テキスト プレースホルダー 3">
            <a:extLst>
              <a:ext uri="{FF2B5EF4-FFF2-40B4-BE49-F238E27FC236}">
                <a16:creationId xmlns:a16="http://schemas.microsoft.com/office/drawing/2014/main" id="{A9AB7FD7-4C99-F598-A6BC-310C7589AAB8}"/>
              </a:ext>
            </a:extLst>
          </p:cNvPr>
          <p:cNvSpPr>
            <a:spLocks noGrp="1"/>
          </p:cNvSpPr>
          <p:nvPr>
            <p:ph type="body" sz="quarter" idx="14"/>
          </p:nvPr>
        </p:nvSpPr>
        <p:spPr/>
        <p:txBody>
          <a:bodyPr/>
          <a:lstStyle/>
          <a:p>
            <a:r>
              <a:rPr kumimoji="1" lang="ja-JP" altLang="en-US"/>
              <a:t>仮想化ソフトウェア</a:t>
            </a:r>
          </a:p>
        </p:txBody>
      </p:sp>
      <p:graphicFrame>
        <p:nvGraphicFramePr>
          <p:cNvPr id="3" name="表 2">
            <a:extLst>
              <a:ext uri="{FF2B5EF4-FFF2-40B4-BE49-F238E27FC236}">
                <a16:creationId xmlns:a16="http://schemas.microsoft.com/office/drawing/2014/main" id="{21DC152D-66F4-F482-B97E-193A4D69A097}"/>
              </a:ext>
            </a:extLst>
          </p:cNvPr>
          <p:cNvGraphicFramePr>
            <a:graphicFrameLocks noGrp="1"/>
          </p:cNvGraphicFramePr>
          <p:nvPr>
            <p:extLst>
              <p:ext uri="{D42A27DB-BD31-4B8C-83A1-F6EECF244321}">
                <p14:modId xmlns:p14="http://schemas.microsoft.com/office/powerpoint/2010/main" val="1656166571"/>
              </p:ext>
            </p:extLst>
          </p:nvPr>
        </p:nvGraphicFramePr>
        <p:xfrm>
          <a:off x="369454" y="2382206"/>
          <a:ext cx="11536796" cy="3657600"/>
        </p:xfrm>
        <a:graphic>
          <a:graphicData uri="http://schemas.openxmlformats.org/drawingml/2006/table">
            <a:tbl>
              <a:tblPr firstRow="1" bandRow="1">
                <a:tableStyleId>{5C22544A-7EE6-4342-B048-85BDC9FD1C3A}</a:tableStyleId>
              </a:tblPr>
              <a:tblGrid>
                <a:gridCol w="1500910">
                  <a:extLst>
                    <a:ext uri="{9D8B030D-6E8A-4147-A177-3AD203B41FA5}">
                      <a16:colId xmlns:a16="http://schemas.microsoft.com/office/drawing/2014/main" val="4003428386"/>
                    </a:ext>
                  </a:extLst>
                </a:gridCol>
                <a:gridCol w="1163781">
                  <a:extLst>
                    <a:ext uri="{9D8B030D-6E8A-4147-A177-3AD203B41FA5}">
                      <a16:colId xmlns:a16="http://schemas.microsoft.com/office/drawing/2014/main" val="2040363805"/>
                    </a:ext>
                  </a:extLst>
                </a:gridCol>
                <a:gridCol w="2687782">
                  <a:extLst>
                    <a:ext uri="{9D8B030D-6E8A-4147-A177-3AD203B41FA5}">
                      <a16:colId xmlns:a16="http://schemas.microsoft.com/office/drawing/2014/main" val="3179284945"/>
                    </a:ext>
                  </a:extLst>
                </a:gridCol>
                <a:gridCol w="6184323">
                  <a:extLst>
                    <a:ext uri="{9D8B030D-6E8A-4147-A177-3AD203B41FA5}">
                      <a16:colId xmlns:a16="http://schemas.microsoft.com/office/drawing/2014/main" val="3476487058"/>
                    </a:ext>
                  </a:extLst>
                </a:gridCol>
              </a:tblGrid>
              <a:tr h="137519">
                <a:tc>
                  <a:txBody>
                    <a:bodyPr/>
                    <a:lstStyle/>
                    <a:p>
                      <a:pPr algn="ctr"/>
                      <a:r>
                        <a:rPr kumimoji="1" lang="ja-JP" altLang="en-US" sz="1200"/>
                        <a:t>形式</a:t>
                      </a:r>
                    </a:p>
                  </a:txBody>
                  <a:tcPr/>
                </a:tc>
                <a:tc>
                  <a:txBody>
                    <a:bodyPr/>
                    <a:lstStyle/>
                    <a:p>
                      <a:pPr algn="ctr"/>
                      <a:r>
                        <a:rPr kumimoji="1" lang="ja-JP" altLang="en-US" sz="1200"/>
                        <a:t>メーカ</a:t>
                      </a:r>
                    </a:p>
                  </a:txBody>
                  <a:tcPr/>
                </a:tc>
                <a:tc>
                  <a:txBody>
                    <a:bodyPr/>
                    <a:lstStyle/>
                    <a:p>
                      <a:pPr algn="ctr"/>
                      <a:r>
                        <a:rPr kumimoji="1" lang="ja-JP" altLang="en-US" sz="1200"/>
                        <a:t>ソフトウェア名</a:t>
                      </a:r>
                    </a:p>
                  </a:txBody>
                  <a:tcPr/>
                </a:tc>
                <a:tc>
                  <a:txBody>
                    <a:bodyPr/>
                    <a:lstStyle/>
                    <a:p>
                      <a:pPr algn="ctr"/>
                      <a:r>
                        <a:rPr kumimoji="1" lang="ja-JP" altLang="en-US" sz="1200"/>
                        <a:t>説明</a:t>
                      </a:r>
                    </a:p>
                  </a:txBody>
                  <a:tcPr/>
                </a:tc>
                <a:extLst>
                  <a:ext uri="{0D108BD9-81ED-4DB2-BD59-A6C34878D82A}">
                    <a16:rowId xmlns:a16="http://schemas.microsoft.com/office/drawing/2014/main" val="3648833295"/>
                  </a:ext>
                </a:extLst>
              </a:tr>
              <a:tr h="137519">
                <a:tc rowSpan="4">
                  <a:txBody>
                    <a:bodyPr/>
                    <a:lstStyle/>
                    <a:p>
                      <a:r>
                        <a:rPr kumimoji="1" lang="ja-JP" altLang="en-US" sz="1200"/>
                        <a:t>ホスト型</a:t>
                      </a:r>
                    </a:p>
                  </a:txBody>
                  <a:tcPr/>
                </a:tc>
                <a:tc>
                  <a:txBody>
                    <a:bodyPr/>
                    <a:lstStyle/>
                    <a:p>
                      <a:r>
                        <a:rPr kumimoji="1" lang="en-US" altLang="ja-JP" sz="1200"/>
                        <a:t>Oracle</a:t>
                      </a:r>
                      <a:endParaRPr kumimoji="1" lang="ja-JP" altLang="en-US" sz="1200"/>
                    </a:p>
                  </a:txBody>
                  <a:tcPr/>
                </a:tc>
                <a:tc>
                  <a:txBody>
                    <a:bodyPr/>
                    <a:lstStyle/>
                    <a:p>
                      <a:r>
                        <a:rPr kumimoji="1" lang="ja-JP" altLang="en-US" sz="1200"/>
                        <a:t>Ｖｉｒｔｕａｌｂｏｘ</a:t>
                      </a:r>
                    </a:p>
                  </a:txBody>
                  <a:tcPr/>
                </a:tc>
                <a:tc>
                  <a:txBody>
                    <a:bodyPr/>
                    <a:lstStyle/>
                    <a:p>
                      <a:r>
                        <a:rPr kumimoji="1" lang="en-US" altLang="ja-JP" sz="1200"/>
                        <a:t>https://www.virtualbox.org/</a:t>
                      </a:r>
                    </a:p>
                    <a:p>
                      <a:r>
                        <a:rPr kumimoji="1" lang="en-US" altLang="ja-JP" sz="1200"/>
                        <a:t>※Oracle</a:t>
                      </a:r>
                      <a:r>
                        <a:rPr kumimoji="1" lang="ja-JP" altLang="en-US" sz="1200"/>
                        <a:t>が提供する</a:t>
                      </a:r>
                      <a:r>
                        <a:rPr kumimoji="1" lang="en-US" altLang="ja-JP" sz="1200"/>
                        <a:t>OSS</a:t>
                      </a:r>
                      <a:r>
                        <a:rPr kumimoji="1" lang="ja-JP" altLang="en-US" sz="1200"/>
                        <a:t>の仮想化ソフト</a:t>
                      </a:r>
                      <a:endParaRPr kumimoji="1" lang="en-US" altLang="ja-JP" sz="1200"/>
                    </a:p>
                  </a:txBody>
                  <a:tcPr/>
                </a:tc>
                <a:extLst>
                  <a:ext uri="{0D108BD9-81ED-4DB2-BD59-A6C34878D82A}">
                    <a16:rowId xmlns:a16="http://schemas.microsoft.com/office/drawing/2014/main" val="1735222047"/>
                  </a:ext>
                </a:extLst>
              </a:tr>
              <a:tr h="137519">
                <a:tc vMerge="1">
                  <a:txBody>
                    <a:bodyPr/>
                    <a:lstStyle/>
                    <a:p>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Broadcom</a:t>
                      </a:r>
                      <a:endParaRPr kumimoji="1" lang="ja-JP" altLang="en-US" sz="1200"/>
                    </a:p>
                  </a:txBody>
                  <a:tcPr/>
                </a:tc>
                <a:tc>
                  <a:txBody>
                    <a:bodyPr/>
                    <a:lstStyle/>
                    <a:p>
                      <a:r>
                        <a:rPr kumimoji="1" lang="en-US" altLang="ja-JP" sz="1200"/>
                        <a:t>VMWare</a:t>
                      </a:r>
                      <a:r>
                        <a:rPr kumimoji="1" lang="ja-JP" altLang="en-US" sz="1200"/>
                        <a:t> </a:t>
                      </a:r>
                      <a:r>
                        <a:rPr kumimoji="1" lang="en-US" altLang="ja-JP" sz="1200"/>
                        <a:t>Workstation</a:t>
                      </a:r>
                      <a:r>
                        <a:rPr kumimoji="1" lang="ja-JP" altLang="en-US" sz="1200"/>
                        <a:t> </a:t>
                      </a:r>
                      <a:r>
                        <a:rPr kumimoji="1" lang="en-US" altLang="ja-JP" sz="1200"/>
                        <a:t>Player</a:t>
                      </a:r>
                      <a:endParaRPr kumimoji="1" lang="ja-JP" altLang="en-US" sz="1200"/>
                    </a:p>
                  </a:txBody>
                  <a:tcPr/>
                </a:tc>
                <a:tc>
                  <a:txBody>
                    <a:bodyPr/>
                    <a:lstStyle/>
                    <a:p>
                      <a:r>
                        <a:rPr kumimoji="1" lang="en-US" altLang="ja-JP" sz="1200"/>
                        <a:t>https://www.vmware.com/jp/products/workstation-player.html</a:t>
                      </a:r>
                    </a:p>
                    <a:p>
                      <a:r>
                        <a:rPr kumimoji="1" lang="en-US" altLang="ja-JP" sz="1200"/>
                        <a:t>※</a:t>
                      </a:r>
                      <a:r>
                        <a:rPr kumimoji="1" lang="ja-JP" altLang="en-US" sz="1200"/>
                        <a:t>商用有償の仮想化ソフト。非営利の場合は無償。</a:t>
                      </a:r>
                    </a:p>
                  </a:txBody>
                  <a:tcPr/>
                </a:tc>
                <a:extLst>
                  <a:ext uri="{0D108BD9-81ED-4DB2-BD59-A6C34878D82A}">
                    <a16:rowId xmlns:a16="http://schemas.microsoft.com/office/drawing/2014/main" val="2900575012"/>
                  </a:ext>
                </a:extLst>
              </a:tr>
              <a:tr h="137519">
                <a:tc vMerge="1">
                  <a:txBody>
                    <a:bodyPr/>
                    <a:lstStyle/>
                    <a:p>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OSS</a:t>
                      </a:r>
                      <a:endParaRPr kumimoji="1" lang="ja-JP" altLang="en-US" sz="1200"/>
                    </a:p>
                  </a:txBody>
                  <a:tcPr/>
                </a:tc>
                <a:tc>
                  <a:txBody>
                    <a:bodyPr/>
                    <a:lstStyle/>
                    <a:p>
                      <a:r>
                        <a:rPr kumimoji="1" lang="en-US" altLang="ja-JP" sz="1200"/>
                        <a:t>qemu</a:t>
                      </a:r>
                      <a:endParaRPr kumimoji="1" lang="ja-JP" altLang="en-US" sz="1200"/>
                    </a:p>
                  </a:txBody>
                  <a:tcPr/>
                </a:tc>
                <a:tc>
                  <a:txBody>
                    <a:bodyPr/>
                    <a:lstStyle/>
                    <a:p>
                      <a:r>
                        <a:rPr kumimoji="1" lang="en-US" altLang="ja-JP" sz="1200"/>
                        <a:t>https://www.qemu.org/</a:t>
                      </a:r>
                    </a:p>
                    <a:p>
                      <a:r>
                        <a:rPr kumimoji="1" lang="en-US" altLang="ja-JP" sz="1200"/>
                        <a:t>※OSS</a:t>
                      </a:r>
                      <a:r>
                        <a:rPr kumimoji="1" lang="ja-JP" altLang="en-US" sz="1200"/>
                        <a:t>の仮想化ソフト。</a:t>
                      </a:r>
                      <a:r>
                        <a:rPr kumimoji="1" lang="en-US" altLang="ja-JP" sz="1200"/>
                        <a:t>virualBOX</a:t>
                      </a:r>
                      <a:r>
                        <a:rPr kumimoji="1" lang="ja-JP" altLang="en-US" sz="1200"/>
                        <a:t>や</a:t>
                      </a:r>
                      <a:r>
                        <a:rPr kumimoji="1" lang="en-US" altLang="ja-JP" sz="1200"/>
                        <a:t>KVM</a:t>
                      </a:r>
                      <a:r>
                        <a:rPr kumimoji="1" lang="ja-JP" altLang="en-US" sz="1200"/>
                        <a:t>などに使用されている。</a:t>
                      </a:r>
                      <a:endParaRPr kumimoji="1" lang="en-US" altLang="ja-JP" sz="1200"/>
                    </a:p>
                  </a:txBody>
                  <a:tcPr/>
                </a:tc>
                <a:extLst>
                  <a:ext uri="{0D108BD9-81ED-4DB2-BD59-A6C34878D82A}">
                    <a16:rowId xmlns:a16="http://schemas.microsoft.com/office/drawing/2014/main" val="488254912"/>
                  </a:ext>
                </a:extLst>
              </a:tr>
              <a:tr h="137519">
                <a:tc vMerge="1">
                  <a:txBody>
                    <a:bodyPr/>
                    <a:lstStyle/>
                    <a:p>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Redhat</a:t>
                      </a:r>
                      <a:endParaRPr kumimoji="1" lang="ja-JP" altLang="en-US" sz="1200"/>
                    </a:p>
                  </a:txBody>
                  <a:tcPr/>
                </a:tc>
                <a:tc>
                  <a:txBody>
                    <a:bodyPr/>
                    <a:lstStyle/>
                    <a:p>
                      <a:r>
                        <a:rPr kumimoji="1" lang="en-US" altLang="ja-JP" sz="1200"/>
                        <a:t>KVM</a:t>
                      </a:r>
                      <a:endParaRPr kumimoji="1" lang="ja-JP" altLang="en-US" sz="1200"/>
                    </a:p>
                  </a:txBody>
                  <a:tcPr/>
                </a:tc>
                <a:tc>
                  <a:txBody>
                    <a:bodyPr/>
                    <a:lstStyle/>
                    <a:p>
                      <a:r>
                        <a:rPr kumimoji="1" lang="en-US" altLang="ja-JP" sz="1200"/>
                        <a:t>https://www.redhat.com/ja/technologies/linux-platforms/enterprise-linux</a:t>
                      </a:r>
                    </a:p>
                    <a:p>
                      <a:r>
                        <a:rPr kumimoji="1" lang="en-US" altLang="ja-JP" sz="1200"/>
                        <a:t>※RHEL</a:t>
                      </a:r>
                      <a:r>
                        <a:rPr kumimoji="1" lang="ja-JP" altLang="en-US" sz="1200"/>
                        <a:t>に付属している仮想化機能</a:t>
                      </a:r>
                    </a:p>
                  </a:txBody>
                  <a:tcPr/>
                </a:tc>
                <a:extLst>
                  <a:ext uri="{0D108BD9-81ED-4DB2-BD59-A6C34878D82A}">
                    <a16:rowId xmlns:a16="http://schemas.microsoft.com/office/drawing/2014/main" val="2711815131"/>
                  </a:ext>
                </a:extLst>
              </a:tr>
              <a:tr h="137519">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ハイパーバイザー型</a:t>
                      </a:r>
                    </a:p>
                  </a:txBody>
                  <a:tcPr/>
                </a:tc>
                <a:tc>
                  <a:txBody>
                    <a:bodyPr/>
                    <a:lstStyle/>
                    <a:p>
                      <a:r>
                        <a:rPr kumimoji="1" lang="en-US" altLang="ja-JP" sz="1200"/>
                        <a:t>Broadcom</a:t>
                      </a:r>
                      <a:endParaRPr kumimoji="1" lang="ja-JP" altLang="en-US" sz="1200"/>
                    </a:p>
                  </a:txBody>
                  <a:tcPr/>
                </a:tc>
                <a:tc>
                  <a:txBody>
                    <a:bodyPr/>
                    <a:lstStyle/>
                    <a:p>
                      <a:r>
                        <a:rPr kumimoji="1" lang="en-US" altLang="ja-JP" sz="1200"/>
                        <a:t>VMWare</a:t>
                      </a:r>
                      <a:r>
                        <a:rPr kumimoji="1" lang="ja-JP" altLang="en-US" sz="1200"/>
                        <a:t>Ｅ</a:t>
                      </a:r>
                      <a:r>
                        <a:rPr kumimoji="1" lang="en-US" altLang="ja-JP" sz="1200"/>
                        <a:t>SXi</a:t>
                      </a:r>
                      <a:endParaRPr kumimoji="1" lang="ja-JP" altLang="en-US" sz="1200"/>
                    </a:p>
                  </a:txBody>
                  <a:tcPr/>
                </a:tc>
                <a:tc>
                  <a:txBody>
                    <a:bodyPr/>
                    <a:lstStyle/>
                    <a:p>
                      <a:r>
                        <a:rPr kumimoji="1" lang="en-US" altLang="ja-JP" sz="1200"/>
                        <a:t>https://www.vmware.com/jp/products/esxi-and-esx.html</a:t>
                      </a:r>
                    </a:p>
                    <a:p>
                      <a:r>
                        <a:rPr kumimoji="1" lang="en-US" altLang="ja-JP" sz="1200"/>
                        <a:t>※</a:t>
                      </a:r>
                      <a:r>
                        <a:rPr kumimoji="1" lang="ja-JP" altLang="en-US" sz="1200"/>
                        <a:t>制限付きフリーソフトとして提供されている。</a:t>
                      </a:r>
                    </a:p>
                  </a:txBody>
                  <a:tcPr/>
                </a:tc>
                <a:extLst>
                  <a:ext uri="{0D108BD9-81ED-4DB2-BD59-A6C34878D82A}">
                    <a16:rowId xmlns:a16="http://schemas.microsoft.com/office/drawing/2014/main" val="699583120"/>
                  </a:ext>
                </a:extLst>
              </a:tr>
              <a:tr h="137519">
                <a:tc vMerge="1">
                  <a:txBody>
                    <a:bodyPr/>
                    <a:lstStyle/>
                    <a:p>
                      <a:endParaRPr kumimoji="1" lang="ja-JP" altLang="en-US" sz="1200"/>
                    </a:p>
                  </a:txBody>
                  <a:tcPr/>
                </a:tc>
                <a:tc>
                  <a:txBody>
                    <a:bodyPr/>
                    <a:lstStyle/>
                    <a:p>
                      <a:r>
                        <a:rPr kumimoji="1" lang="en-US" altLang="ja-JP" sz="1200"/>
                        <a:t>Microsoft</a:t>
                      </a:r>
                      <a:endParaRPr kumimoji="1" lang="ja-JP" altLang="en-US" sz="1200"/>
                    </a:p>
                  </a:txBody>
                  <a:tcPr/>
                </a:tc>
                <a:tc>
                  <a:txBody>
                    <a:bodyPr/>
                    <a:lstStyle/>
                    <a:p>
                      <a:r>
                        <a:rPr kumimoji="1" lang="en-US" altLang="ja-JP" sz="1200"/>
                        <a:t>Hyper-V</a:t>
                      </a:r>
                      <a:endParaRPr kumimoji="1" lang="ja-JP" altLang="en-US" sz="1200"/>
                    </a:p>
                  </a:txBody>
                  <a:tcPr/>
                </a:tc>
                <a:tc>
                  <a:txBody>
                    <a:bodyPr/>
                    <a:lstStyle/>
                    <a:p>
                      <a:r>
                        <a:rPr kumimoji="1" lang="en-US" altLang="ja-JP" sz="1200"/>
                        <a:t>https://www.microsoft.com/ja-jp/windows-server</a:t>
                      </a:r>
                    </a:p>
                    <a:p>
                      <a:r>
                        <a:rPr kumimoji="1" lang="en-US" altLang="ja-JP" sz="1200"/>
                        <a:t>※WindowsServer</a:t>
                      </a:r>
                      <a:r>
                        <a:rPr kumimoji="1" lang="ja-JP" altLang="en-US" sz="1200"/>
                        <a:t>に付属する仮想化機能。</a:t>
                      </a:r>
                      <a:r>
                        <a:rPr kumimoji="1" lang="en-US" altLang="ja-JP" sz="1200"/>
                        <a:t>Windows10/11</a:t>
                      </a:r>
                      <a:r>
                        <a:rPr kumimoji="1" lang="ja-JP" altLang="en-US" sz="1200"/>
                        <a:t>にも付属している。</a:t>
                      </a:r>
                    </a:p>
                  </a:txBody>
                  <a:tcPr/>
                </a:tc>
                <a:extLst>
                  <a:ext uri="{0D108BD9-81ED-4DB2-BD59-A6C34878D82A}">
                    <a16:rowId xmlns:a16="http://schemas.microsoft.com/office/drawing/2014/main" val="4101532556"/>
                  </a:ext>
                </a:extLst>
              </a:tr>
              <a:tr h="137519">
                <a:tc vMerge="1">
                  <a:txBody>
                    <a:bodyPr/>
                    <a:lstStyle/>
                    <a:p>
                      <a:endParaRPr kumimoji="1" lang="ja-JP" altLang="en-US" sz="1200"/>
                    </a:p>
                  </a:txBody>
                  <a:tcPr/>
                </a:tc>
                <a:tc>
                  <a:txBody>
                    <a:bodyPr/>
                    <a:lstStyle/>
                    <a:p>
                      <a:r>
                        <a:rPr kumimoji="1" lang="en-US" altLang="ja-JP" sz="1200"/>
                        <a:t>Citrix</a:t>
                      </a:r>
                      <a:endParaRPr kumimoji="1" lang="ja-JP" altLang="en-US" sz="1200"/>
                    </a:p>
                  </a:txBody>
                  <a:tcPr/>
                </a:tc>
                <a:tc>
                  <a:txBody>
                    <a:bodyPr/>
                    <a:lstStyle/>
                    <a:p>
                      <a:r>
                        <a:rPr kumimoji="1" lang="en-US" altLang="ja-JP" sz="1200"/>
                        <a:t>Hypervisor</a:t>
                      </a:r>
                      <a:endParaRPr kumimoji="1" lang="ja-JP" altLang="en-US" sz="1200"/>
                    </a:p>
                  </a:txBody>
                  <a:tcPr/>
                </a:tc>
                <a:tc>
                  <a:txBody>
                    <a:bodyPr/>
                    <a:lstStyle/>
                    <a:p>
                      <a:r>
                        <a:rPr kumimoji="1" lang="en-US" altLang="ja-JP" sz="1200"/>
                        <a:t>https://docs.xenserver.com/ja-jp/citrix-hypervisor/</a:t>
                      </a:r>
                    </a:p>
                    <a:p>
                      <a:endParaRPr kumimoji="1" lang="en-US" altLang="ja-JP" sz="1200"/>
                    </a:p>
                  </a:txBody>
                  <a:tcPr/>
                </a:tc>
                <a:extLst>
                  <a:ext uri="{0D108BD9-81ED-4DB2-BD59-A6C34878D82A}">
                    <a16:rowId xmlns:a16="http://schemas.microsoft.com/office/drawing/2014/main" val="2609150048"/>
                  </a:ext>
                </a:extLst>
              </a:tr>
            </a:tbl>
          </a:graphicData>
        </a:graphic>
      </p:graphicFrame>
      <p:sp>
        <p:nvSpPr>
          <p:cNvPr id="5" name="テキスト ボックス 4">
            <a:extLst>
              <a:ext uri="{FF2B5EF4-FFF2-40B4-BE49-F238E27FC236}">
                <a16:creationId xmlns:a16="http://schemas.microsoft.com/office/drawing/2014/main" id="{1010C095-8C53-BFC3-6A46-72018ACCF0A0}"/>
              </a:ext>
            </a:extLst>
          </p:cNvPr>
          <p:cNvSpPr txBox="1"/>
          <p:nvPr/>
        </p:nvSpPr>
        <p:spPr>
          <a:xfrm>
            <a:off x="678873" y="1302114"/>
            <a:ext cx="11083636" cy="307777"/>
          </a:xfrm>
          <a:prstGeom prst="rect">
            <a:avLst/>
          </a:prstGeom>
          <a:noFill/>
        </p:spPr>
        <p:txBody>
          <a:bodyPr wrap="square" rtlCol="0">
            <a:spAutoFit/>
          </a:bodyPr>
          <a:lstStyle/>
          <a:p>
            <a:r>
              <a:rPr kumimoji="1" lang="ja-JP" altLang="en-US" sz="1400"/>
              <a:t>主なホスト型、ハイパーバイザー型の仮想化ソフトウェアは以下の通りです。</a:t>
            </a:r>
          </a:p>
        </p:txBody>
      </p:sp>
    </p:spTree>
    <p:extLst>
      <p:ext uri="{BB962C8B-B14F-4D97-AF65-F5344CB8AC3E}">
        <p14:creationId xmlns:p14="http://schemas.microsoft.com/office/powerpoint/2010/main" val="14670613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15" name="図 14">
            <a:extLst>
              <a:ext uri="{FF2B5EF4-FFF2-40B4-BE49-F238E27FC236}">
                <a16:creationId xmlns:a16="http://schemas.microsoft.com/office/drawing/2014/main" id="{DB983F76-D41D-CB71-B0C8-21EA8D583756}"/>
              </a:ext>
            </a:extLst>
          </p:cNvPr>
          <p:cNvPicPr>
            <a:picLocks noChangeAspect="1"/>
          </p:cNvPicPr>
          <p:nvPr/>
        </p:nvPicPr>
        <p:blipFill>
          <a:blip r:embed="rId2"/>
          <a:stretch>
            <a:fillRect/>
          </a:stretch>
        </p:blipFill>
        <p:spPr>
          <a:xfrm>
            <a:off x="6244847" y="2724150"/>
            <a:ext cx="5698109" cy="3552825"/>
          </a:xfrm>
          <a:prstGeom prst="rect">
            <a:avLst/>
          </a:prstGeom>
        </p:spPr>
      </p:pic>
      <p:pic>
        <p:nvPicPr>
          <p:cNvPr id="2" name="図 1">
            <a:extLst>
              <a:ext uri="{FF2B5EF4-FFF2-40B4-BE49-F238E27FC236}">
                <a16:creationId xmlns:a16="http://schemas.microsoft.com/office/drawing/2014/main" id="{438A8BA4-EF38-6181-DC5B-1CEFDA0D7635}"/>
              </a:ext>
            </a:extLst>
          </p:cNvPr>
          <p:cNvPicPr>
            <a:picLocks noChangeAspect="1"/>
          </p:cNvPicPr>
          <p:nvPr/>
        </p:nvPicPr>
        <p:blipFill>
          <a:blip r:embed="rId3"/>
          <a:stretch>
            <a:fillRect/>
          </a:stretch>
        </p:blipFill>
        <p:spPr>
          <a:xfrm>
            <a:off x="343693" y="2724150"/>
            <a:ext cx="5698109" cy="3552825"/>
          </a:xfrm>
          <a:prstGeom prst="rect">
            <a:avLst/>
          </a:prstGeom>
        </p:spPr>
      </p:pic>
      <p:sp>
        <p:nvSpPr>
          <p:cNvPr id="3" name="テキスト ボックス 2">
            <a:extLst>
              <a:ext uri="{FF2B5EF4-FFF2-40B4-BE49-F238E27FC236}">
                <a16:creationId xmlns:a16="http://schemas.microsoft.com/office/drawing/2014/main" id="{CE6B35F9-7C58-3D0C-D512-48B350FA21CB}"/>
              </a:ext>
            </a:extLst>
          </p:cNvPr>
          <p:cNvSpPr txBox="1"/>
          <p:nvPr/>
        </p:nvSpPr>
        <p:spPr>
          <a:xfrm>
            <a:off x="267628" y="1496260"/>
            <a:ext cx="5774174" cy="338554"/>
          </a:xfrm>
          <a:prstGeom prst="rect">
            <a:avLst/>
          </a:prstGeom>
          <a:noFill/>
        </p:spPr>
        <p:txBody>
          <a:bodyPr wrap="square" rtlCol="0">
            <a:spAutoFit/>
          </a:bodyPr>
          <a:lstStyle/>
          <a:p>
            <a:r>
              <a:rPr kumimoji="1" lang="ja-JP" altLang="en-US" sz="1600"/>
              <a:t>㉗</a:t>
            </a:r>
            <a:r>
              <a:rPr lang="ja-JP" altLang="en-US" sz="1600"/>
              <a:t>「列」タブを選択し、列情報を以下のように入力してください。</a:t>
            </a:r>
            <a:endParaRPr kumimoji="1" lang="ja-JP" altLang="en-US" sz="1600"/>
          </a:p>
        </p:txBody>
      </p:sp>
      <p:sp>
        <p:nvSpPr>
          <p:cNvPr id="4" name="テキスト ボックス 3">
            <a:extLst>
              <a:ext uri="{FF2B5EF4-FFF2-40B4-BE49-F238E27FC236}">
                <a16:creationId xmlns:a16="http://schemas.microsoft.com/office/drawing/2014/main" id="{6169A5EB-EB08-6A20-90C0-2E9D6F033357}"/>
              </a:ext>
            </a:extLst>
          </p:cNvPr>
          <p:cNvSpPr txBox="1"/>
          <p:nvPr/>
        </p:nvSpPr>
        <p:spPr>
          <a:xfrm>
            <a:off x="6344450" y="1491712"/>
            <a:ext cx="5579922" cy="338554"/>
          </a:xfrm>
          <a:prstGeom prst="rect">
            <a:avLst/>
          </a:prstGeom>
          <a:noFill/>
        </p:spPr>
        <p:txBody>
          <a:bodyPr wrap="square" rtlCol="0">
            <a:spAutoFit/>
          </a:bodyPr>
          <a:lstStyle/>
          <a:p>
            <a:r>
              <a:rPr kumimoji="1" lang="ja-JP" altLang="en-US" sz="1600"/>
              <a:t>㉘「</a:t>
            </a:r>
            <a:r>
              <a:rPr kumimoji="1" lang="en-US" altLang="ja-JP" sz="1600"/>
              <a:t>SQL</a:t>
            </a:r>
            <a:r>
              <a:rPr kumimoji="1" lang="ja-JP" altLang="en-US" sz="1600"/>
              <a:t>」タブを選択し、「保存」ボタンをクリックしてください。</a:t>
            </a:r>
          </a:p>
        </p:txBody>
      </p:sp>
      <p:sp>
        <p:nvSpPr>
          <p:cNvPr id="5" name="正方形/長方形 4">
            <a:extLst>
              <a:ext uri="{FF2B5EF4-FFF2-40B4-BE49-F238E27FC236}">
                <a16:creationId xmlns:a16="http://schemas.microsoft.com/office/drawing/2014/main" id="{5BEE8FFA-42DC-10FD-7DA5-2DB5DC4829F9}"/>
              </a:ext>
            </a:extLst>
          </p:cNvPr>
          <p:cNvSpPr/>
          <p:nvPr/>
        </p:nvSpPr>
        <p:spPr>
          <a:xfrm>
            <a:off x="1235599" y="3193026"/>
            <a:ext cx="447223" cy="23597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856FB-BE9F-0E76-B667-E5F734E5178B}"/>
              </a:ext>
            </a:extLst>
          </p:cNvPr>
          <p:cNvSpPr/>
          <p:nvPr/>
        </p:nvSpPr>
        <p:spPr>
          <a:xfrm>
            <a:off x="1011987" y="3661902"/>
            <a:ext cx="4311853" cy="83897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F648612-6B82-2DE7-9E96-B4FEC0ABD5B4}"/>
              </a:ext>
            </a:extLst>
          </p:cNvPr>
          <p:cNvSpPr/>
          <p:nvPr/>
        </p:nvSpPr>
        <p:spPr>
          <a:xfrm>
            <a:off x="9465199" y="3262549"/>
            <a:ext cx="447223" cy="23597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B30E519-B311-C0E6-9C6B-F77E0857F383}"/>
              </a:ext>
            </a:extLst>
          </p:cNvPr>
          <p:cNvSpPr/>
          <p:nvPr/>
        </p:nvSpPr>
        <p:spPr>
          <a:xfrm>
            <a:off x="10785999" y="5497749"/>
            <a:ext cx="593201" cy="4312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84567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2-2-1-5.pgAdmin</a:t>
            </a:r>
            <a:r>
              <a:rPr lang="ja-JP" altLang="en-US"/>
              <a:t>インストール</a:t>
            </a:r>
            <a:endParaRPr lang="en-US" altLang="ja-JP"/>
          </a:p>
        </p:txBody>
      </p:sp>
      <p:pic>
        <p:nvPicPr>
          <p:cNvPr id="17" name="図 16">
            <a:extLst>
              <a:ext uri="{FF2B5EF4-FFF2-40B4-BE49-F238E27FC236}">
                <a16:creationId xmlns:a16="http://schemas.microsoft.com/office/drawing/2014/main" id="{CE122980-E18D-2628-2E06-33A9BC2513C5}"/>
              </a:ext>
            </a:extLst>
          </p:cNvPr>
          <p:cNvPicPr>
            <a:picLocks noChangeAspect="1"/>
          </p:cNvPicPr>
          <p:nvPr/>
        </p:nvPicPr>
        <p:blipFill>
          <a:blip r:embed="rId2"/>
          <a:stretch>
            <a:fillRect/>
          </a:stretch>
        </p:blipFill>
        <p:spPr>
          <a:xfrm>
            <a:off x="347180" y="2730579"/>
            <a:ext cx="5565589" cy="3470196"/>
          </a:xfrm>
          <a:prstGeom prst="rect">
            <a:avLst/>
          </a:prstGeom>
        </p:spPr>
      </p:pic>
      <p:sp>
        <p:nvSpPr>
          <p:cNvPr id="2" name="テキスト ボックス 1">
            <a:extLst>
              <a:ext uri="{FF2B5EF4-FFF2-40B4-BE49-F238E27FC236}">
                <a16:creationId xmlns:a16="http://schemas.microsoft.com/office/drawing/2014/main" id="{2B0B59B1-3840-B25B-2202-28B9619401D3}"/>
              </a:ext>
            </a:extLst>
          </p:cNvPr>
          <p:cNvSpPr txBox="1"/>
          <p:nvPr/>
        </p:nvSpPr>
        <p:spPr>
          <a:xfrm>
            <a:off x="267628" y="1496260"/>
            <a:ext cx="5565588" cy="584775"/>
          </a:xfrm>
          <a:prstGeom prst="rect">
            <a:avLst/>
          </a:prstGeom>
          <a:noFill/>
        </p:spPr>
        <p:txBody>
          <a:bodyPr wrap="square" rtlCol="0">
            <a:spAutoFit/>
          </a:bodyPr>
          <a:lstStyle/>
          <a:p>
            <a:r>
              <a:rPr kumimoji="1" lang="ja-JP" altLang="en-US" sz="1600"/>
              <a:t>㉙</a:t>
            </a:r>
            <a:r>
              <a:rPr lang="ja-JP" altLang="en-US" sz="1600"/>
              <a:t>テーブルの登録が完了すると、左ツリー「テーブル」下に作成した</a:t>
            </a:r>
            <a:r>
              <a:rPr lang="en-US" altLang="ja-JP" sz="1600"/>
              <a:t>test</a:t>
            </a:r>
            <a:r>
              <a:rPr lang="ja-JP" altLang="en-US" sz="1600"/>
              <a:t>テーブルが表示されます。</a:t>
            </a:r>
            <a:endParaRPr kumimoji="1" lang="ja-JP" altLang="en-US" sz="1600"/>
          </a:p>
        </p:txBody>
      </p:sp>
      <p:sp>
        <p:nvSpPr>
          <p:cNvPr id="4" name="正方形/長方形 3">
            <a:extLst>
              <a:ext uri="{FF2B5EF4-FFF2-40B4-BE49-F238E27FC236}">
                <a16:creationId xmlns:a16="http://schemas.microsoft.com/office/drawing/2014/main" id="{52E5DBCD-C018-2DF9-1CDB-A2760936C241}"/>
              </a:ext>
            </a:extLst>
          </p:cNvPr>
          <p:cNvSpPr/>
          <p:nvPr/>
        </p:nvSpPr>
        <p:spPr>
          <a:xfrm>
            <a:off x="768239" y="4623988"/>
            <a:ext cx="1223121" cy="98433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800247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2-2-1-6.psqlODBC</a:t>
            </a:r>
            <a:r>
              <a:rPr lang="ja-JP" altLang="en-US"/>
              <a:t>インストール</a:t>
            </a:r>
            <a:endParaRPr lang="en-US" altLang="ja-JP"/>
          </a:p>
        </p:txBody>
      </p:sp>
      <p:pic>
        <p:nvPicPr>
          <p:cNvPr id="2" name="図 1">
            <a:extLst>
              <a:ext uri="{FF2B5EF4-FFF2-40B4-BE49-F238E27FC236}">
                <a16:creationId xmlns:a16="http://schemas.microsoft.com/office/drawing/2014/main" id="{BCE3B86D-4823-097A-CC4C-3F76A0F3D264}"/>
              </a:ext>
            </a:extLst>
          </p:cNvPr>
          <p:cNvPicPr>
            <a:picLocks noChangeAspect="1"/>
          </p:cNvPicPr>
          <p:nvPr/>
        </p:nvPicPr>
        <p:blipFill>
          <a:blip r:embed="rId2"/>
          <a:stretch>
            <a:fillRect/>
          </a:stretch>
        </p:blipFill>
        <p:spPr>
          <a:xfrm>
            <a:off x="289488" y="2738394"/>
            <a:ext cx="3498235" cy="2438604"/>
          </a:xfrm>
          <a:prstGeom prst="rect">
            <a:avLst/>
          </a:prstGeom>
        </p:spPr>
      </p:pic>
      <p:pic>
        <p:nvPicPr>
          <p:cNvPr id="4" name="図 3">
            <a:extLst>
              <a:ext uri="{FF2B5EF4-FFF2-40B4-BE49-F238E27FC236}">
                <a16:creationId xmlns:a16="http://schemas.microsoft.com/office/drawing/2014/main" id="{93633D66-B71B-4600-2FA8-E023732744B3}"/>
              </a:ext>
            </a:extLst>
          </p:cNvPr>
          <p:cNvPicPr>
            <a:picLocks noChangeAspect="1"/>
          </p:cNvPicPr>
          <p:nvPr/>
        </p:nvPicPr>
        <p:blipFill>
          <a:blip r:embed="rId3"/>
          <a:stretch>
            <a:fillRect/>
          </a:stretch>
        </p:blipFill>
        <p:spPr>
          <a:xfrm>
            <a:off x="2029898" y="3957696"/>
            <a:ext cx="1757825" cy="2115434"/>
          </a:xfrm>
          <a:prstGeom prst="rect">
            <a:avLst/>
          </a:prstGeom>
        </p:spPr>
      </p:pic>
      <p:pic>
        <p:nvPicPr>
          <p:cNvPr id="6" name="図 5">
            <a:extLst>
              <a:ext uri="{FF2B5EF4-FFF2-40B4-BE49-F238E27FC236}">
                <a16:creationId xmlns:a16="http://schemas.microsoft.com/office/drawing/2014/main" id="{2CF2FE82-36A7-F2D5-7E44-3AE336961013}"/>
              </a:ext>
            </a:extLst>
          </p:cNvPr>
          <p:cNvPicPr>
            <a:picLocks noChangeAspect="1"/>
          </p:cNvPicPr>
          <p:nvPr/>
        </p:nvPicPr>
        <p:blipFill>
          <a:blip r:embed="rId4"/>
          <a:stretch>
            <a:fillRect/>
          </a:stretch>
        </p:blipFill>
        <p:spPr>
          <a:xfrm>
            <a:off x="3886488" y="2733761"/>
            <a:ext cx="3954603" cy="2924087"/>
          </a:xfrm>
          <a:prstGeom prst="rect">
            <a:avLst/>
          </a:prstGeom>
        </p:spPr>
      </p:pic>
      <p:pic>
        <p:nvPicPr>
          <p:cNvPr id="12" name="図 11">
            <a:extLst>
              <a:ext uri="{FF2B5EF4-FFF2-40B4-BE49-F238E27FC236}">
                <a16:creationId xmlns:a16="http://schemas.microsoft.com/office/drawing/2014/main" id="{CCBC6138-108E-D8B8-E927-18465992B6E9}"/>
              </a:ext>
            </a:extLst>
          </p:cNvPr>
          <p:cNvPicPr>
            <a:picLocks noChangeAspect="1"/>
          </p:cNvPicPr>
          <p:nvPr/>
        </p:nvPicPr>
        <p:blipFill>
          <a:blip r:embed="rId5"/>
          <a:stretch>
            <a:fillRect/>
          </a:stretch>
        </p:blipFill>
        <p:spPr>
          <a:xfrm>
            <a:off x="7893315" y="2733761"/>
            <a:ext cx="4194673" cy="2924087"/>
          </a:xfrm>
          <a:prstGeom prst="rect">
            <a:avLst/>
          </a:prstGeom>
        </p:spPr>
      </p:pic>
      <p:sp>
        <p:nvSpPr>
          <p:cNvPr id="3" name="テキスト ボックス 2">
            <a:extLst>
              <a:ext uri="{FF2B5EF4-FFF2-40B4-BE49-F238E27FC236}">
                <a16:creationId xmlns:a16="http://schemas.microsoft.com/office/drawing/2014/main" id="{908BE7BC-FD51-D1AC-21C3-9D3BAB3CBB06}"/>
              </a:ext>
            </a:extLst>
          </p:cNvPr>
          <p:cNvSpPr txBox="1"/>
          <p:nvPr/>
        </p:nvSpPr>
        <p:spPr>
          <a:xfrm>
            <a:off x="325215" y="1719780"/>
            <a:ext cx="3852180" cy="830997"/>
          </a:xfrm>
          <a:prstGeom prst="rect">
            <a:avLst/>
          </a:prstGeom>
          <a:noFill/>
        </p:spPr>
        <p:txBody>
          <a:bodyPr wrap="square" rtlCol="0">
            <a:spAutoFit/>
          </a:bodyPr>
          <a:lstStyle/>
          <a:p>
            <a:r>
              <a:rPr lang="ja-JP" altLang="en-US" sz="1600"/>
              <a:t>①</a:t>
            </a:r>
            <a:r>
              <a:rPr kumimoji="1" lang="ja-JP" altLang="en-US" sz="1600"/>
              <a:t>ダウンロードフォルダ内の「</a:t>
            </a:r>
            <a:r>
              <a:rPr kumimoji="1" lang="en-US" altLang="ja-JP" sz="1200"/>
              <a:t>psqlodbc_13_02_0000-x64-1.zip</a:t>
            </a:r>
            <a:r>
              <a:rPr kumimoji="1" lang="ja-JP" altLang="en-US" sz="1600"/>
              <a:t>」をダブルクリックし実行します。</a:t>
            </a:r>
          </a:p>
        </p:txBody>
      </p:sp>
      <p:sp>
        <p:nvSpPr>
          <p:cNvPr id="5" name="テキスト ボックス 4">
            <a:extLst>
              <a:ext uri="{FF2B5EF4-FFF2-40B4-BE49-F238E27FC236}">
                <a16:creationId xmlns:a16="http://schemas.microsoft.com/office/drawing/2014/main" id="{1515F029-D19D-C7F9-AADA-DA2F4CEBE9CA}"/>
              </a:ext>
            </a:extLst>
          </p:cNvPr>
          <p:cNvSpPr txBox="1"/>
          <p:nvPr/>
        </p:nvSpPr>
        <p:spPr>
          <a:xfrm>
            <a:off x="7948895" y="1443243"/>
            <a:ext cx="4139094" cy="584775"/>
          </a:xfrm>
          <a:prstGeom prst="rect">
            <a:avLst/>
          </a:prstGeom>
          <a:noFill/>
        </p:spPr>
        <p:txBody>
          <a:bodyPr wrap="square" rtlCol="0">
            <a:spAutoFit/>
          </a:bodyPr>
          <a:lstStyle/>
          <a:p>
            <a:r>
              <a:rPr lang="ja-JP" altLang="en-US" sz="1600"/>
              <a:t>③ダウンロードフォルダ内に</a:t>
            </a:r>
            <a:r>
              <a:rPr lang="en-US" altLang="ja-JP" sz="1600"/>
              <a:t>zip</a:t>
            </a:r>
            <a:r>
              <a:rPr lang="ja-JP" altLang="en-US" sz="1600"/>
              <a:t>ファイルが解凍され新たにフォルダが作成されます。</a:t>
            </a:r>
            <a:endParaRPr kumimoji="1" lang="ja-JP" altLang="en-US" sz="1600"/>
          </a:p>
        </p:txBody>
      </p:sp>
      <p:sp>
        <p:nvSpPr>
          <p:cNvPr id="8" name="テキスト ボックス 7">
            <a:extLst>
              <a:ext uri="{FF2B5EF4-FFF2-40B4-BE49-F238E27FC236}">
                <a16:creationId xmlns:a16="http://schemas.microsoft.com/office/drawing/2014/main" id="{BEFBF669-432E-8DDF-7D7E-5C84BBC5CB30}"/>
              </a:ext>
            </a:extLst>
          </p:cNvPr>
          <p:cNvSpPr txBox="1"/>
          <p:nvPr/>
        </p:nvSpPr>
        <p:spPr>
          <a:xfrm>
            <a:off x="3994290" y="1491712"/>
            <a:ext cx="3846802" cy="584775"/>
          </a:xfrm>
          <a:prstGeom prst="rect">
            <a:avLst/>
          </a:prstGeom>
          <a:noFill/>
        </p:spPr>
        <p:txBody>
          <a:bodyPr wrap="square" rtlCol="0">
            <a:spAutoFit/>
          </a:bodyPr>
          <a:lstStyle/>
          <a:p>
            <a:r>
              <a:rPr kumimoji="1" lang="ja-JP" altLang="en-US" sz="1600"/>
              <a:t>②以下画面が表示されるので、「展開」ボタンをクリックしてください。</a:t>
            </a:r>
          </a:p>
        </p:txBody>
      </p:sp>
      <p:sp>
        <p:nvSpPr>
          <p:cNvPr id="10" name="テキスト ボックス 9">
            <a:extLst>
              <a:ext uri="{FF2B5EF4-FFF2-40B4-BE49-F238E27FC236}">
                <a16:creationId xmlns:a16="http://schemas.microsoft.com/office/drawing/2014/main" id="{E3C1A2EB-2026-A18B-6539-E9768AC6DDAA}"/>
              </a:ext>
            </a:extLst>
          </p:cNvPr>
          <p:cNvSpPr txBox="1"/>
          <p:nvPr/>
        </p:nvSpPr>
        <p:spPr>
          <a:xfrm>
            <a:off x="352976" y="1302114"/>
            <a:ext cx="353351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a:t>【zip</a:t>
            </a:r>
            <a:r>
              <a:rPr kumimoji="1" lang="ja-JP" altLang="en-US"/>
              <a:t>ファイル解凍</a:t>
            </a:r>
            <a:r>
              <a:rPr kumimoji="1" lang="en-US" altLang="ja-JP"/>
              <a:t>】</a:t>
            </a:r>
            <a:endParaRPr kumimoji="1" lang="ja-JP" altLang="en-US"/>
          </a:p>
        </p:txBody>
      </p:sp>
      <p:sp>
        <p:nvSpPr>
          <p:cNvPr id="11" name="正方形/長方形 10">
            <a:extLst>
              <a:ext uri="{FF2B5EF4-FFF2-40B4-BE49-F238E27FC236}">
                <a16:creationId xmlns:a16="http://schemas.microsoft.com/office/drawing/2014/main" id="{2471EEBA-6594-2E39-B322-96490F0F9852}"/>
              </a:ext>
            </a:extLst>
          </p:cNvPr>
          <p:cNvSpPr/>
          <p:nvPr/>
        </p:nvSpPr>
        <p:spPr>
          <a:xfrm>
            <a:off x="1028185" y="3703639"/>
            <a:ext cx="1095256" cy="25405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FDEBC92-E785-CCDC-F488-4558DFC9BD6A}"/>
              </a:ext>
            </a:extLst>
          </p:cNvPr>
          <p:cNvSpPr/>
          <p:nvPr/>
        </p:nvSpPr>
        <p:spPr>
          <a:xfrm>
            <a:off x="2029898" y="4557079"/>
            <a:ext cx="1095256" cy="25405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19D9D45-97A5-57D5-065C-F54C57E9DABC}"/>
              </a:ext>
            </a:extLst>
          </p:cNvPr>
          <p:cNvSpPr/>
          <p:nvPr/>
        </p:nvSpPr>
        <p:spPr>
          <a:xfrm>
            <a:off x="6520618" y="5366288"/>
            <a:ext cx="814902" cy="40459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F11CC54-50CB-B42B-D24D-07BB55F28CB5}"/>
              </a:ext>
            </a:extLst>
          </p:cNvPr>
          <p:cNvSpPr/>
          <p:nvPr/>
        </p:nvSpPr>
        <p:spPr>
          <a:xfrm>
            <a:off x="8786298" y="4023988"/>
            <a:ext cx="1375804" cy="35497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74801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2-2-1-6.psqlODBC</a:t>
            </a:r>
            <a:r>
              <a:rPr lang="ja-JP" altLang="en-US"/>
              <a:t>インストール</a:t>
            </a:r>
            <a:endParaRPr lang="en-US" altLang="ja-JP"/>
          </a:p>
        </p:txBody>
      </p:sp>
      <p:pic>
        <p:nvPicPr>
          <p:cNvPr id="10" name="図 9">
            <a:extLst>
              <a:ext uri="{FF2B5EF4-FFF2-40B4-BE49-F238E27FC236}">
                <a16:creationId xmlns:a16="http://schemas.microsoft.com/office/drawing/2014/main" id="{FC281CBF-59C8-8F15-F1B1-2D3A1B26E2DC}"/>
              </a:ext>
            </a:extLst>
          </p:cNvPr>
          <p:cNvPicPr>
            <a:picLocks noChangeAspect="1"/>
          </p:cNvPicPr>
          <p:nvPr/>
        </p:nvPicPr>
        <p:blipFill>
          <a:blip r:embed="rId2"/>
          <a:stretch>
            <a:fillRect/>
          </a:stretch>
        </p:blipFill>
        <p:spPr>
          <a:xfrm>
            <a:off x="51973" y="2718630"/>
            <a:ext cx="4700029" cy="3276369"/>
          </a:xfrm>
          <a:prstGeom prst="rect">
            <a:avLst/>
          </a:prstGeom>
        </p:spPr>
      </p:pic>
      <p:pic>
        <p:nvPicPr>
          <p:cNvPr id="3" name="図 2">
            <a:extLst>
              <a:ext uri="{FF2B5EF4-FFF2-40B4-BE49-F238E27FC236}">
                <a16:creationId xmlns:a16="http://schemas.microsoft.com/office/drawing/2014/main" id="{B22B7A06-5076-BBA5-95B4-E3DCF0D41154}"/>
              </a:ext>
            </a:extLst>
          </p:cNvPr>
          <p:cNvPicPr>
            <a:picLocks noChangeAspect="1"/>
          </p:cNvPicPr>
          <p:nvPr/>
        </p:nvPicPr>
        <p:blipFill>
          <a:blip r:embed="rId3"/>
          <a:stretch>
            <a:fillRect/>
          </a:stretch>
        </p:blipFill>
        <p:spPr>
          <a:xfrm>
            <a:off x="8530912" y="2718629"/>
            <a:ext cx="3499163" cy="3276370"/>
          </a:xfrm>
          <a:prstGeom prst="rect">
            <a:avLst/>
          </a:prstGeom>
        </p:spPr>
      </p:pic>
      <p:pic>
        <p:nvPicPr>
          <p:cNvPr id="5" name="図 4">
            <a:extLst>
              <a:ext uri="{FF2B5EF4-FFF2-40B4-BE49-F238E27FC236}">
                <a16:creationId xmlns:a16="http://schemas.microsoft.com/office/drawing/2014/main" id="{858D9FF0-651B-5C07-C31B-078AB0DF2815}"/>
              </a:ext>
            </a:extLst>
          </p:cNvPr>
          <p:cNvPicPr>
            <a:picLocks noChangeAspect="1"/>
          </p:cNvPicPr>
          <p:nvPr/>
        </p:nvPicPr>
        <p:blipFill>
          <a:blip r:embed="rId4"/>
          <a:stretch>
            <a:fillRect/>
          </a:stretch>
        </p:blipFill>
        <p:spPr>
          <a:xfrm>
            <a:off x="4891875" y="2718629"/>
            <a:ext cx="3499163" cy="3276370"/>
          </a:xfrm>
          <a:prstGeom prst="rect">
            <a:avLst/>
          </a:prstGeom>
        </p:spPr>
      </p:pic>
      <p:sp>
        <p:nvSpPr>
          <p:cNvPr id="2" name="テキスト ボックス 1">
            <a:extLst>
              <a:ext uri="{FF2B5EF4-FFF2-40B4-BE49-F238E27FC236}">
                <a16:creationId xmlns:a16="http://schemas.microsoft.com/office/drawing/2014/main" id="{0D615679-5C68-E1EB-EA9F-98FD9359E5A2}"/>
              </a:ext>
            </a:extLst>
          </p:cNvPr>
          <p:cNvSpPr txBox="1"/>
          <p:nvPr/>
        </p:nvSpPr>
        <p:spPr>
          <a:xfrm>
            <a:off x="325215" y="1496260"/>
            <a:ext cx="3852180" cy="830997"/>
          </a:xfrm>
          <a:prstGeom prst="rect">
            <a:avLst/>
          </a:prstGeom>
          <a:noFill/>
        </p:spPr>
        <p:txBody>
          <a:bodyPr wrap="square" rtlCol="0">
            <a:spAutoFit/>
          </a:bodyPr>
          <a:lstStyle/>
          <a:p>
            <a:r>
              <a:rPr kumimoji="1" lang="ja-JP" altLang="en-US" sz="1600"/>
              <a:t>③ダウンロードフォルダ内の「</a:t>
            </a:r>
            <a:r>
              <a:rPr kumimoji="1" lang="en-US" altLang="ja-JP" sz="1200"/>
              <a:t>psqlodbc_x64.exe</a:t>
            </a:r>
            <a:r>
              <a:rPr kumimoji="1" lang="ja-JP" altLang="en-US" sz="1600"/>
              <a:t>」をダブルクリックし実行します。</a:t>
            </a:r>
          </a:p>
        </p:txBody>
      </p:sp>
      <p:sp>
        <p:nvSpPr>
          <p:cNvPr id="4" name="テキスト ボックス 3">
            <a:extLst>
              <a:ext uri="{FF2B5EF4-FFF2-40B4-BE49-F238E27FC236}">
                <a16:creationId xmlns:a16="http://schemas.microsoft.com/office/drawing/2014/main" id="{001572DF-F35D-1AA8-35F1-3175CE8B86D3}"/>
              </a:ext>
            </a:extLst>
          </p:cNvPr>
          <p:cNvSpPr txBox="1"/>
          <p:nvPr/>
        </p:nvSpPr>
        <p:spPr>
          <a:xfrm>
            <a:off x="8530912" y="1443243"/>
            <a:ext cx="3557076" cy="584775"/>
          </a:xfrm>
          <a:prstGeom prst="rect">
            <a:avLst/>
          </a:prstGeom>
          <a:noFill/>
        </p:spPr>
        <p:txBody>
          <a:bodyPr wrap="square" rtlCol="0">
            <a:spAutoFit/>
          </a:bodyPr>
          <a:lstStyle/>
          <a:p>
            <a:r>
              <a:rPr kumimoji="1" lang="ja-JP" altLang="en-US" sz="1600"/>
              <a:t>⑤以下画面が表示されるので、「実行」ボタンをクリックしてください。</a:t>
            </a:r>
          </a:p>
        </p:txBody>
      </p:sp>
      <p:sp>
        <p:nvSpPr>
          <p:cNvPr id="6" name="テキスト ボックス 5">
            <a:extLst>
              <a:ext uri="{FF2B5EF4-FFF2-40B4-BE49-F238E27FC236}">
                <a16:creationId xmlns:a16="http://schemas.microsoft.com/office/drawing/2014/main" id="{3C157599-98B3-85A2-0D78-7CC4FAE315FD}"/>
              </a:ext>
            </a:extLst>
          </p:cNvPr>
          <p:cNvSpPr txBox="1"/>
          <p:nvPr/>
        </p:nvSpPr>
        <p:spPr>
          <a:xfrm>
            <a:off x="4802800" y="1491712"/>
            <a:ext cx="3499163" cy="584775"/>
          </a:xfrm>
          <a:prstGeom prst="rect">
            <a:avLst/>
          </a:prstGeom>
          <a:noFill/>
        </p:spPr>
        <p:txBody>
          <a:bodyPr wrap="square" rtlCol="0">
            <a:spAutoFit/>
          </a:bodyPr>
          <a:lstStyle/>
          <a:p>
            <a:r>
              <a:rPr lang="ja-JP" altLang="en-US" sz="1600"/>
              <a:t>④</a:t>
            </a:r>
            <a:r>
              <a:rPr kumimoji="1" lang="ja-JP" altLang="en-US" sz="1600"/>
              <a:t>以下画面が表示されるので、「</a:t>
            </a:r>
            <a:r>
              <a:rPr lang="ja-JP" altLang="en-US" sz="1600"/>
              <a:t>詳細情報</a:t>
            </a:r>
            <a:r>
              <a:rPr kumimoji="1" lang="ja-JP" altLang="en-US" sz="1600"/>
              <a:t>」をクリックしてください。</a:t>
            </a:r>
          </a:p>
        </p:txBody>
      </p:sp>
      <p:sp>
        <p:nvSpPr>
          <p:cNvPr id="8" name="正方形/長方形 7">
            <a:extLst>
              <a:ext uri="{FF2B5EF4-FFF2-40B4-BE49-F238E27FC236}">
                <a16:creationId xmlns:a16="http://schemas.microsoft.com/office/drawing/2014/main" id="{51CB5E8B-AC58-BEC2-030D-90055DBA5B25}"/>
              </a:ext>
            </a:extLst>
          </p:cNvPr>
          <p:cNvSpPr/>
          <p:nvPr/>
        </p:nvSpPr>
        <p:spPr>
          <a:xfrm>
            <a:off x="1003738" y="3952222"/>
            <a:ext cx="1373702" cy="3759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3CC20DE-4DD4-B148-A186-CC58812D81C8}"/>
              </a:ext>
            </a:extLst>
          </p:cNvPr>
          <p:cNvSpPr/>
          <p:nvPr/>
        </p:nvSpPr>
        <p:spPr>
          <a:xfrm>
            <a:off x="4802801" y="3881102"/>
            <a:ext cx="1140799" cy="3759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A7E7668-8577-462B-77A5-254E53BD7D1B}"/>
              </a:ext>
            </a:extLst>
          </p:cNvPr>
          <p:cNvSpPr/>
          <p:nvPr/>
        </p:nvSpPr>
        <p:spPr>
          <a:xfrm>
            <a:off x="10411121" y="5414756"/>
            <a:ext cx="876639" cy="7422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27011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2-2-1-6.psqlODBC</a:t>
            </a:r>
            <a:r>
              <a:rPr lang="ja-JP" altLang="en-US"/>
              <a:t>インストール</a:t>
            </a:r>
            <a:endParaRPr lang="en-US" altLang="ja-JP"/>
          </a:p>
        </p:txBody>
      </p:sp>
      <p:pic>
        <p:nvPicPr>
          <p:cNvPr id="14" name="図 13">
            <a:extLst>
              <a:ext uri="{FF2B5EF4-FFF2-40B4-BE49-F238E27FC236}">
                <a16:creationId xmlns:a16="http://schemas.microsoft.com/office/drawing/2014/main" id="{77862F5D-27F5-0EAC-EC37-CE3813DA3A80}"/>
              </a:ext>
            </a:extLst>
          </p:cNvPr>
          <p:cNvPicPr>
            <a:picLocks noChangeAspect="1"/>
          </p:cNvPicPr>
          <p:nvPr/>
        </p:nvPicPr>
        <p:blipFill>
          <a:blip r:embed="rId2"/>
          <a:stretch>
            <a:fillRect/>
          </a:stretch>
        </p:blipFill>
        <p:spPr>
          <a:xfrm>
            <a:off x="111259" y="2746269"/>
            <a:ext cx="3919046" cy="3063981"/>
          </a:xfrm>
          <a:prstGeom prst="rect">
            <a:avLst/>
          </a:prstGeom>
        </p:spPr>
      </p:pic>
      <p:pic>
        <p:nvPicPr>
          <p:cNvPr id="2" name="図 1">
            <a:extLst>
              <a:ext uri="{FF2B5EF4-FFF2-40B4-BE49-F238E27FC236}">
                <a16:creationId xmlns:a16="http://schemas.microsoft.com/office/drawing/2014/main" id="{953AFFCB-9DA8-1664-C08A-029EA0C761D1}"/>
              </a:ext>
            </a:extLst>
          </p:cNvPr>
          <p:cNvPicPr>
            <a:picLocks noChangeAspect="1"/>
          </p:cNvPicPr>
          <p:nvPr/>
        </p:nvPicPr>
        <p:blipFill>
          <a:blip r:embed="rId3"/>
          <a:stretch>
            <a:fillRect/>
          </a:stretch>
        </p:blipFill>
        <p:spPr>
          <a:xfrm>
            <a:off x="4156373" y="2746269"/>
            <a:ext cx="3919046" cy="3063981"/>
          </a:xfrm>
          <a:prstGeom prst="rect">
            <a:avLst/>
          </a:prstGeom>
        </p:spPr>
      </p:pic>
      <p:pic>
        <p:nvPicPr>
          <p:cNvPr id="3" name="図 2">
            <a:extLst>
              <a:ext uri="{FF2B5EF4-FFF2-40B4-BE49-F238E27FC236}">
                <a16:creationId xmlns:a16="http://schemas.microsoft.com/office/drawing/2014/main" id="{A1AC045C-3254-4BF6-B8E3-50D67BA3B646}"/>
              </a:ext>
            </a:extLst>
          </p:cNvPr>
          <p:cNvPicPr>
            <a:picLocks noChangeAspect="1"/>
          </p:cNvPicPr>
          <p:nvPr/>
        </p:nvPicPr>
        <p:blipFill>
          <a:blip r:embed="rId4"/>
          <a:stretch>
            <a:fillRect/>
          </a:stretch>
        </p:blipFill>
        <p:spPr>
          <a:xfrm>
            <a:off x="8201487" y="2746268"/>
            <a:ext cx="3919046" cy="3063982"/>
          </a:xfrm>
          <a:prstGeom prst="rect">
            <a:avLst/>
          </a:prstGeom>
        </p:spPr>
      </p:pic>
      <p:sp>
        <p:nvSpPr>
          <p:cNvPr id="4" name="テキスト ボックス 3">
            <a:extLst>
              <a:ext uri="{FF2B5EF4-FFF2-40B4-BE49-F238E27FC236}">
                <a16:creationId xmlns:a16="http://schemas.microsoft.com/office/drawing/2014/main" id="{10B17E49-FB0C-8FA2-31CA-B5774D2A8926}"/>
              </a:ext>
            </a:extLst>
          </p:cNvPr>
          <p:cNvSpPr txBox="1"/>
          <p:nvPr/>
        </p:nvSpPr>
        <p:spPr>
          <a:xfrm>
            <a:off x="325215" y="1496260"/>
            <a:ext cx="3852180" cy="584775"/>
          </a:xfrm>
          <a:prstGeom prst="rect">
            <a:avLst/>
          </a:prstGeom>
          <a:noFill/>
        </p:spPr>
        <p:txBody>
          <a:bodyPr wrap="square" rtlCol="0">
            <a:spAutoFit/>
          </a:bodyPr>
          <a:lstStyle/>
          <a:p>
            <a:r>
              <a:rPr kumimoji="1" lang="ja-JP" altLang="en-US" sz="1600"/>
              <a:t>⑥以下画面が表示されるので、「</a:t>
            </a:r>
            <a:r>
              <a:rPr kumimoji="1" lang="en-US" altLang="ja-JP" sz="1600"/>
              <a:t>Next</a:t>
            </a:r>
            <a:r>
              <a:rPr kumimoji="1" lang="ja-JP" altLang="en-US" sz="1600"/>
              <a:t>」ボタンをクリックしてください。</a:t>
            </a:r>
          </a:p>
        </p:txBody>
      </p:sp>
      <p:sp>
        <p:nvSpPr>
          <p:cNvPr id="5" name="テキスト ボックス 4">
            <a:extLst>
              <a:ext uri="{FF2B5EF4-FFF2-40B4-BE49-F238E27FC236}">
                <a16:creationId xmlns:a16="http://schemas.microsoft.com/office/drawing/2014/main" id="{194BCB75-B558-F13B-5EBA-41CF2AC7F558}"/>
              </a:ext>
            </a:extLst>
          </p:cNvPr>
          <p:cNvSpPr txBox="1"/>
          <p:nvPr/>
        </p:nvSpPr>
        <p:spPr>
          <a:xfrm>
            <a:off x="8247917" y="1443243"/>
            <a:ext cx="3840071" cy="584775"/>
          </a:xfrm>
          <a:prstGeom prst="rect">
            <a:avLst/>
          </a:prstGeom>
          <a:noFill/>
        </p:spPr>
        <p:txBody>
          <a:bodyPr wrap="square" rtlCol="0">
            <a:spAutoFit/>
          </a:bodyPr>
          <a:lstStyle/>
          <a:p>
            <a:r>
              <a:rPr lang="ja-JP" altLang="en-US" sz="1600"/>
              <a:t>⑧</a:t>
            </a:r>
            <a:r>
              <a:rPr kumimoji="1" lang="ja-JP" altLang="en-US" sz="1600"/>
              <a:t>以下画面が表示されるので、「</a:t>
            </a:r>
            <a:r>
              <a:rPr kumimoji="1" lang="en-US" altLang="ja-JP" sz="1600"/>
              <a:t>Next</a:t>
            </a:r>
            <a:r>
              <a:rPr kumimoji="1" lang="ja-JP" altLang="en-US" sz="1600"/>
              <a:t>」ボタンをクリックしてください。</a:t>
            </a:r>
          </a:p>
        </p:txBody>
      </p:sp>
      <p:sp>
        <p:nvSpPr>
          <p:cNvPr id="6" name="テキスト ボックス 5">
            <a:extLst>
              <a:ext uri="{FF2B5EF4-FFF2-40B4-BE49-F238E27FC236}">
                <a16:creationId xmlns:a16="http://schemas.microsoft.com/office/drawing/2014/main" id="{36463CE4-1D88-4425-7C04-BA94BC7D02EE}"/>
              </a:ext>
            </a:extLst>
          </p:cNvPr>
          <p:cNvSpPr txBox="1"/>
          <p:nvPr/>
        </p:nvSpPr>
        <p:spPr>
          <a:xfrm>
            <a:off x="4236350" y="1491712"/>
            <a:ext cx="3952612" cy="1077218"/>
          </a:xfrm>
          <a:prstGeom prst="rect">
            <a:avLst/>
          </a:prstGeom>
          <a:noFill/>
        </p:spPr>
        <p:txBody>
          <a:bodyPr wrap="square" rtlCol="0">
            <a:spAutoFit/>
          </a:bodyPr>
          <a:lstStyle/>
          <a:p>
            <a:r>
              <a:rPr kumimoji="1" lang="ja-JP" altLang="en-US" sz="1600"/>
              <a:t>⑦以下画面が表示されるので、「</a:t>
            </a:r>
            <a:r>
              <a:rPr kumimoji="1" lang="en-US" altLang="ja-JP" sz="1400"/>
              <a:t>I accept the terms in the License Argeement</a:t>
            </a:r>
            <a:r>
              <a:rPr kumimoji="1" lang="ja-JP" altLang="en-US" sz="1600"/>
              <a:t>」を選択し、「</a:t>
            </a:r>
            <a:r>
              <a:rPr kumimoji="1" lang="en-US" altLang="ja-JP" sz="1600"/>
              <a:t>Next</a:t>
            </a:r>
            <a:r>
              <a:rPr kumimoji="1" lang="ja-JP" altLang="en-US" sz="1600"/>
              <a:t>」ボタンをクリックしてください。</a:t>
            </a:r>
          </a:p>
        </p:txBody>
      </p:sp>
      <p:sp>
        <p:nvSpPr>
          <p:cNvPr id="8" name="正方形/長方形 7">
            <a:extLst>
              <a:ext uri="{FF2B5EF4-FFF2-40B4-BE49-F238E27FC236}">
                <a16:creationId xmlns:a16="http://schemas.microsoft.com/office/drawing/2014/main" id="{F29D50BD-4F66-8A7C-31DB-237C43E532BD}"/>
              </a:ext>
            </a:extLst>
          </p:cNvPr>
          <p:cNvSpPr/>
          <p:nvPr/>
        </p:nvSpPr>
        <p:spPr>
          <a:xfrm>
            <a:off x="2567601" y="5434311"/>
            <a:ext cx="734399" cy="4946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2363D9F-8D96-E030-97E7-F64D9AC99325}"/>
              </a:ext>
            </a:extLst>
          </p:cNvPr>
          <p:cNvSpPr/>
          <p:nvPr/>
        </p:nvSpPr>
        <p:spPr>
          <a:xfrm>
            <a:off x="4236350" y="5118969"/>
            <a:ext cx="2123810" cy="24731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B2FC061-FA58-3021-5996-E3C18D7AB50F}"/>
              </a:ext>
            </a:extLst>
          </p:cNvPr>
          <p:cNvSpPr/>
          <p:nvPr/>
        </p:nvSpPr>
        <p:spPr>
          <a:xfrm>
            <a:off x="6486647" y="5434311"/>
            <a:ext cx="879353" cy="4946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EB70AAA-865B-8C10-E229-C56864B53321}"/>
              </a:ext>
            </a:extLst>
          </p:cNvPr>
          <p:cNvSpPr/>
          <p:nvPr/>
        </p:nvSpPr>
        <p:spPr>
          <a:xfrm>
            <a:off x="10611607" y="5369625"/>
            <a:ext cx="879353" cy="4946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96411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2-2-1-6.psqlODBC</a:t>
            </a:r>
            <a:r>
              <a:rPr lang="ja-JP" altLang="en-US"/>
              <a:t>インストール</a:t>
            </a:r>
            <a:endParaRPr lang="en-US" altLang="ja-JP"/>
          </a:p>
        </p:txBody>
      </p:sp>
      <p:pic>
        <p:nvPicPr>
          <p:cNvPr id="8" name="図 7">
            <a:extLst>
              <a:ext uri="{FF2B5EF4-FFF2-40B4-BE49-F238E27FC236}">
                <a16:creationId xmlns:a16="http://schemas.microsoft.com/office/drawing/2014/main" id="{77318EB6-65E6-4DC8-1E9A-FD521697D24A}"/>
              </a:ext>
            </a:extLst>
          </p:cNvPr>
          <p:cNvPicPr>
            <a:picLocks noChangeAspect="1"/>
          </p:cNvPicPr>
          <p:nvPr/>
        </p:nvPicPr>
        <p:blipFill>
          <a:blip r:embed="rId2"/>
          <a:stretch>
            <a:fillRect/>
          </a:stretch>
        </p:blipFill>
        <p:spPr>
          <a:xfrm>
            <a:off x="277658" y="2720650"/>
            <a:ext cx="4103638" cy="3208299"/>
          </a:xfrm>
          <a:prstGeom prst="rect">
            <a:avLst/>
          </a:prstGeom>
        </p:spPr>
      </p:pic>
      <p:pic>
        <p:nvPicPr>
          <p:cNvPr id="2" name="図 1">
            <a:extLst>
              <a:ext uri="{FF2B5EF4-FFF2-40B4-BE49-F238E27FC236}">
                <a16:creationId xmlns:a16="http://schemas.microsoft.com/office/drawing/2014/main" id="{25F8B8C3-0DF8-B10A-47EE-FCD7CC71F739}"/>
              </a:ext>
            </a:extLst>
          </p:cNvPr>
          <p:cNvPicPr>
            <a:picLocks noChangeAspect="1"/>
          </p:cNvPicPr>
          <p:nvPr/>
        </p:nvPicPr>
        <p:blipFill>
          <a:blip r:embed="rId3"/>
          <a:stretch>
            <a:fillRect/>
          </a:stretch>
        </p:blipFill>
        <p:spPr>
          <a:xfrm>
            <a:off x="4502111" y="2732070"/>
            <a:ext cx="3408062" cy="3196879"/>
          </a:xfrm>
          <a:prstGeom prst="rect">
            <a:avLst/>
          </a:prstGeom>
        </p:spPr>
      </p:pic>
      <p:pic>
        <p:nvPicPr>
          <p:cNvPr id="6" name="図 5">
            <a:extLst>
              <a:ext uri="{FF2B5EF4-FFF2-40B4-BE49-F238E27FC236}">
                <a16:creationId xmlns:a16="http://schemas.microsoft.com/office/drawing/2014/main" id="{FEF38901-51E8-F304-69FC-BAD50799BB00}"/>
              </a:ext>
            </a:extLst>
          </p:cNvPr>
          <p:cNvPicPr>
            <a:picLocks noChangeAspect="1"/>
          </p:cNvPicPr>
          <p:nvPr/>
        </p:nvPicPr>
        <p:blipFill>
          <a:blip r:embed="rId4"/>
          <a:stretch>
            <a:fillRect/>
          </a:stretch>
        </p:blipFill>
        <p:spPr>
          <a:xfrm>
            <a:off x="8017244" y="2732070"/>
            <a:ext cx="4089031" cy="3196879"/>
          </a:xfrm>
          <a:prstGeom prst="rect">
            <a:avLst/>
          </a:prstGeom>
        </p:spPr>
      </p:pic>
      <p:sp>
        <p:nvSpPr>
          <p:cNvPr id="3" name="テキスト ボックス 2">
            <a:extLst>
              <a:ext uri="{FF2B5EF4-FFF2-40B4-BE49-F238E27FC236}">
                <a16:creationId xmlns:a16="http://schemas.microsoft.com/office/drawing/2014/main" id="{5F9EEFCC-5C42-FE1F-524B-8E0B09449C01}"/>
              </a:ext>
            </a:extLst>
          </p:cNvPr>
          <p:cNvSpPr txBox="1"/>
          <p:nvPr/>
        </p:nvSpPr>
        <p:spPr>
          <a:xfrm>
            <a:off x="325215" y="1496260"/>
            <a:ext cx="3852180" cy="584775"/>
          </a:xfrm>
          <a:prstGeom prst="rect">
            <a:avLst/>
          </a:prstGeom>
          <a:noFill/>
        </p:spPr>
        <p:txBody>
          <a:bodyPr wrap="square" rtlCol="0">
            <a:spAutoFit/>
          </a:bodyPr>
          <a:lstStyle/>
          <a:p>
            <a:r>
              <a:rPr kumimoji="1" lang="ja-JP" altLang="en-US" sz="1600"/>
              <a:t>⑨以下画面が表示されるので、「</a:t>
            </a:r>
            <a:r>
              <a:rPr kumimoji="1" lang="en-US" altLang="ja-JP" sz="1600"/>
              <a:t>Install</a:t>
            </a:r>
            <a:r>
              <a:rPr kumimoji="1" lang="ja-JP" altLang="en-US" sz="1600"/>
              <a:t>」ボタンをクリックしてください。</a:t>
            </a:r>
          </a:p>
        </p:txBody>
      </p:sp>
      <p:sp>
        <p:nvSpPr>
          <p:cNvPr id="4" name="テキスト ボックス 3">
            <a:extLst>
              <a:ext uri="{FF2B5EF4-FFF2-40B4-BE49-F238E27FC236}">
                <a16:creationId xmlns:a16="http://schemas.microsoft.com/office/drawing/2014/main" id="{72FC0497-42E0-2948-D904-6E860B3B8A0E}"/>
              </a:ext>
            </a:extLst>
          </p:cNvPr>
          <p:cNvSpPr txBox="1"/>
          <p:nvPr/>
        </p:nvSpPr>
        <p:spPr>
          <a:xfrm>
            <a:off x="8135377" y="1443243"/>
            <a:ext cx="3952611" cy="584775"/>
          </a:xfrm>
          <a:prstGeom prst="rect">
            <a:avLst/>
          </a:prstGeom>
          <a:noFill/>
        </p:spPr>
        <p:txBody>
          <a:bodyPr wrap="square" rtlCol="0">
            <a:spAutoFit/>
          </a:bodyPr>
          <a:lstStyle/>
          <a:p>
            <a:r>
              <a:rPr lang="ja-JP" altLang="en-US" sz="1600"/>
              <a:t>⑪</a:t>
            </a:r>
            <a:r>
              <a:rPr kumimoji="1" lang="ja-JP" altLang="en-US" sz="1600"/>
              <a:t>以下画面が表示されるので、「</a:t>
            </a:r>
            <a:r>
              <a:rPr kumimoji="1" lang="en-US" altLang="ja-JP" sz="1600"/>
              <a:t>Finish</a:t>
            </a:r>
            <a:r>
              <a:rPr kumimoji="1" lang="ja-JP" altLang="en-US" sz="1600"/>
              <a:t>」ボタンをクリックしてください。</a:t>
            </a:r>
          </a:p>
        </p:txBody>
      </p:sp>
      <p:sp>
        <p:nvSpPr>
          <p:cNvPr id="5" name="テキスト ボックス 4">
            <a:extLst>
              <a:ext uri="{FF2B5EF4-FFF2-40B4-BE49-F238E27FC236}">
                <a16:creationId xmlns:a16="http://schemas.microsoft.com/office/drawing/2014/main" id="{2C9F5A20-2BF5-3B84-C976-FD7206633A45}"/>
              </a:ext>
            </a:extLst>
          </p:cNvPr>
          <p:cNvSpPr txBox="1"/>
          <p:nvPr/>
        </p:nvSpPr>
        <p:spPr>
          <a:xfrm>
            <a:off x="4236350" y="1491712"/>
            <a:ext cx="3673823" cy="584775"/>
          </a:xfrm>
          <a:prstGeom prst="rect">
            <a:avLst/>
          </a:prstGeom>
          <a:noFill/>
        </p:spPr>
        <p:txBody>
          <a:bodyPr wrap="square" rtlCol="0">
            <a:spAutoFit/>
          </a:bodyPr>
          <a:lstStyle/>
          <a:p>
            <a:r>
              <a:rPr kumimoji="1" lang="ja-JP" altLang="en-US" sz="1600"/>
              <a:t>⑩以下画面が表示されるので、「はい」ボタンをクリックしてください。</a:t>
            </a:r>
          </a:p>
        </p:txBody>
      </p:sp>
      <p:sp>
        <p:nvSpPr>
          <p:cNvPr id="10" name="正方形/長方形 9">
            <a:extLst>
              <a:ext uri="{FF2B5EF4-FFF2-40B4-BE49-F238E27FC236}">
                <a16:creationId xmlns:a16="http://schemas.microsoft.com/office/drawing/2014/main" id="{E007A10B-D8EC-A9A0-0F70-066B3C5450F2}"/>
              </a:ext>
            </a:extLst>
          </p:cNvPr>
          <p:cNvSpPr/>
          <p:nvPr/>
        </p:nvSpPr>
        <p:spPr>
          <a:xfrm>
            <a:off x="2442967" y="5535911"/>
            <a:ext cx="1326393" cy="53976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E8A877E-AC00-31BB-3284-0BF811A74E02}"/>
              </a:ext>
            </a:extLst>
          </p:cNvPr>
          <p:cNvSpPr/>
          <p:nvPr/>
        </p:nvSpPr>
        <p:spPr>
          <a:xfrm>
            <a:off x="4566908" y="5366288"/>
            <a:ext cx="1762772" cy="70939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73839C7-3356-277B-8F91-59ABB7E171DF}"/>
              </a:ext>
            </a:extLst>
          </p:cNvPr>
          <p:cNvSpPr/>
          <p:nvPr/>
        </p:nvSpPr>
        <p:spPr>
          <a:xfrm>
            <a:off x="10464801" y="5535911"/>
            <a:ext cx="1047004" cy="53976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46462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2-2-1-6.psqlODBC</a:t>
            </a:r>
            <a:r>
              <a:rPr lang="ja-JP" altLang="en-US"/>
              <a:t>インストール</a:t>
            </a:r>
            <a:endParaRPr lang="en-US" altLang="ja-JP"/>
          </a:p>
        </p:txBody>
      </p:sp>
      <p:pic>
        <p:nvPicPr>
          <p:cNvPr id="3" name="図 2">
            <a:extLst>
              <a:ext uri="{FF2B5EF4-FFF2-40B4-BE49-F238E27FC236}">
                <a16:creationId xmlns:a16="http://schemas.microsoft.com/office/drawing/2014/main" id="{B49C6F78-8F42-BFB4-E1A1-06BF908B557E}"/>
              </a:ext>
            </a:extLst>
          </p:cNvPr>
          <p:cNvPicPr>
            <a:picLocks noChangeAspect="1"/>
          </p:cNvPicPr>
          <p:nvPr/>
        </p:nvPicPr>
        <p:blipFill>
          <a:blip r:embed="rId2"/>
          <a:stretch>
            <a:fillRect/>
          </a:stretch>
        </p:blipFill>
        <p:spPr>
          <a:xfrm>
            <a:off x="125569" y="2710149"/>
            <a:ext cx="4512224" cy="2538126"/>
          </a:xfrm>
          <a:prstGeom prst="rect">
            <a:avLst/>
          </a:prstGeom>
        </p:spPr>
      </p:pic>
      <p:pic>
        <p:nvPicPr>
          <p:cNvPr id="6" name="図 5">
            <a:extLst>
              <a:ext uri="{FF2B5EF4-FFF2-40B4-BE49-F238E27FC236}">
                <a16:creationId xmlns:a16="http://schemas.microsoft.com/office/drawing/2014/main" id="{FDF79CE3-CEE8-5E43-C4A6-B73D51AE51DC}"/>
              </a:ext>
            </a:extLst>
          </p:cNvPr>
          <p:cNvPicPr>
            <a:picLocks noChangeAspect="1"/>
          </p:cNvPicPr>
          <p:nvPr/>
        </p:nvPicPr>
        <p:blipFill>
          <a:blip r:embed="rId3"/>
          <a:stretch>
            <a:fillRect/>
          </a:stretch>
        </p:blipFill>
        <p:spPr>
          <a:xfrm>
            <a:off x="4716259" y="2710149"/>
            <a:ext cx="3477064" cy="1795176"/>
          </a:xfrm>
          <a:prstGeom prst="rect">
            <a:avLst/>
          </a:prstGeom>
        </p:spPr>
      </p:pic>
      <p:pic>
        <p:nvPicPr>
          <p:cNvPr id="12" name="図 11">
            <a:extLst>
              <a:ext uri="{FF2B5EF4-FFF2-40B4-BE49-F238E27FC236}">
                <a16:creationId xmlns:a16="http://schemas.microsoft.com/office/drawing/2014/main" id="{CA1FF2BF-EB32-8A20-97BF-147ABD31B293}"/>
              </a:ext>
            </a:extLst>
          </p:cNvPr>
          <p:cNvPicPr>
            <a:picLocks noChangeAspect="1"/>
          </p:cNvPicPr>
          <p:nvPr/>
        </p:nvPicPr>
        <p:blipFill>
          <a:blip r:embed="rId4"/>
          <a:stretch>
            <a:fillRect/>
          </a:stretch>
        </p:blipFill>
        <p:spPr>
          <a:xfrm>
            <a:off x="8287144" y="2710150"/>
            <a:ext cx="3779287" cy="2614326"/>
          </a:xfrm>
          <a:prstGeom prst="rect">
            <a:avLst/>
          </a:prstGeom>
        </p:spPr>
      </p:pic>
      <p:sp>
        <p:nvSpPr>
          <p:cNvPr id="2" name="テキスト ボックス 1">
            <a:extLst>
              <a:ext uri="{FF2B5EF4-FFF2-40B4-BE49-F238E27FC236}">
                <a16:creationId xmlns:a16="http://schemas.microsoft.com/office/drawing/2014/main" id="{99946B8B-9568-A04F-59C8-6A6DE9C98265}"/>
              </a:ext>
            </a:extLst>
          </p:cNvPr>
          <p:cNvSpPr txBox="1"/>
          <p:nvPr/>
        </p:nvSpPr>
        <p:spPr>
          <a:xfrm>
            <a:off x="325215" y="1496260"/>
            <a:ext cx="3852180" cy="584775"/>
          </a:xfrm>
          <a:prstGeom prst="rect">
            <a:avLst/>
          </a:prstGeom>
          <a:noFill/>
        </p:spPr>
        <p:txBody>
          <a:bodyPr wrap="square" rtlCol="0">
            <a:spAutoFit/>
          </a:bodyPr>
          <a:lstStyle/>
          <a:p>
            <a:r>
              <a:rPr lang="ja-JP" altLang="en-US" sz="1600"/>
              <a:t>①デスクトップ上のメニュー「ファイル名を指定して実行」をクリックしてください。</a:t>
            </a:r>
            <a:endParaRPr kumimoji="1" lang="ja-JP" altLang="en-US" sz="1600"/>
          </a:p>
        </p:txBody>
      </p:sp>
      <p:sp>
        <p:nvSpPr>
          <p:cNvPr id="4" name="テキスト ボックス 3">
            <a:extLst>
              <a:ext uri="{FF2B5EF4-FFF2-40B4-BE49-F238E27FC236}">
                <a16:creationId xmlns:a16="http://schemas.microsoft.com/office/drawing/2014/main" id="{FA370198-ADB7-ED46-10A1-13F6B90D80CD}"/>
              </a:ext>
            </a:extLst>
          </p:cNvPr>
          <p:cNvSpPr txBox="1"/>
          <p:nvPr/>
        </p:nvSpPr>
        <p:spPr>
          <a:xfrm>
            <a:off x="8318189" y="1443243"/>
            <a:ext cx="3769799" cy="338554"/>
          </a:xfrm>
          <a:prstGeom prst="rect">
            <a:avLst/>
          </a:prstGeom>
          <a:noFill/>
        </p:spPr>
        <p:txBody>
          <a:bodyPr wrap="square" rtlCol="0">
            <a:spAutoFit/>
          </a:bodyPr>
          <a:lstStyle/>
          <a:p>
            <a:r>
              <a:rPr lang="ja-JP" altLang="en-US" sz="1600"/>
              <a:t>③</a:t>
            </a:r>
            <a:r>
              <a:rPr kumimoji="1" lang="ja-JP" altLang="en-US" sz="1600"/>
              <a:t>以下画面が表示されます。</a:t>
            </a:r>
          </a:p>
        </p:txBody>
      </p:sp>
      <p:sp>
        <p:nvSpPr>
          <p:cNvPr id="5" name="テキスト ボックス 4">
            <a:extLst>
              <a:ext uri="{FF2B5EF4-FFF2-40B4-BE49-F238E27FC236}">
                <a16:creationId xmlns:a16="http://schemas.microsoft.com/office/drawing/2014/main" id="{101894A5-D7FF-0820-4F44-06DA67B1BDEE}"/>
              </a:ext>
            </a:extLst>
          </p:cNvPr>
          <p:cNvSpPr txBox="1"/>
          <p:nvPr/>
        </p:nvSpPr>
        <p:spPr>
          <a:xfrm>
            <a:off x="4637792" y="1491712"/>
            <a:ext cx="3551169" cy="830997"/>
          </a:xfrm>
          <a:prstGeom prst="rect">
            <a:avLst/>
          </a:prstGeom>
          <a:noFill/>
        </p:spPr>
        <p:txBody>
          <a:bodyPr wrap="square" rtlCol="0">
            <a:spAutoFit/>
          </a:bodyPr>
          <a:lstStyle/>
          <a:p>
            <a:r>
              <a:rPr kumimoji="1" lang="ja-JP" altLang="en-US" sz="1600"/>
              <a:t>②以下画面が表示されるので、名前「</a:t>
            </a:r>
            <a:endParaRPr kumimoji="1" lang="en-US" altLang="ja-JP" sz="1600"/>
          </a:p>
          <a:p>
            <a:r>
              <a:rPr lang="en-US" altLang="ja-JP" sz="1600"/>
              <a:t>odbcad32</a:t>
            </a:r>
            <a:r>
              <a:rPr kumimoji="1" lang="ja-JP" altLang="en-US" sz="1600"/>
              <a:t>」を入力し、「</a:t>
            </a:r>
            <a:r>
              <a:rPr kumimoji="1" lang="en-US" altLang="ja-JP" sz="1600"/>
              <a:t>OK</a:t>
            </a:r>
            <a:r>
              <a:rPr kumimoji="1" lang="ja-JP" altLang="en-US" sz="1600"/>
              <a:t>」ボタンをクリックしてください。</a:t>
            </a:r>
          </a:p>
        </p:txBody>
      </p:sp>
      <p:pic>
        <p:nvPicPr>
          <p:cNvPr id="14" name="図 13">
            <a:extLst>
              <a:ext uri="{FF2B5EF4-FFF2-40B4-BE49-F238E27FC236}">
                <a16:creationId xmlns:a16="http://schemas.microsoft.com/office/drawing/2014/main" id="{6C2C2348-4E84-E9EB-34E2-0D3B54201666}"/>
              </a:ext>
            </a:extLst>
          </p:cNvPr>
          <p:cNvPicPr>
            <a:picLocks noChangeAspect="1"/>
          </p:cNvPicPr>
          <p:nvPr/>
        </p:nvPicPr>
        <p:blipFill>
          <a:blip r:embed="rId5"/>
          <a:stretch>
            <a:fillRect/>
          </a:stretch>
        </p:blipFill>
        <p:spPr>
          <a:xfrm>
            <a:off x="2467650" y="4796583"/>
            <a:ext cx="2874414" cy="1598329"/>
          </a:xfrm>
          <a:prstGeom prst="rect">
            <a:avLst/>
          </a:prstGeom>
        </p:spPr>
      </p:pic>
      <p:sp>
        <p:nvSpPr>
          <p:cNvPr id="10" name="正方形/長方形 9">
            <a:extLst>
              <a:ext uri="{FF2B5EF4-FFF2-40B4-BE49-F238E27FC236}">
                <a16:creationId xmlns:a16="http://schemas.microsoft.com/office/drawing/2014/main" id="{44923997-C109-21ED-F9A8-655564DADAE9}"/>
              </a:ext>
            </a:extLst>
          </p:cNvPr>
          <p:cNvSpPr/>
          <p:nvPr/>
        </p:nvSpPr>
        <p:spPr>
          <a:xfrm>
            <a:off x="3576381" y="6006026"/>
            <a:ext cx="782259" cy="51669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F357B66-FC00-8633-7E48-42E5BAE472A0}"/>
              </a:ext>
            </a:extLst>
          </p:cNvPr>
          <p:cNvSpPr/>
          <p:nvPr/>
        </p:nvSpPr>
        <p:spPr>
          <a:xfrm>
            <a:off x="2911305" y="5091968"/>
            <a:ext cx="1726488" cy="26977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0E52B4B-C444-665F-E6D4-A79930D483A5}"/>
              </a:ext>
            </a:extLst>
          </p:cNvPr>
          <p:cNvSpPr/>
          <p:nvPr/>
        </p:nvSpPr>
        <p:spPr>
          <a:xfrm>
            <a:off x="1072434" y="4731580"/>
            <a:ext cx="969726" cy="6301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6CE16DF-1DCD-AC49-4C05-872D615CE8AF}"/>
              </a:ext>
            </a:extLst>
          </p:cNvPr>
          <p:cNvSpPr/>
          <p:nvPr/>
        </p:nvSpPr>
        <p:spPr>
          <a:xfrm>
            <a:off x="4716259" y="3454932"/>
            <a:ext cx="1379741" cy="39570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E88AC158-5F4F-8951-492A-B794032F817C}"/>
              </a:ext>
            </a:extLst>
          </p:cNvPr>
          <p:cNvSpPr/>
          <p:nvPr/>
        </p:nvSpPr>
        <p:spPr>
          <a:xfrm>
            <a:off x="5522785" y="4017313"/>
            <a:ext cx="1040575" cy="57811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61379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2-2-1-6.psqlODBC</a:t>
            </a:r>
            <a:r>
              <a:rPr lang="ja-JP" altLang="en-US"/>
              <a:t>インストール</a:t>
            </a:r>
            <a:endParaRPr lang="en-US" altLang="ja-JP"/>
          </a:p>
        </p:txBody>
      </p:sp>
      <p:pic>
        <p:nvPicPr>
          <p:cNvPr id="4" name="図 3">
            <a:extLst>
              <a:ext uri="{FF2B5EF4-FFF2-40B4-BE49-F238E27FC236}">
                <a16:creationId xmlns:a16="http://schemas.microsoft.com/office/drawing/2014/main" id="{A7B28C1F-214B-E543-E3BF-F7458993D0C4}"/>
              </a:ext>
            </a:extLst>
          </p:cNvPr>
          <p:cNvPicPr>
            <a:picLocks noChangeAspect="1"/>
          </p:cNvPicPr>
          <p:nvPr/>
        </p:nvPicPr>
        <p:blipFill>
          <a:blip r:embed="rId2"/>
          <a:stretch>
            <a:fillRect/>
          </a:stretch>
        </p:blipFill>
        <p:spPr>
          <a:xfrm>
            <a:off x="77129" y="2697388"/>
            <a:ext cx="4031814" cy="2789012"/>
          </a:xfrm>
          <a:prstGeom prst="rect">
            <a:avLst/>
          </a:prstGeom>
        </p:spPr>
      </p:pic>
      <p:pic>
        <p:nvPicPr>
          <p:cNvPr id="8" name="図 7">
            <a:extLst>
              <a:ext uri="{FF2B5EF4-FFF2-40B4-BE49-F238E27FC236}">
                <a16:creationId xmlns:a16="http://schemas.microsoft.com/office/drawing/2014/main" id="{607E4BA4-6017-FFE0-EAC0-94AB24420E04}"/>
              </a:ext>
            </a:extLst>
          </p:cNvPr>
          <p:cNvPicPr>
            <a:picLocks noChangeAspect="1"/>
          </p:cNvPicPr>
          <p:nvPr/>
        </p:nvPicPr>
        <p:blipFill>
          <a:blip r:embed="rId3"/>
          <a:stretch>
            <a:fillRect/>
          </a:stretch>
        </p:blipFill>
        <p:spPr>
          <a:xfrm>
            <a:off x="4158913" y="2695035"/>
            <a:ext cx="3769687" cy="2789012"/>
          </a:xfrm>
          <a:prstGeom prst="rect">
            <a:avLst/>
          </a:prstGeom>
        </p:spPr>
      </p:pic>
      <p:pic>
        <p:nvPicPr>
          <p:cNvPr id="11" name="図 10">
            <a:extLst>
              <a:ext uri="{FF2B5EF4-FFF2-40B4-BE49-F238E27FC236}">
                <a16:creationId xmlns:a16="http://schemas.microsoft.com/office/drawing/2014/main" id="{C74EDF92-FC32-D573-91DE-5757042494A0}"/>
              </a:ext>
            </a:extLst>
          </p:cNvPr>
          <p:cNvPicPr>
            <a:picLocks noChangeAspect="1"/>
          </p:cNvPicPr>
          <p:nvPr/>
        </p:nvPicPr>
        <p:blipFill>
          <a:blip r:embed="rId4"/>
          <a:stretch>
            <a:fillRect/>
          </a:stretch>
        </p:blipFill>
        <p:spPr>
          <a:xfrm>
            <a:off x="7963978" y="2695034"/>
            <a:ext cx="4179654" cy="2789011"/>
          </a:xfrm>
          <a:prstGeom prst="rect">
            <a:avLst/>
          </a:prstGeom>
        </p:spPr>
      </p:pic>
      <p:pic>
        <p:nvPicPr>
          <p:cNvPr id="14" name="図 13">
            <a:extLst>
              <a:ext uri="{FF2B5EF4-FFF2-40B4-BE49-F238E27FC236}">
                <a16:creationId xmlns:a16="http://schemas.microsoft.com/office/drawing/2014/main" id="{E073874C-41A9-815A-726F-C3C17AB34570}"/>
              </a:ext>
            </a:extLst>
          </p:cNvPr>
          <p:cNvPicPr>
            <a:picLocks noChangeAspect="1"/>
          </p:cNvPicPr>
          <p:nvPr/>
        </p:nvPicPr>
        <p:blipFill>
          <a:blip r:embed="rId5"/>
          <a:stretch>
            <a:fillRect/>
          </a:stretch>
        </p:blipFill>
        <p:spPr>
          <a:xfrm>
            <a:off x="11265513" y="2024895"/>
            <a:ext cx="875222" cy="658583"/>
          </a:xfrm>
          <a:prstGeom prst="rect">
            <a:avLst/>
          </a:prstGeom>
        </p:spPr>
      </p:pic>
      <p:sp>
        <p:nvSpPr>
          <p:cNvPr id="2" name="テキスト ボックス 1">
            <a:extLst>
              <a:ext uri="{FF2B5EF4-FFF2-40B4-BE49-F238E27FC236}">
                <a16:creationId xmlns:a16="http://schemas.microsoft.com/office/drawing/2014/main" id="{2A036FFF-2AF4-64C3-30B5-0C38DB0FCDC7}"/>
              </a:ext>
            </a:extLst>
          </p:cNvPr>
          <p:cNvSpPr txBox="1"/>
          <p:nvPr/>
        </p:nvSpPr>
        <p:spPr>
          <a:xfrm>
            <a:off x="325215" y="1496260"/>
            <a:ext cx="3852180" cy="584775"/>
          </a:xfrm>
          <a:prstGeom prst="rect">
            <a:avLst/>
          </a:prstGeom>
          <a:noFill/>
        </p:spPr>
        <p:txBody>
          <a:bodyPr wrap="square" rtlCol="0">
            <a:spAutoFit/>
          </a:bodyPr>
          <a:lstStyle/>
          <a:p>
            <a:r>
              <a:rPr kumimoji="1" lang="ja-JP" altLang="en-US" sz="1600"/>
              <a:t>④</a:t>
            </a:r>
            <a:r>
              <a:rPr lang="ja-JP" altLang="en-US" sz="1600"/>
              <a:t>「システム</a:t>
            </a:r>
            <a:r>
              <a:rPr lang="en-US" altLang="ja-JP" sz="1600"/>
              <a:t>DSN</a:t>
            </a:r>
            <a:r>
              <a:rPr lang="ja-JP" altLang="en-US" sz="1600"/>
              <a:t>」タブを選択し、「追加」ボタンをクリックしてください。</a:t>
            </a:r>
            <a:endParaRPr kumimoji="1" lang="ja-JP" altLang="en-US" sz="1600"/>
          </a:p>
        </p:txBody>
      </p:sp>
      <p:sp>
        <p:nvSpPr>
          <p:cNvPr id="3" name="テキスト ボックス 2">
            <a:extLst>
              <a:ext uri="{FF2B5EF4-FFF2-40B4-BE49-F238E27FC236}">
                <a16:creationId xmlns:a16="http://schemas.microsoft.com/office/drawing/2014/main" id="{4FC6E1EB-8B97-6449-530F-84DF36B650BE}"/>
              </a:ext>
            </a:extLst>
          </p:cNvPr>
          <p:cNvSpPr txBox="1"/>
          <p:nvPr/>
        </p:nvSpPr>
        <p:spPr>
          <a:xfrm>
            <a:off x="8318189" y="1443243"/>
            <a:ext cx="3769799" cy="1077218"/>
          </a:xfrm>
          <a:prstGeom prst="rect">
            <a:avLst/>
          </a:prstGeom>
          <a:noFill/>
        </p:spPr>
        <p:txBody>
          <a:bodyPr wrap="square" rtlCol="0">
            <a:spAutoFit/>
          </a:bodyPr>
          <a:lstStyle/>
          <a:p>
            <a:r>
              <a:rPr kumimoji="1" lang="ja-JP" altLang="en-US" sz="1600"/>
              <a:t>⑥以下画面が表示されるので、接続情報を入力し、「テスト」ボタンをクリックして、接続テスト実行後、「保存」</a:t>
            </a:r>
            <a:endParaRPr kumimoji="1" lang="en-US" altLang="ja-JP" sz="1600"/>
          </a:p>
          <a:p>
            <a:r>
              <a:rPr kumimoji="1" lang="ja-JP" altLang="en-US" sz="1600"/>
              <a:t>ボタンをクリックしてください。</a:t>
            </a:r>
          </a:p>
        </p:txBody>
      </p:sp>
      <p:sp>
        <p:nvSpPr>
          <p:cNvPr id="5" name="テキスト ボックス 4">
            <a:extLst>
              <a:ext uri="{FF2B5EF4-FFF2-40B4-BE49-F238E27FC236}">
                <a16:creationId xmlns:a16="http://schemas.microsoft.com/office/drawing/2014/main" id="{8FF341BD-711D-2A92-8F3B-8A58222A420B}"/>
              </a:ext>
            </a:extLst>
          </p:cNvPr>
          <p:cNvSpPr txBox="1"/>
          <p:nvPr/>
        </p:nvSpPr>
        <p:spPr>
          <a:xfrm>
            <a:off x="4236350" y="1491712"/>
            <a:ext cx="3952612" cy="830997"/>
          </a:xfrm>
          <a:prstGeom prst="rect">
            <a:avLst/>
          </a:prstGeom>
          <a:noFill/>
        </p:spPr>
        <p:txBody>
          <a:bodyPr wrap="square" rtlCol="0">
            <a:spAutoFit/>
          </a:bodyPr>
          <a:lstStyle/>
          <a:p>
            <a:r>
              <a:rPr lang="ja-JP" altLang="en-US" sz="1600"/>
              <a:t>⑤</a:t>
            </a:r>
            <a:r>
              <a:rPr kumimoji="1" lang="ja-JP" altLang="en-US" sz="1600"/>
              <a:t>以下画面が表示されるので、リストから「</a:t>
            </a:r>
            <a:r>
              <a:rPr lang="en-US" altLang="ja-JP" sz="1600"/>
              <a:t>PostgreSQL Unicode(x64)</a:t>
            </a:r>
            <a:r>
              <a:rPr kumimoji="1" lang="ja-JP" altLang="en-US" sz="1600"/>
              <a:t>」を選択し、</a:t>
            </a:r>
            <a:r>
              <a:rPr lang="ja-JP" altLang="en-US" sz="1600"/>
              <a:t>「完了」</a:t>
            </a:r>
            <a:r>
              <a:rPr kumimoji="1" lang="ja-JP" altLang="en-US" sz="1600"/>
              <a:t>ボタンをクリックしてください。</a:t>
            </a:r>
          </a:p>
        </p:txBody>
      </p:sp>
      <p:sp>
        <p:nvSpPr>
          <p:cNvPr id="6" name="正方形/長方形 5">
            <a:extLst>
              <a:ext uri="{FF2B5EF4-FFF2-40B4-BE49-F238E27FC236}">
                <a16:creationId xmlns:a16="http://schemas.microsoft.com/office/drawing/2014/main" id="{508CE698-FC1E-9E58-2747-F4A2A41B99DA}"/>
              </a:ext>
            </a:extLst>
          </p:cNvPr>
          <p:cNvSpPr/>
          <p:nvPr/>
        </p:nvSpPr>
        <p:spPr>
          <a:xfrm>
            <a:off x="2922141" y="3192493"/>
            <a:ext cx="1101220" cy="36350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2E0F303-5DF1-83AF-072A-20B7BC825131}"/>
              </a:ext>
            </a:extLst>
          </p:cNvPr>
          <p:cNvSpPr/>
          <p:nvPr/>
        </p:nvSpPr>
        <p:spPr>
          <a:xfrm>
            <a:off x="484655" y="2828986"/>
            <a:ext cx="643105" cy="36350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128CB0B-13EF-2904-CD8F-C9EF3BB124A5}"/>
              </a:ext>
            </a:extLst>
          </p:cNvPr>
          <p:cNvSpPr/>
          <p:nvPr/>
        </p:nvSpPr>
        <p:spPr>
          <a:xfrm>
            <a:off x="6336815" y="5112631"/>
            <a:ext cx="998705" cy="45949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4D14359-9351-A8DA-F026-0E8F9E688671}"/>
              </a:ext>
            </a:extLst>
          </p:cNvPr>
          <p:cNvSpPr/>
          <p:nvPr/>
        </p:nvSpPr>
        <p:spPr>
          <a:xfrm>
            <a:off x="7978570" y="2961445"/>
            <a:ext cx="3207590" cy="20677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64DE5DA-EFFE-590C-9210-FE218B64356E}"/>
              </a:ext>
            </a:extLst>
          </p:cNvPr>
          <p:cNvSpPr/>
          <p:nvPr/>
        </p:nvSpPr>
        <p:spPr>
          <a:xfrm>
            <a:off x="11328400" y="3182333"/>
            <a:ext cx="759588" cy="37366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C8634AB-8895-5184-4D69-AB0301F6411D}"/>
              </a:ext>
            </a:extLst>
          </p:cNvPr>
          <p:cNvSpPr/>
          <p:nvPr/>
        </p:nvSpPr>
        <p:spPr>
          <a:xfrm>
            <a:off x="11323330" y="3556000"/>
            <a:ext cx="759588" cy="37366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426B45B-D181-661F-CDF5-E04A5ED1D559}"/>
              </a:ext>
            </a:extLst>
          </p:cNvPr>
          <p:cNvSpPr/>
          <p:nvPr/>
        </p:nvSpPr>
        <p:spPr>
          <a:xfrm>
            <a:off x="11694160" y="2496645"/>
            <a:ext cx="388758" cy="1983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16F08651-8CF4-3A2D-FD23-D524BB77E9CC}"/>
              </a:ext>
            </a:extLst>
          </p:cNvPr>
          <p:cNvCxnSpPr/>
          <p:nvPr/>
        </p:nvCxnSpPr>
        <p:spPr>
          <a:xfrm flipV="1">
            <a:off x="11814810" y="2695034"/>
            <a:ext cx="0" cy="4872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19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2-2-1-6.psqlODBC</a:t>
            </a:r>
            <a:r>
              <a:rPr lang="ja-JP" altLang="en-US"/>
              <a:t>インストール</a:t>
            </a:r>
            <a:endParaRPr lang="en-US" altLang="ja-JP"/>
          </a:p>
        </p:txBody>
      </p:sp>
      <p:pic>
        <p:nvPicPr>
          <p:cNvPr id="3" name="図 2">
            <a:extLst>
              <a:ext uri="{FF2B5EF4-FFF2-40B4-BE49-F238E27FC236}">
                <a16:creationId xmlns:a16="http://schemas.microsoft.com/office/drawing/2014/main" id="{6050A40C-3D19-490A-09A8-1259A59D8613}"/>
              </a:ext>
            </a:extLst>
          </p:cNvPr>
          <p:cNvPicPr>
            <a:picLocks noChangeAspect="1"/>
          </p:cNvPicPr>
          <p:nvPr/>
        </p:nvPicPr>
        <p:blipFill>
          <a:blip r:embed="rId2"/>
          <a:stretch>
            <a:fillRect/>
          </a:stretch>
        </p:blipFill>
        <p:spPr>
          <a:xfrm>
            <a:off x="359368" y="2763722"/>
            <a:ext cx="4791919" cy="3314815"/>
          </a:xfrm>
          <a:prstGeom prst="rect">
            <a:avLst/>
          </a:prstGeom>
        </p:spPr>
      </p:pic>
      <p:sp>
        <p:nvSpPr>
          <p:cNvPr id="4" name="テキスト ボックス 3">
            <a:extLst>
              <a:ext uri="{FF2B5EF4-FFF2-40B4-BE49-F238E27FC236}">
                <a16:creationId xmlns:a16="http://schemas.microsoft.com/office/drawing/2014/main" id="{9460A646-5F50-FCC4-2C6E-239F68C786D3}"/>
              </a:ext>
            </a:extLst>
          </p:cNvPr>
          <p:cNvSpPr txBox="1"/>
          <p:nvPr/>
        </p:nvSpPr>
        <p:spPr>
          <a:xfrm>
            <a:off x="325215" y="1496260"/>
            <a:ext cx="4826072" cy="338554"/>
          </a:xfrm>
          <a:prstGeom prst="rect">
            <a:avLst/>
          </a:prstGeom>
          <a:noFill/>
        </p:spPr>
        <p:txBody>
          <a:bodyPr wrap="square" rtlCol="0">
            <a:spAutoFit/>
          </a:bodyPr>
          <a:lstStyle/>
          <a:p>
            <a:r>
              <a:rPr kumimoji="1" lang="ja-JP" altLang="en-US" sz="1600"/>
              <a:t>⑦保存が完了すると、以下画面が表示されます。</a:t>
            </a:r>
          </a:p>
        </p:txBody>
      </p:sp>
      <p:sp>
        <p:nvSpPr>
          <p:cNvPr id="8" name="正方形/長方形 7">
            <a:extLst>
              <a:ext uri="{FF2B5EF4-FFF2-40B4-BE49-F238E27FC236}">
                <a16:creationId xmlns:a16="http://schemas.microsoft.com/office/drawing/2014/main" id="{A54BF60D-1397-46A4-87E4-FC8BE0111E43}"/>
              </a:ext>
            </a:extLst>
          </p:cNvPr>
          <p:cNvSpPr/>
          <p:nvPr/>
        </p:nvSpPr>
        <p:spPr>
          <a:xfrm>
            <a:off x="5919537" y="2763723"/>
            <a:ext cx="5986713" cy="3240038"/>
          </a:xfrm>
          <a:prstGeom prst="rect">
            <a:avLst/>
          </a:prstGeom>
          <a:solidFill>
            <a:srgbClr val="FFFFCC"/>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t"/>
          <a:lstStyle/>
          <a:p>
            <a:r>
              <a:rPr kumimoji="1" lang="ja-JP" altLang="en-US"/>
              <a:t>設定はここまで、</a:t>
            </a:r>
            <a:endParaRPr kumimoji="1" lang="en-US" altLang="ja-JP"/>
          </a:p>
          <a:p>
            <a:endParaRPr kumimoji="1" lang="en-US" altLang="ja-JP"/>
          </a:p>
          <a:p>
            <a:r>
              <a:rPr kumimoji="1" lang="en-US" altLang="ja-JP"/>
              <a:t>ODBC</a:t>
            </a:r>
            <a:r>
              <a:rPr lang="ja-JP" altLang="en-US"/>
              <a:t>接続は、</a:t>
            </a:r>
            <a:r>
              <a:rPr lang="en-US" altLang="ja-JP"/>
              <a:t>EXCEL</a:t>
            </a:r>
            <a:r>
              <a:rPr lang="ja-JP" altLang="en-US"/>
              <a:t>や</a:t>
            </a:r>
            <a:r>
              <a:rPr lang="en-US" altLang="ja-JP"/>
              <a:t>ACCESS</a:t>
            </a:r>
            <a:r>
              <a:rPr lang="ja-JP" altLang="en-US"/>
              <a:t>などからデータベースを参照するために使用されます。</a:t>
            </a:r>
            <a:endParaRPr lang="en-US" altLang="ja-JP"/>
          </a:p>
          <a:p>
            <a:endParaRPr kumimoji="1" lang="en-US" altLang="ja-JP"/>
          </a:p>
          <a:p>
            <a:r>
              <a:rPr kumimoji="1" lang="ja-JP" altLang="en-US"/>
              <a:t>使い方については、「</a:t>
            </a:r>
            <a:r>
              <a:rPr lang="en-US" altLang="ja-JP"/>
              <a:t>3.web</a:t>
            </a:r>
            <a:r>
              <a:rPr lang="ja-JP" altLang="en-US"/>
              <a:t>システム開発の実習について</a:t>
            </a:r>
            <a:r>
              <a:rPr kumimoji="1" lang="ja-JP" altLang="en-US"/>
              <a:t>」で詳しく説明します。</a:t>
            </a:r>
            <a:endParaRPr kumimoji="1" lang="en-US" altLang="ja-JP"/>
          </a:p>
          <a:p>
            <a:endParaRPr kumimoji="1" lang="en-US" altLang="ja-JP"/>
          </a:p>
        </p:txBody>
      </p:sp>
    </p:spTree>
    <p:extLst>
      <p:ext uri="{BB962C8B-B14F-4D97-AF65-F5344CB8AC3E}">
        <p14:creationId xmlns:p14="http://schemas.microsoft.com/office/powerpoint/2010/main" val="5307151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2-2-1-7.</a:t>
            </a:r>
            <a:r>
              <a:rPr lang="ja-JP" altLang="en-US"/>
              <a:t>構築完了</a:t>
            </a:r>
            <a:endParaRPr lang="en-US" altLang="ja-JP"/>
          </a:p>
        </p:txBody>
      </p:sp>
      <p:sp>
        <p:nvSpPr>
          <p:cNvPr id="13" name="テキスト ボックス 12">
            <a:extLst>
              <a:ext uri="{FF2B5EF4-FFF2-40B4-BE49-F238E27FC236}">
                <a16:creationId xmlns:a16="http://schemas.microsoft.com/office/drawing/2014/main" id="{49BABDB5-C42F-8470-3088-E685B97FE02D}"/>
              </a:ext>
            </a:extLst>
          </p:cNvPr>
          <p:cNvSpPr txBox="1"/>
          <p:nvPr/>
        </p:nvSpPr>
        <p:spPr>
          <a:xfrm>
            <a:off x="939786" y="1314511"/>
            <a:ext cx="10966464" cy="369332"/>
          </a:xfrm>
          <a:prstGeom prst="rect">
            <a:avLst/>
          </a:prstGeom>
          <a:noFill/>
        </p:spPr>
        <p:txBody>
          <a:bodyPr wrap="square" rtlCol="0">
            <a:spAutoFit/>
          </a:bodyPr>
          <a:lstStyle/>
          <a:p>
            <a:r>
              <a:rPr kumimoji="1" lang="en-US" altLang="ja-JP"/>
              <a:t>VirtualBOX</a:t>
            </a:r>
            <a:r>
              <a:rPr kumimoji="1" lang="ja-JP" altLang="en-US"/>
              <a:t>を使用して仮想マシン上に</a:t>
            </a:r>
            <a:r>
              <a:rPr kumimoji="1" lang="en-US" altLang="ja-JP"/>
              <a:t>PostgreSQL</a:t>
            </a:r>
            <a:r>
              <a:rPr kumimoji="1" lang="ja-JP" altLang="en-US"/>
              <a:t>データベース</a:t>
            </a:r>
            <a:r>
              <a:rPr lang="ja-JP" altLang="en-US"/>
              <a:t>サーバを構築することができました。</a:t>
            </a:r>
            <a:endParaRPr kumimoji="1" lang="ja-JP" altLang="en-US"/>
          </a:p>
        </p:txBody>
      </p:sp>
      <p:pic>
        <p:nvPicPr>
          <p:cNvPr id="14" name="図 13">
            <a:extLst>
              <a:ext uri="{FF2B5EF4-FFF2-40B4-BE49-F238E27FC236}">
                <a16:creationId xmlns:a16="http://schemas.microsoft.com/office/drawing/2014/main" id="{94299439-F799-4841-65A4-B6E6A29B1F7D}"/>
              </a:ext>
            </a:extLst>
          </p:cNvPr>
          <p:cNvPicPr>
            <a:picLocks noChangeAspect="1"/>
          </p:cNvPicPr>
          <p:nvPr/>
        </p:nvPicPr>
        <p:blipFill>
          <a:blip r:embed="rId2"/>
          <a:stretch>
            <a:fillRect/>
          </a:stretch>
        </p:blipFill>
        <p:spPr>
          <a:xfrm>
            <a:off x="2209800" y="2005013"/>
            <a:ext cx="8458200" cy="4757737"/>
          </a:xfrm>
          <a:prstGeom prst="rect">
            <a:avLst/>
          </a:prstGeom>
        </p:spPr>
      </p:pic>
      <p:sp>
        <p:nvSpPr>
          <p:cNvPr id="17" name="吹き出し: 折線 (強調線付き) 16">
            <a:extLst>
              <a:ext uri="{FF2B5EF4-FFF2-40B4-BE49-F238E27FC236}">
                <a16:creationId xmlns:a16="http://schemas.microsoft.com/office/drawing/2014/main" id="{3DD83BAE-7ECA-C940-44FA-234B37FAA62D}"/>
              </a:ext>
            </a:extLst>
          </p:cNvPr>
          <p:cNvSpPr/>
          <p:nvPr/>
        </p:nvSpPr>
        <p:spPr>
          <a:xfrm flipH="1">
            <a:off x="85726" y="2120789"/>
            <a:ext cx="2124074" cy="704850"/>
          </a:xfrm>
          <a:prstGeom prst="accentCallout2">
            <a:avLst>
              <a:gd name="adj1" fmla="val 22804"/>
              <a:gd name="adj2" fmla="val -2953"/>
              <a:gd name="adj3" fmla="val 18750"/>
              <a:gd name="adj4" fmla="val -16667"/>
              <a:gd name="adj5" fmla="val 113851"/>
              <a:gd name="adj6" fmla="val -3231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a:t>仮想化ツール</a:t>
            </a:r>
            <a:endParaRPr kumimoji="1" lang="en-US" altLang="ja-JP" sz="1400"/>
          </a:p>
          <a:p>
            <a:pPr algn="ctr"/>
            <a:r>
              <a:rPr lang="en-US" altLang="ja-JP" sz="1400"/>
              <a:t>VirtualBOX7</a:t>
            </a:r>
            <a:endParaRPr kumimoji="1" lang="ja-JP" altLang="en-US" sz="1400"/>
          </a:p>
        </p:txBody>
      </p:sp>
      <p:sp>
        <p:nvSpPr>
          <p:cNvPr id="19" name="正方形/長方形 18">
            <a:extLst>
              <a:ext uri="{FF2B5EF4-FFF2-40B4-BE49-F238E27FC236}">
                <a16:creationId xmlns:a16="http://schemas.microsoft.com/office/drawing/2014/main" id="{8923B9D1-15F2-A8AD-456F-33803248A0CB}"/>
              </a:ext>
            </a:extLst>
          </p:cNvPr>
          <p:cNvSpPr/>
          <p:nvPr/>
        </p:nvSpPr>
        <p:spPr>
          <a:xfrm>
            <a:off x="2243138" y="3484367"/>
            <a:ext cx="4590799" cy="3036749"/>
          </a:xfrm>
          <a:prstGeom prst="rect">
            <a:avLst/>
          </a:prstGeom>
          <a:solidFill>
            <a:schemeClr val="bg1">
              <a:lumMod val="9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64FCEB0-AD2B-85C8-C599-F811491A687B}"/>
              </a:ext>
            </a:extLst>
          </p:cNvPr>
          <p:cNvSpPr/>
          <p:nvPr/>
        </p:nvSpPr>
        <p:spPr>
          <a:xfrm>
            <a:off x="6867275" y="2010611"/>
            <a:ext cx="3759993" cy="2549358"/>
          </a:xfrm>
          <a:prstGeom prst="rect">
            <a:avLst/>
          </a:prstGeom>
          <a:solidFill>
            <a:schemeClr val="bg1">
              <a:lumMod val="9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吹き出し: 折線 (強調線付き) 15">
            <a:extLst>
              <a:ext uri="{FF2B5EF4-FFF2-40B4-BE49-F238E27FC236}">
                <a16:creationId xmlns:a16="http://schemas.microsoft.com/office/drawing/2014/main" id="{9B6B01CE-001A-EE72-6EB6-C50E41F7E7F5}"/>
              </a:ext>
            </a:extLst>
          </p:cNvPr>
          <p:cNvSpPr/>
          <p:nvPr/>
        </p:nvSpPr>
        <p:spPr>
          <a:xfrm>
            <a:off x="9982200" y="4460457"/>
            <a:ext cx="2124075" cy="704850"/>
          </a:xfrm>
          <a:prstGeom prst="accentCallout2">
            <a:avLst>
              <a:gd name="adj1" fmla="val 22804"/>
              <a:gd name="adj2" fmla="val -2953"/>
              <a:gd name="adj3" fmla="val 18750"/>
              <a:gd name="adj4" fmla="val -16667"/>
              <a:gd name="adj5" fmla="val 174662"/>
              <a:gd name="adj6" fmla="val -49806"/>
            </a:avLst>
          </a:prstGeom>
          <a:solidFill>
            <a:srgbClr val="FFFF00"/>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a:t>データベース</a:t>
            </a:r>
            <a:r>
              <a:rPr kumimoji="1" lang="ja-JP" altLang="en-US" sz="1400"/>
              <a:t>サーバ</a:t>
            </a:r>
            <a:endParaRPr kumimoji="1" lang="en-US" altLang="ja-JP" sz="1400"/>
          </a:p>
          <a:p>
            <a:pPr algn="ctr"/>
            <a:r>
              <a:rPr lang="en-US" altLang="ja-JP" sz="1400"/>
              <a:t>AlmaLinux8.8</a:t>
            </a:r>
            <a:endParaRPr kumimoji="1" lang="ja-JP" altLang="en-US" sz="1400"/>
          </a:p>
        </p:txBody>
      </p:sp>
    </p:spTree>
    <p:extLst>
      <p:ext uri="{BB962C8B-B14F-4D97-AF65-F5344CB8AC3E}">
        <p14:creationId xmlns:p14="http://schemas.microsoft.com/office/powerpoint/2010/main" val="1975278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82C2514-BBDA-A407-AF34-12FBC92FD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13" y="1057378"/>
            <a:ext cx="2071255" cy="2071255"/>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A90319EC-8E9E-37B7-903C-19A73D5636FF}"/>
              </a:ext>
            </a:extLst>
          </p:cNvPr>
          <p:cNvSpPr>
            <a:spLocks noGrp="1"/>
          </p:cNvSpPr>
          <p:nvPr>
            <p:ph type="title"/>
          </p:nvPr>
        </p:nvSpPr>
        <p:spPr/>
        <p:txBody>
          <a:bodyPr/>
          <a:lstStyle/>
          <a:p>
            <a:r>
              <a:rPr kumimoji="1" lang="en-US" altLang="ja-JP"/>
              <a:t>【</a:t>
            </a:r>
            <a:r>
              <a:rPr kumimoji="1" lang="ja-JP" altLang="en-US"/>
              <a:t>参考</a:t>
            </a:r>
            <a:r>
              <a:rPr kumimoji="1" lang="en-US" altLang="ja-JP"/>
              <a:t>】</a:t>
            </a:r>
            <a:r>
              <a:rPr kumimoji="1" lang="ja-JP" altLang="en-US"/>
              <a:t>習熟で使用するＰＣ</a:t>
            </a:r>
          </a:p>
        </p:txBody>
      </p:sp>
      <p:sp>
        <p:nvSpPr>
          <p:cNvPr id="4" name="テキスト プレースホルダー 3">
            <a:extLst>
              <a:ext uri="{FF2B5EF4-FFF2-40B4-BE49-F238E27FC236}">
                <a16:creationId xmlns:a16="http://schemas.microsoft.com/office/drawing/2014/main" id="{A9AB7FD7-4C99-F598-A6BC-310C7589AAB8}"/>
              </a:ext>
            </a:extLst>
          </p:cNvPr>
          <p:cNvSpPr>
            <a:spLocks noGrp="1"/>
          </p:cNvSpPr>
          <p:nvPr>
            <p:ph type="body" sz="quarter" idx="14"/>
          </p:nvPr>
        </p:nvSpPr>
        <p:spPr/>
        <p:txBody>
          <a:bodyPr/>
          <a:lstStyle/>
          <a:p>
            <a:r>
              <a:rPr kumimoji="1" lang="ja-JP" altLang="en-US"/>
              <a:t>ＰＣ（富士通　</a:t>
            </a:r>
            <a:r>
              <a:rPr kumimoji="1" lang="en-US" altLang="ja-JP"/>
              <a:t>D588/CX</a:t>
            </a:r>
            <a:r>
              <a:rPr kumimoji="1" lang="ja-JP" altLang="en-US"/>
              <a:t>）</a:t>
            </a:r>
          </a:p>
        </p:txBody>
      </p:sp>
      <p:graphicFrame>
        <p:nvGraphicFramePr>
          <p:cNvPr id="7" name="表 6">
            <a:extLst>
              <a:ext uri="{FF2B5EF4-FFF2-40B4-BE49-F238E27FC236}">
                <a16:creationId xmlns:a16="http://schemas.microsoft.com/office/drawing/2014/main" id="{CFF29E40-84CF-A5AE-0EC5-2F985C5CABD0}"/>
              </a:ext>
            </a:extLst>
          </p:cNvPr>
          <p:cNvGraphicFramePr>
            <a:graphicFrameLocks noGrp="1"/>
          </p:cNvGraphicFramePr>
          <p:nvPr>
            <p:extLst>
              <p:ext uri="{D42A27DB-BD31-4B8C-83A1-F6EECF244321}">
                <p14:modId xmlns:p14="http://schemas.microsoft.com/office/powerpoint/2010/main" val="1412940830"/>
              </p:ext>
            </p:extLst>
          </p:nvPr>
        </p:nvGraphicFramePr>
        <p:xfrm>
          <a:off x="3864944" y="1734503"/>
          <a:ext cx="8195581" cy="4465320"/>
        </p:xfrm>
        <a:graphic>
          <a:graphicData uri="http://schemas.openxmlformats.org/drawingml/2006/table">
            <a:tbl>
              <a:tblPr firstRow="1" bandRow="1">
                <a:tableStyleId>{5C22544A-7EE6-4342-B048-85BDC9FD1C3A}</a:tableStyleId>
              </a:tblPr>
              <a:tblGrid>
                <a:gridCol w="1240599">
                  <a:extLst>
                    <a:ext uri="{9D8B030D-6E8A-4147-A177-3AD203B41FA5}">
                      <a16:colId xmlns:a16="http://schemas.microsoft.com/office/drawing/2014/main" val="1983267264"/>
                    </a:ext>
                  </a:extLst>
                </a:gridCol>
                <a:gridCol w="6954982">
                  <a:extLst>
                    <a:ext uri="{9D8B030D-6E8A-4147-A177-3AD203B41FA5}">
                      <a16:colId xmlns:a16="http://schemas.microsoft.com/office/drawing/2014/main" val="1307945694"/>
                    </a:ext>
                  </a:extLst>
                </a:gridCol>
              </a:tblGrid>
              <a:tr h="126567">
                <a:tc>
                  <a:txBody>
                    <a:bodyPr/>
                    <a:lstStyle/>
                    <a:p>
                      <a:pPr algn="ctr"/>
                      <a:r>
                        <a:rPr kumimoji="1" lang="ja-JP" altLang="en-US" sz="1200"/>
                        <a:t>項目</a:t>
                      </a:r>
                    </a:p>
                  </a:txBody>
                  <a:tcPr/>
                </a:tc>
                <a:tc>
                  <a:txBody>
                    <a:bodyPr/>
                    <a:lstStyle/>
                    <a:p>
                      <a:pPr algn="ctr"/>
                      <a:r>
                        <a:rPr kumimoji="1" lang="ja-JP" altLang="en-US" sz="1200"/>
                        <a:t>仕様</a:t>
                      </a:r>
                    </a:p>
                  </a:txBody>
                  <a:tcPr/>
                </a:tc>
                <a:extLst>
                  <a:ext uri="{0D108BD9-81ED-4DB2-BD59-A6C34878D82A}">
                    <a16:rowId xmlns:a16="http://schemas.microsoft.com/office/drawing/2014/main" val="883895942"/>
                  </a:ext>
                </a:extLst>
              </a:tr>
              <a:tr h="126567">
                <a:tc>
                  <a:txBody>
                    <a:bodyPr/>
                    <a:lstStyle/>
                    <a:p>
                      <a:r>
                        <a:rPr kumimoji="1" lang="ja-JP" altLang="en-US" sz="1200"/>
                        <a:t>メーカ</a:t>
                      </a:r>
                    </a:p>
                  </a:txBody>
                  <a:tcPr/>
                </a:tc>
                <a:tc>
                  <a:txBody>
                    <a:bodyPr/>
                    <a:lstStyle/>
                    <a:p>
                      <a:r>
                        <a:rPr kumimoji="1" lang="ja-JP" altLang="en-US" sz="1200"/>
                        <a:t>富士通</a:t>
                      </a:r>
                    </a:p>
                  </a:txBody>
                  <a:tcPr/>
                </a:tc>
                <a:extLst>
                  <a:ext uri="{0D108BD9-81ED-4DB2-BD59-A6C34878D82A}">
                    <a16:rowId xmlns:a16="http://schemas.microsoft.com/office/drawing/2014/main" val="1491014016"/>
                  </a:ext>
                </a:extLst>
              </a:tr>
              <a:tr h="126567">
                <a:tc>
                  <a:txBody>
                    <a:bodyPr/>
                    <a:lstStyle/>
                    <a:p>
                      <a:r>
                        <a:rPr kumimoji="1" lang="ja-JP" altLang="en-US" sz="1200"/>
                        <a:t>型番</a:t>
                      </a:r>
                    </a:p>
                  </a:txBody>
                  <a:tcPr/>
                </a:tc>
                <a:tc>
                  <a:txBody>
                    <a:bodyPr/>
                    <a:lstStyle/>
                    <a:p>
                      <a:r>
                        <a:rPr kumimoji="1" lang="en-US" altLang="ja-JP" sz="1200"/>
                        <a:t>ESPRIMO D588/CX</a:t>
                      </a:r>
                      <a:endParaRPr kumimoji="1" lang="ja-JP" altLang="en-US" sz="1200"/>
                    </a:p>
                  </a:txBody>
                  <a:tcPr/>
                </a:tc>
                <a:extLst>
                  <a:ext uri="{0D108BD9-81ED-4DB2-BD59-A6C34878D82A}">
                    <a16:rowId xmlns:a16="http://schemas.microsoft.com/office/drawing/2014/main" val="2600852537"/>
                  </a:ext>
                </a:extLst>
              </a:tr>
              <a:tr h="126567">
                <a:tc>
                  <a:txBody>
                    <a:bodyPr/>
                    <a:lstStyle/>
                    <a:p>
                      <a:r>
                        <a:rPr kumimoji="1" lang="ja-JP" altLang="en-US" sz="1200"/>
                        <a:t>ＯＳ</a:t>
                      </a:r>
                    </a:p>
                  </a:txBody>
                  <a:tcPr/>
                </a:tc>
                <a:tc>
                  <a:txBody>
                    <a:bodyPr/>
                    <a:lstStyle/>
                    <a:p>
                      <a:r>
                        <a:rPr kumimoji="1" lang="en-US" altLang="ja-JP" sz="1200"/>
                        <a:t>Windows 1</a:t>
                      </a:r>
                      <a:r>
                        <a:rPr kumimoji="1" lang="ja-JP" altLang="en-US" sz="1200"/>
                        <a:t>１</a:t>
                      </a:r>
                      <a:r>
                        <a:rPr kumimoji="1" lang="en-US" altLang="ja-JP" sz="1200"/>
                        <a:t> Pro</a:t>
                      </a:r>
                      <a:endParaRPr kumimoji="1" lang="ja-JP" altLang="en-US" sz="1200"/>
                    </a:p>
                  </a:txBody>
                  <a:tcPr/>
                </a:tc>
                <a:extLst>
                  <a:ext uri="{0D108BD9-81ED-4DB2-BD59-A6C34878D82A}">
                    <a16:rowId xmlns:a16="http://schemas.microsoft.com/office/drawing/2014/main" val="1336947477"/>
                  </a:ext>
                </a:extLst>
              </a:tr>
              <a:tr h="126567">
                <a:tc>
                  <a:txBody>
                    <a:bodyPr/>
                    <a:lstStyle/>
                    <a:p>
                      <a:r>
                        <a:rPr kumimoji="1" lang="en-US" altLang="ja-JP" sz="1200"/>
                        <a:t>CPU</a:t>
                      </a:r>
                      <a:endParaRPr kumimoji="1" lang="ja-JP" altLang="en-US" sz="1200"/>
                    </a:p>
                  </a:txBody>
                  <a:tcPr/>
                </a:tc>
                <a:tc>
                  <a:txBody>
                    <a:bodyPr/>
                    <a:lstStyle/>
                    <a:p>
                      <a:r>
                        <a:rPr kumimoji="1" lang="ja-JP" altLang="en-US" sz="1200"/>
                        <a:t>インテル</a:t>
                      </a:r>
                      <a:r>
                        <a:rPr kumimoji="1" lang="en-US" altLang="ja-JP" sz="1200"/>
                        <a:t>® Core™ i5-9500</a:t>
                      </a:r>
                      <a:r>
                        <a:rPr kumimoji="1" lang="ja-JP" altLang="en-US" sz="1200"/>
                        <a:t>プロセッサー　</a:t>
                      </a:r>
                      <a:r>
                        <a:rPr kumimoji="1" lang="en-US" altLang="ja-JP" sz="1200"/>
                        <a:t>3.00GHz</a:t>
                      </a:r>
                    </a:p>
                    <a:p>
                      <a:r>
                        <a:rPr kumimoji="1" lang="ja-JP" altLang="en-US" sz="1200"/>
                        <a:t>（コア数：</a:t>
                      </a:r>
                      <a:r>
                        <a:rPr kumimoji="1" lang="en-US" altLang="ja-JP" sz="1200"/>
                        <a:t>6/</a:t>
                      </a:r>
                      <a:r>
                        <a:rPr kumimoji="1" lang="ja-JP" altLang="en-US" sz="1200"/>
                        <a:t>スレッド数：</a:t>
                      </a:r>
                      <a:r>
                        <a:rPr kumimoji="1" lang="en-US" altLang="ja-JP" sz="1200"/>
                        <a:t>6</a:t>
                      </a:r>
                      <a:r>
                        <a:rPr kumimoji="1" lang="ja-JP" altLang="en-US" sz="1200"/>
                        <a:t>）</a:t>
                      </a:r>
                      <a:endParaRPr kumimoji="1" lang="en-US" altLang="ja-JP" sz="1200"/>
                    </a:p>
                    <a:p>
                      <a:r>
                        <a:rPr kumimoji="1" lang="en-US" altLang="ja-JP" sz="1200"/>
                        <a:t>※</a:t>
                      </a:r>
                      <a:r>
                        <a:rPr kumimoji="1" lang="ja-JP" altLang="en-US" sz="1200"/>
                        <a:t>仮想化機能の有り無しを確認するサイト</a:t>
                      </a:r>
                      <a:endParaRPr kumimoji="1" lang="en-US" altLang="ja-JP" sz="1200"/>
                    </a:p>
                    <a:p>
                      <a:r>
                        <a:rPr kumimoji="1" lang="ja-JP" altLang="en-US" sz="1200"/>
                        <a:t>　　</a:t>
                      </a:r>
                      <a:r>
                        <a:rPr kumimoji="1" lang="en-US" altLang="ja-JP" sz="1200"/>
                        <a:t>https://www.intel.co.jp/content/www/jp/ja/products/sku/134895/intel-core-i59500-processor-9m-cache-up-to-4-40-ghz/specifications.html</a:t>
                      </a:r>
                      <a:endParaRPr kumimoji="1" lang="ja-JP" altLang="en-US" sz="1200"/>
                    </a:p>
                  </a:txBody>
                  <a:tcPr/>
                </a:tc>
                <a:extLst>
                  <a:ext uri="{0D108BD9-81ED-4DB2-BD59-A6C34878D82A}">
                    <a16:rowId xmlns:a16="http://schemas.microsoft.com/office/drawing/2014/main" val="173031121"/>
                  </a:ext>
                </a:extLst>
              </a:tr>
              <a:tr h="126567">
                <a:tc>
                  <a:txBody>
                    <a:bodyPr/>
                    <a:lstStyle/>
                    <a:p>
                      <a:r>
                        <a:rPr kumimoji="1" lang="ja-JP" altLang="en-US" sz="1200"/>
                        <a:t>メモリ</a:t>
                      </a:r>
                    </a:p>
                  </a:txBody>
                  <a:tcPr/>
                </a:tc>
                <a:tc>
                  <a:txBody>
                    <a:bodyPr/>
                    <a:lstStyle/>
                    <a:p>
                      <a:r>
                        <a:rPr kumimoji="1" lang="ja-JP" altLang="en-US" sz="1200"/>
                        <a:t>標準</a:t>
                      </a:r>
                      <a:r>
                        <a:rPr kumimoji="1" lang="en-US" altLang="ja-JP" sz="1200"/>
                        <a:t>8GB / </a:t>
                      </a:r>
                      <a:r>
                        <a:rPr kumimoji="1" lang="ja-JP" altLang="en-US" sz="1200"/>
                        <a:t>最大</a:t>
                      </a:r>
                      <a:r>
                        <a:rPr kumimoji="1" lang="en-US" altLang="ja-JP" sz="1200"/>
                        <a:t>32GB</a:t>
                      </a:r>
                    </a:p>
                    <a:p>
                      <a:endParaRPr kumimoji="1" lang="ja-JP" altLang="en-US" sz="1200"/>
                    </a:p>
                  </a:txBody>
                  <a:tcPr/>
                </a:tc>
                <a:extLst>
                  <a:ext uri="{0D108BD9-81ED-4DB2-BD59-A6C34878D82A}">
                    <a16:rowId xmlns:a16="http://schemas.microsoft.com/office/drawing/2014/main" val="155109133"/>
                  </a:ext>
                </a:extLst>
              </a:tr>
              <a:tr h="126567">
                <a:tc>
                  <a:txBody>
                    <a:bodyPr/>
                    <a:lstStyle/>
                    <a:p>
                      <a:r>
                        <a:rPr kumimoji="1" lang="en-US" altLang="ja-JP" sz="1200"/>
                        <a:t>GPU</a:t>
                      </a:r>
                      <a:endParaRPr kumimoji="1" lang="ja-JP" altLang="en-US" sz="1200"/>
                    </a:p>
                  </a:txBody>
                  <a:tcPr/>
                </a:tc>
                <a:tc>
                  <a:txBody>
                    <a:bodyPr/>
                    <a:lstStyle/>
                    <a:p>
                      <a:r>
                        <a:rPr kumimoji="1" lang="en-US" altLang="ja-JP" sz="1200"/>
                        <a:t>Intel® UHD Graphics 630</a:t>
                      </a:r>
                      <a:r>
                        <a:rPr kumimoji="1" lang="ja-JP" altLang="en-US" sz="1200"/>
                        <a:t>（</a:t>
                      </a:r>
                      <a:r>
                        <a:rPr kumimoji="1" lang="en-US" altLang="ja-JP" sz="1200"/>
                        <a:t>CPU</a:t>
                      </a:r>
                      <a:r>
                        <a:rPr kumimoji="1" lang="ja-JP" altLang="en-US" sz="1200"/>
                        <a:t>に内蔵）</a:t>
                      </a:r>
                      <a:endParaRPr kumimoji="1" lang="en-US" altLang="ja-JP" sz="1200"/>
                    </a:p>
                    <a:p>
                      <a:endParaRPr kumimoji="1" lang="ja-JP" altLang="en-US" sz="1200"/>
                    </a:p>
                  </a:txBody>
                  <a:tcPr/>
                </a:tc>
                <a:extLst>
                  <a:ext uri="{0D108BD9-81ED-4DB2-BD59-A6C34878D82A}">
                    <a16:rowId xmlns:a16="http://schemas.microsoft.com/office/drawing/2014/main" val="1241529328"/>
                  </a:ext>
                </a:extLst>
              </a:tr>
              <a:tr h="126567">
                <a:tc>
                  <a:txBody>
                    <a:bodyPr/>
                    <a:lstStyle/>
                    <a:p>
                      <a:r>
                        <a:rPr kumimoji="1" lang="en-US" altLang="ja-JP" sz="1200"/>
                        <a:t>HDD</a:t>
                      </a:r>
                      <a:endParaRPr kumimoji="1" lang="ja-JP" altLang="en-US" sz="1200"/>
                    </a:p>
                  </a:txBody>
                  <a:tcPr/>
                </a:tc>
                <a:tc>
                  <a:txBody>
                    <a:bodyPr/>
                    <a:lstStyle/>
                    <a:p>
                      <a:r>
                        <a:rPr kumimoji="1" lang="en-US" altLang="ja-JP" sz="1200"/>
                        <a:t>500GB</a:t>
                      </a:r>
                      <a:r>
                        <a:rPr kumimoji="1" lang="ja-JP" altLang="en-US" sz="1200"/>
                        <a:t>（</a:t>
                      </a:r>
                      <a:r>
                        <a:rPr kumimoji="1" lang="en-US" altLang="ja-JP" sz="1200"/>
                        <a:t>5400rpm</a:t>
                      </a:r>
                      <a:r>
                        <a:rPr kumimoji="1" lang="ja-JP" altLang="en-US" sz="1200"/>
                        <a:t>、</a:t>
                      </a:r>
                      <a:r>
                        <a:rPr kumimoji="1" lang="en-US" altLang="ja-JP" sz="1200"/>
                        <a:t>Serial ATA/600</a:t>
                      </a:r>
                      <a:r>
                        <a:rPr kumimoji="1" lang="ja-JP" altLang="en-US" sz="1200"/>
                        <a:t>）</a:t>
                      </a:r>
                      <a:endParaRPr kumimoji="1" lang="en-US" altLang="ja-JP" sz="1200"/>
                    </a:p>
                    <a:p>
                      <a:r>
                        <a:rPr kumimoji="1" lang="en-US" altLang="ja-JP" sz="1100">
                          <a:solidFill>
                            <a:srgbClr val="FF0000"/>
                          </a:solidFill>
                        </a:rPr>
                        <a:t>※</a:t>
                      </a:r>
                      <a:r>
                        <a:rPr kumimoji="1" lang="ja-JP" altLang="en-US" sz="1100">
                          <a:solidFill>
                            <a:srgbClr val="FF0000"/>
                          </a:solidFill>
                        </a:rPr>
                        <a:t>上記はディスクアクセスが遅いため、</a:t>
                      </a:r>
                      <a:r>
                        <a:rPr kumimoji="1" lang="en-US" altLang="ja-JP" sz="1100">
                          <a:solidFill>
                            <a:srgbClr val="FF0000"/>
                          </a:solidFill>
                        </a:rPr>
                        <a:t>M2.SSD</a:t>
                      </a:r>
                      <a:r>
                        <a:rPr kumimoji="1" lang="ja-JP" altLang="en-US" sz="1100">
                          <a:solidFill>
                            <a:srgbClr val="FF0000"/>
                          </a:solidFill>
                        </a:rPr>
                        <a:t>　</a:t>
                      </a:r>
                      <a:r>
                        <a:rPr kumimoji="1" lang="en-US" altLang="ja-JP" sz="1100">
                          <a:solidFill>
                            <a:srgbClr val="FF0000"/>
                          </a:solidFill>
                        </a:rPr>
                        <a:t>1TB</a:t>
                      </a:r>
                      <a:r>
                        <a:rPr kumimoji="1" lang="ja-JP" altLang="en-US" sz="1100">
                          <a:solidFill>
                            <a:srgbClr val="FF0000"/>
                          </a:solidFill>
                        </a:rPr>
                        <a:t>に変更</a:t>
                      </a:r>
                    </a:p>
                  </a:txBody>
                  <a:tcPr/>
                </a:tc>
                <a:extLst>
                  <a:ext uri="{0D108BD9-81ED-4DB2-BD59-A6C34878D82A}">
                    <a16:rowId xmlns:a16="http://schemas.microsoft.com/office/drawing/2014/main" val="1825577620"/>
                  </a:ext>
                </a:extLst>
              </a:tr>
              <a:tr h="126567">
                <a:tc>
                  <a:txBody>
                    <a:bodyPr/>
                    <a:lstStyle/>
                    <a:p>
                      <a:r>
                        <a:rPr kumimoji="1" lang="en-US" altLang="ja-JP" sz="1200"/>
                        <a:t>LAN</a:t>
                      </a:r>
                      <a:endParaRPr kumimoji="1" lang="ja-JP" altLang="en-US" sz="1200"/>
                    </a:p>
                  </a:txBody>
                  <a:tcPr/>
                </a:tc>
                <a:tc>
                  <a:txBody>
                    <a:bodyPr/>
                    <a:lstStyle/>
                    <a:p>
                      <a:r>
                        <a:rPr kumimoji="1" lang="en-US" altLang="ja-JP" sz="1200"/>
                        <a:t>1000BASE-T/100BASE-TX/10BASE-T</a:t>
                      </a:r>
                      <a:r>
                        <a:rPr kumimoji="1" lang="ja-JP" altLang="en-US" sz="1200"/>
                        <a:t>準拠、</a:t>
                      </a:r>
                      <a:r>
                        <a:rPr kumimoji="1" lang="en-US" altLang="ja-JP" sz="1200"/>
                        <a:t>Wakeup on LAN</a:t>
                      </a:r>
                      <a:r>
                        <a:rPr kumimoji="1" lang="ja-JP" altLang="en-US" sz="1200"/>
                        <a:t>対応</a:t>
                      </a:r>
                    </a:p>
                  </a:txBody>
                  <a:tcPr/>
                </a:tc>
                <a:extLst>
                  <a:ext uri="{0D108BD9-81ED-4DB2-BD59-A6C34878D82A}">
                    <a16:rowId xmlns:a16="http://schemas.microsoft.com/office/drawing/2014/main" val="3886581025"/>
                  </a:ext>
                </a:extLst>
              </a:tr>
              <a:tr h="126567">
                <a:tc>
                  <a:txBody>
                    <a:bodyPr/>
                    <a:lstStyle/>
                    <a:p>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1037497715"/>
                  </a:ext>
                </a:extLst>
              </a:tr>
              <a:tr h="126567">
                <a:tc>
                  <a:txBody>
                    <a:bodyPr/>
                    <a:lstStyle/>
                    <a:p>
                      <a:r>
                        <a:rPr kumimoji="1" lang="ja-JP" altLang="en-US" sz="1200"/>
                        <a:t>出展ＵＲＬ</a:t>
                      </a:r>
                    </a:p>
                  </a:txBody>
                  <a:tcPr/>
                </a:tc>
                <a:tc>
                  <a:txBody>
                    <a:bodyPr/>
                    <a:lstStyle/>
                    <a:p>
                      <a:r>
                        <a:rPr kumimoji="1" lang="en-US" altLang="ja-JP" sz="1200"/>
                        <a:t>https://jp.fujitsu.com/platform/pc/product/esprimo/2001/d588cx/spec.html</a:t>
                      </a:r>
                    </a:p>
                    <a:p>
                      <a:endParaRPr kumimoji="1" lang="ja-JP" altLang="en-US" sz="1200"/>
                    </a:p>
                  </a:txBody>
                  <a:tcPr/>
                </a:tc>
                <a:extLst>
                  <a:ext uri="{0D108BD9-81ED-4DB2-BD59-A6C34878D82A}">
                    <a16:rowId xmlns:a16="http://schemas.microsoft.com/office/drawing/2014/main" val="1181966756"/>
                  </a:ext>
                </a:extLst>
              </a:tr>
            </a:tbl>
          </a:graphicData>
        </a:graphic>
      </p:graphicFrame>
      <p:grpSp>
        <p:nvGrpSpPr>
          <p:cNvPr id="13" name="グループ化 12">
            <a:extLst>
              <a:ext uri="{FF2B5EF4-FFF2-40B4-BE49-F238E27FC236}">
                <a16:creationId xmlns:a16="http://schemas.microsoft.com/office/drawing/2014/main" id="{FA6AE086-B87C-8481-7F8B-5545A1187DF7}"/>
              </a:ext>
            </a:extLst>
          </p:cNvPr>
          <p:cNvGrpSpPr/>
          <p:nvPr/>
        </p:nvGrpSpPr>
        <p:grpSpPr>
          <a:xfrm>
            <a:off x="131475" y="2887240"/>
            <a:ext cx="3657375" cy="3327823"/>
            <a:chOff x="131475" y="2887240"/>
            <a:chExt cx="3657375" cy="3327823"/>
          </a:xfrm>
        </p:grpSpPr>
        <p:pic>
          <p:nvPicPr>
            <p:cNvPr id="9" name="図 8">
              <a:extLst>
                <a:ext uri="{FF2B5EF4-FFF2-40B4-BE49-F238E27FC236}">
                  <a16:creationId xmlns:a16="http://schemas.microsoft.com/office/drawing/2014/main" id="{9D72B796-2D70-D8DF-FA4E-4E226067EDB4}"/>
                </a:ext>
              </a:extLst>
            </p:cNvPr>
            <p:cNvPicPr>
              <a:picLocks noChangeAspect="1"/>
            </p:cNvPicPr>
            <p:nvPr/>
          </p:nvPicPr>
          <p:blipFill>
            <a:blip r:embed="rId3"/>
            <a:stretch>
              <a:fillRect/>
            </a:stretch>
          </p:blipFill>
          <p:spPr>
            <a:xfrm>
              <a:off x="131475" y="2887240"/>
              <a:ext cx="3657375" cy="2071254"/>
            </a:xfrm>
            <a:prstGeom prst="rect">
              <a:avLst/>
            </a:prstGeom>
          </p:spPr>
        </p:pic>
        <p:pic>
          <p:nvPicPr>
            <p:cNvPr id="11" name="図 10">
              <a:extLst>
                <a:ext uri="{FF2B5EF4-FFF2-40B4-BE49-F238E27FC236}">
                  <a16:creationId xmlns:a16="http://schemas.microsoft.com/office/drawing/2014/main" id="{FAF21BCD-DA7B-4900-6770-FBAAACF9F665}"/>
                </a:ext>
              </a:extLst>
            </p:cNvPr>
            <p:cNvPicPr>
              <a:picLocks noChangeAspect="1"/>
            </p:cNvPicPr>
            <p:nvPr/>
          </p:nvPicPr>
          <p:blipFill>
            <a:blip r:embed="rId4"/>
            <a:stretch>
              <a:fillRect/>
            </a:stretch>
          </p:blipFill>
          <p:spPr>
            <a:xfrm>
              <a:off x="131475" y="4942606"/>
              <a:ext cx="3657375" cy="1219125"/>
            </a:xfrm>
            <a:prstGeom prst="rect">
              <a:avLst/>
            </a:prstGeom>
          </p:spPr>
        </p:pic>
        <p:sp>
          <p:nvSpPr>
            <p:cNvPr id="12" name="正方形/長方形 11">
              <a:extLst>
                <a:ext uri="{FF2B5EF4-FFF2-40B4-BE49-F238E27FC236}">
                  <a16:creationId xmlns:a16="http://schemas.microsoft.com/office/drawing/2014/main" id="{FE6DD77D-42BE-0AC9-72DB-4C2714A29CF0}"/>
                </a:ext>
              </a:extLst>
            </p:cNvPr>
            <p:cNvSpPr/>
            <p:nvPr/>
          </p:nvSpPr>
          <p:spPr>
            <a:xfrm>
              <a:off x="219074" y="5724525"/>
              <a:ext cx="3438525" cy="49053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748991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normAutofit/>
          </a:bodyPr>
          <a:lstStyle/>
          <a:p>
            <a:r>
              <a:rPr lang="en-US" altLang="ja-JP"/>
              <a:t>Web</a:t>
            </a:r>
            <a:r>
              <a:rPr lang="ja-JP" altLang="en-US"/>
              <a:t>サーバ</a:t>
            </a:r>
            <a:r>
              <a:rPr lang="en-US" altLang="ja-JP"/>
              <a:t>(WinServer)</a:t>
            </a:r>
            <a:r>
              <a:rPr lang="ja-JP" altLang="en-US"/>
              <a:t>の構築</a:t>
            </a:r>
            <a:endParaRPr lang="en-US" altLang="ja-JP"/>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1302114"/>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今回の</a:t>
            </a:r>
            <a:r>
              <a:rPr kumimoji="1" lang="en-US" altLang="ja-JP"/>
              <a:t>web</a:t>
            </a:r>
            <a:r>
              <a:rPr kumimoji="1" lang="ja-JP" altLang="en-US"/>
              <a:t>システム開発「住所録データベース」では、</a:t>
            </a:r>
            <a:r>
              <a:rPr kumimoji="1" lang="en-US" altLang="ja-JP"/>
              <a:t>web</a:t>
            </a:r>
            <a:r>
              <a:rPr kumimoji="1" lang="ja-JP" altLang="en-US"/>
              <a:t>サーバに</a:t>
            </a:r>
            <a:r>
              <a:rPr kumimoji="1" lang="en-US" altLang="ja-JP"/>
              <a:t>C#</a:t>
            </a:r>
            <a:r>
              <a:rPr kumimoji="1" lang="ja-JP" altLang="en-US"/>
              <a:t>言語を使って開発する</a:t>
            </a:r>
            <a:endParaRPr lang="en-US" altLang="ja-JP"/>
          </a:p>
          <a:p>
            <a:r>
              <a:rPr kumimoji="1" lang="ja-JP" altLang="en-US"/>
              <a:t>　データベースに</a:t>
            </a:r>
            <a:r>
              <a:rPr kumimoji="1" lang="en-US" altLang="ja-JP"/>
              <a:t>SQL</a:t>
            </a:r>
            <a:r>
              <a:rPr kumimoji="1" lang="ja-JP" altLang="en-US"/>
              <a:t>準拠のオープンソース・リレーショナルデータベース「</a:t>
            </a:r>
            <a:r>
              <a:rPr kumimoji="1" lang="en-US" altLang="ja-JP"/>
              <a:t>PostgreSQL</a:t>
            </a:r>
            <a:r>
              <a:rPr kumimoji="1" lang="ja-JP" altLang="en-US"/>
              <a:t>」を使用してデータを管理します。</a:t>
            </a:r>
            <a:endParaRPr kumimoji="1" lang="en-US" altLang="ja-JP"/>
          </a:p>
          <a:p>
            <a:r>
              <a:rPr lang="en-US" altLang="ja-JP"/>
              <a:t>Web</a:t>
            </a:r>
            <a:r>
              <a:rPr lang="ja-JP" altLang="en-US"/>
              <a:t>上から入力された住所データは、</a:t>
            </a:r>
            <a:r>
              <a:rPr lang="en-US" altLang="ja-JP"/>
              <a:t>SQL</a:t>
            </a:r>
            <a:r>
              <a:rPr lang="ja-JP" altLang="en-US"/>
              <a:t>を使って登録、変更、削除を行います。</a:t>
            </a:r>
            <a:endParaRPr lang="en-US" altLang="ja-JP"/>
          </a:p>
          <a:p>
            <a:r>
              <a:rPr kumimoji="1" lang="ja-JP" altLang="en-US"/>
              <a:t>ここでは、ＯＳのインストール、データベースソフトのインストールを行います。</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3009405"/>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構成概要（ソフトウェア）</a:t>
            </a:r>
            <a:endParaRPr lang="en-US" altLang="ja-JP"/>
          </a:p>
        </p:txBody>
      </p:sp>
      <p:graphicFrame>
        <p:nvGraphicFramePr>
          <p:cNvPr id="12" name="表 12">
            <a:extLst>
              <a:ext uri="{FF2B5EF4-FFF2-40B4-BE49-F238E27FC236}">
                <a16:creationId xmlns:a16="http://schemas.microsoft.com/office/drawing/2014/main" id="{2F667BF0-934C-534C-6C77-1A81644449DA}"/>
              </a:ext>
            </a:extLst>
          </p:cNvPr>
          <p:cNvGraphicFramePr>
            <a:graphicFrameLocks noGrp="1"/>
          </p:cNvGraphicFramePr>
          <p:nvPr>
            <p:extLst>
              <p:ext uri="{D42A27DB-BD31-4B8C-83A1-F6EECF244321}">
                <p14:modId xmlns:p14="http://schemas.microsoft.com/office/powerpoint/2010/main" val="4112736610"/>
              </p:ext>
            </p:extLst>
          </p:nvPr>
        </p:nvGraphicFramePr>
        <p:xfrm>
          <a:off x="1053172" y="3517147"/>
          <a:ext cx="10853079" cy="2407920"/>
        </p:xfrm>
        <a:graphic>
          <a:graphicData uri="http://schemas.openxmlformats.org/drawingml/2006/table">
            <a:tbl>
              <a:tblPr firstRow="1" bandRow="1">
                <a:tableStyleId>{5C22544A-7EE6-4342-B048-85BDC9FD1C3A}</a:tableStyleId>
              </a:tblPr>
              <a:tblGrid>
                <a:gridCol w="1436640">
                  <a:extLst>
                    <a:ext uri="{9D8B030D-6E8A-4147-A177-3AD203B41FA5}">
                      <a16:colId xmlns:a16="http://schemas.microsoft.com/office/drawing/2014/main" val="266683023"/>
                    </a:ext>
                  </a:extLst>
                </a:gridCol>
                <a:gridCol w="2908453">
                  <a:extLst>
                    <a:ext uri="{9D8B030D-6E8A-4147-A177-3AD203B41FA5}">
                      <a16:colId xmlns:a16="http://schemas.microsoft.com/office/drawing/2014/main" val="3551812731"/>
                    </a:ext>
                  </a:extLst>
                </a:gridCol>
                <a:gridCol w="6507986">
                  <a:extLst>
                    <a:ext uri="{9D8B030D-6E8A-4147-A177-3AD203B41FA5}">
                      <a16:colId xmlns:a16="http://schemas.microsoft.com/office/drawing/2014/main" val="3996741621"/>
                    </a:ext>
                  </a:extLst>
                </a:gridCol>
              </a:tblGrid>
              <a:tr h="226953">
                <a:tc>
                  <a:txBody>
                    <a:bodyPr/>
                    <a:lstStyle/>
                    <a:p>
                      <a:r>
                        <a:rPr kumimoji="1" lang="ja-JP" altLang="en-US" sz="1600"/>
                        <a:t>区分</a:t>
                      </a:r>
                    </a:p>
                  </a:txBody>
                  <a:tcPr/>
                </a:tc>
                <a:tc>
                  <a:txBody>
                    <a:bodyPr/>
                    <a:lstStyle/>
                    <a:p>
                      <a:r>
                        <a:rPr kumimoji="1" lang="ja-JP" altLang="en-US" sz="1600"/>
                        <a:t>名称</a:t>
                      </a:r>
                    </a:p>
                  </a:txBody>
                  <a:tcPr/>
                </a:tc>
                <a:tc>
                  <a:txBody>
                    <a:bodyPr/>
                    <a:lstStyle/>
                    <a:p>
                      <a:r>
                        <a:rPr kumimoji="1" lang="ja-JP" altLang="en-US" sz="1600"/>
                        <a:t>説明</a:t>
                      </a:r>
                    </a:p>
                  </a:txBody>
                  <a:tcPr/>
                </a:tc>
                <a:extLst>
                  <a:ext uri="{0D108BD9-81ED-4DB2-BD59-A6C34878D82A}">
                    <a16:rowId xmlns:a16="http://schemas.microsoft.com/office/drawing/2014/main" val="2093984675"/>
                  </a:ext>
                </a:extLst>
              </a:tr>
              <a:tr h="226953">
                <a:tc>
                  <a:txBody>
                    <a:bodyPr/>
                    <a:lstStyle/>
                    <a:p>
                      <a:r>
                        <a:rPr kumimoji="1" lang="ja-JP" altLang="en-US" sz="1600"/>
                        <a:t>ＯＳ</a:t>
                      </a:r>
                    </a:p>
                  </a:txBody>
                  <a:tcPr/>
                </a:tc>
                <a:tc>
                  <a:txBody>
                    <a:bodyPr/>
                    <a:lstStyle/>
                    <a:p>
                      <a:r>
                        <a:rPr kumimoji="1" lang="en-US" altLang="ja-JP" sz="1600"/>
                        <a:t>WindowsServer2022</a:t>
                      </a:r>
                      <a:endParaRPr kumimoji="1" lang="ja-JP" altLang="en-US" sz="1600"/>
                    </a:p>
                  </a:txBody>
                  <a:tcPr/>
                </a:tc>
                <a:tc>
                  <a:txBody>
                    <a:bodyPr/>
                    <a:lstStyle/>
                    <a:p>
                      <a:r>
                        <a:rPr kumimoji="1" lang="ja-JP" altLang="en-US" sz="1600"/>
                        <a:t>業務システムでよく利用されている</a:t>
                      </a:r>
                      <a:r>
                        <a:rPr kumimoji="1" lang="en-US" altLang="ja-JP" sz="1600"/>
                        <a:t>Microsoft Windows Server</a:t>
                      </a:r>
                      <a:r>
                        <a:rPr kumimoji="1" lang="ja-JP" altLang="en-US" sz="1600"/>
                        <a:t>を使用します。</a:t>
                      </a:r>
                    </a:p>
                  </a:txBody>
                  <a:tcPr/>
                </a:tc>
                <a:extLst>
                  <a:ext uri="{0D108BD9-81ED-4DB2-BD59-A6C34878D82A}">
                    <a16:rowId xmlns:a16="http://schemas.microsoft.com/office/drawing/2014/main" val="1080256254"/>
                  </a:ext>
                </a:extLst>
              </a:tr>
              <a:tr h="226953">
                <a:tc>
                  <a:txBody>
                    <a:bodyPr/>
                    <a:lstStyle/>
                    <a:p>
                      <a:r>
                        <a:rPr kumimoji="1" lang="en-US" altLang="ja-JP" sz="1600"/>
                        <a:t>Web</a:t>
                      </a:r>
                      <a:r>
                        <a:rPr kumimoji="1" lang="ja-JP" altLang="en-US" sz="1600"/>
                        <a:t>サーバ</a:t>
                      </a:r>
                    </a:p>
                  </a:txBody>
                  <a:tcPr/>
                </a:tc>
                <a:tc>
                  <a:txBody>
                    <a:bodyPr/>
                    <a:lstStyle/>
                    <a:p>
                      <a:r>
                        <a:rPr kumimoji="1" lang="en-US" altLang="ja-JP" sz="1600"/>
                        <a:t>Kestrel </a:t>
                      </a:r>
                      <a:endParaRPr kumimoji="1" lang="ja-JP" altLang="en-US" sz="1600"/>
                    </a:p>
                  </a:txBody>
                  <a:tcPr/>
                </a:tc>
                <a:tc>
                  <a:txBody>
                    <a:bodyPr/>
                    <a:lstStyle/>
                    <a:p>
                      <a:r>
                        <a:rPr kumimoji="1" lang="en-US" altLang="ja-JP" sz="1600"/>
                        <a:t>ASP.Net Core</a:t>
                      </a:r>
                      <a:r>
                        <a:rPr kumimoji="1" lang="ja-JP" altLang="en-US" sz="1600"/>
                        <a:t>用</a:t>
                      </a:r>
                      <a:r>
                        <a:rPr kumimoji="1" lang="en-US" altLang="ja-JP" sz="1600"/>
                        <a:t>web</a:t>
                      </a:r>
                      <a:r>
                        <a:rPr kumimoji="1" lang="ja-JP" altLang="en-US" sz="1600"/>
                        <a:t>サーバ</a:t>
                      </a:r>
                      <a:r>
                        <a:rPr kumimoji="1" lang="en-US" altLang="ja-JP" sz="1600"/>
                        <a:t>(VisualStudio</a:t>
                      </a:r>
                      <a:r>
                        <a:rPr kumimoji="1" lang="ja-JP" altLang="en-US" sz="1600"/>
                        <a:t>に同梱</a:t>
                      </a:r>
                      <a:r>
                        <a:rPr kumimoji="1" lang="en-US" altLang="ja-JP" sz="1600"/>
                        <a:t>)</a:t>
                      </a:r>
                      <a:endParaRPr kumimoji="1" lang="ja-JP" altLang="en-US" sz="1600"/>
                    </a:p>
                  </a:txBody>
                  <a:tcPr/>
                </a:tc>
                <a:extLst>
                  <a:ext uri="{0D108BD9-81ED-4DB2-BD59-A6C34878D82A}">
                    <a16:rowId xmlns:a16="http://schemas.microsoft.com/office/drawing/2014/main" val="2477563636"/>
                  </a:ext>
                </a:extLst>
              </a:tr>
              <a:tr h="226953">
                <a:tc>
                  <a:txBody>
                    <a:bodyPr/>
                    <a:lstStyle/>
                    <a:p>
                      <a:r>
                        <a:rPr kumimoji="1" lang="ja-JP" altLang="en-US" sz="1600"/>
                        <a:t>バックエンド</a:t>
                      </a:r>
                    </a:p>
                  </a:txBody>
                  <a:tcPr/>
                </a:tc>
                <a:tc>
                  <a:txBody>
                    <a:bodyPr/>
                    <a:lstStyle/>
                    <a:p>
                      <a:r>
                        <a:rPr kumimoji="1" lang="ja-JP" altLang="en-US" sz="1600"/>
                        <a:t>開発：</a:t>
                      </a:r>
                      <a:r>
                        <a:rPr kumimoji="1" lang="en-US" altLang="ja-JP" sz="1600"/>
                        <a:t>C#</a:t>
                      </a:r>
                      <a:endParaRPr kumimoji="1" lang="ja-JP" altLang="en-US" sz="1600"/>
                    </a:p>
                  </a:txBody>
                  <a:tcPr/>
                </a:tc>
                <a:tc>
                  <a:txBody>
                    <a:bodyPr/>
                    <a:lstStyle/>
                    <a:p>
                      <a:r>
                        <a:rPr kumimoji="1" lang="ja-JP" altLang="en-US" sz="1600"/>
                        <a:t>独自</a:t>
                      </a:r>
                      <a:r>
                        <a:rPr kumimoji="1" lang="en-US" altLang="ja-JP" sz="1600"/>
                        <a:t>RestAPI</a:t>
                      </a:r>
                      <a:r>
                        <a:rPr kumimoji="1" lang="ja-JP" altLang="en-US" sz="1600"/>
                        <a:t>を作成し、</a:t>
                      </a:r>
                      <a:r>
                        <a:rPr kumimoji="1" lang="en-US" altLang="ja-JP" sz="1600"/>
                        <a:t>web</a:t>
                      </a:r>
                      <a:r>
                        <a:rPr kumimoji="1" lang="ja-JP" altLang="en-US" sz="1600"/>
                        <a:t>上で入力したデータを</a:t>
                      </a:r>
                      <a:r>
                        <a:rPr kumimoji="1" lang="en-US" altLang="ja-JP" sz="1600"/>
                        <a:t>SQL</a:t>
                      </a:r>
                      <a:r>
                        <a:rPr kumimoji="1" lang="ja-JP" altLang="en-US" sz="1600"/>
                        <a:t>を使ってデータベースへ保存、変更、削除します。</a:t>
                      </a:r>
                    </a:p>
                  </a:txBody>
                  <a:tcPr/>
                </a:tc>
                <a:extLst>
                  <a:ext uri="{0D108BD9-81ED-4DB2-BD59-A6C34878D82A}">
                    <a16:rowId xmlns:a16="http://schemas.microsoft.com/office/drawing/2014/main" val="367801723"/>
                  </a:ext>
                </a:extLst>
              </a:tr>
              <a:tr h="226953">
                <a:tc>
                  <a:txBody>
                    <a:bodyPr/>
                    <a:lstStyle/>
                    <a:p>
                      <a:r>
                        <a:rPr kumimoji="1" lang="ja-JP" altLang="en-US" sz="1600"/>
                        <a:t>フロントエンド</a:t>
                      </a:r>
                    </a:p>
                  </a:txBody>
                  <a:tcPr/>
                </a:tc>
                <a:tc>
                  <a:txBody>
                    <a:bodyPr/>
                    <a:lstStyle/>
                    <a:p>
                      <a:r>
                        <a:rPr kumimoji="1" lang="ja-JP" altLang="en-US" sz="1600"/>
                        <a:t>開発：</a:t>
                      </a:r>
                      <a:r>
                        <a:rPr kumimoji="1" lang="en-US" altLang="ja-JP" sz="1600"/>
                        <a:t>Javascript</a:t>
                      </a:r>
                      <a:endParaRPr kumimoji="1" lang="ja-JP" altLang="en-US" sz="1600"/>
                    </a:p>
                  </a:txBody>
                  <a:tcPr/>
                </a:tc>
                <a:tc>
                  <a:txBody>
                    <a:bodyPr/>
                    <a:lstStyle/>
                    <a:p>
                      <a:r>
                        <a:rPr kumimoji="1" lang="ja-JP" altLang="en-US" sz="1600"/>
                        <a:t>フロントエンド</a:t>
                      </a:r>
                      <a:r>
                        <a:rPr kumimoji="1" lang="en-US" altLang="ja-JP" sz="1600"/>
                        <a:t>(web)</a:t>
                      </a:r>
                      <a:r>
                        <a:rPr kumimoji="1" lang="ja-JP" altLang="en-US" sz="1600"/>
                        <a:t>は、</a:t>
                      </a:r>
                      <a:r>
                        <a:rPr kumimoji="1" lang="en-US" altLang="ja-JP" sz="1600"/>
                        <a:t>Javascrit</a:t>
                      </a:r>
                      <a:r>
                        <a:rPr kumimoji="1" lang="ja-JP" altLang="en-US" sz="1600"/>
                        <a:t>で開発を行います。</a:t>
                      </a:r>
                      <a:r>
                        <a:rPr kumimoji="1" lang="en-US" altLang="ja-JP" sz="1600"/>
                        <a:t>Vue.js</a:t>
                      </a:r>
                      <a:r>
                        <a:rPr kumimoji="1" lang="ja-JP" altLang="en-US" sz="1600"/>
                        <a:t>ライブラリを用い、入力やボタンを形成します。</a:t>
                      </a:r>
                    </a:p>
                  </a:txBody>
                  <a:tcPr/>
                </a:tc>
                <a:extLst>
                  <a:ext uri="{0D108BD9-81ED-4DB2-BD59-A6C34878D82A}">
                    <a16:rowId xmlns:a16="http://schemas.microsoft.com/office/drawing/2014/main" val="724932886"/>
                  </a:ext>
                </a:extLst>
              </a:tr>
            </a:tbl>
          </a:graphicData>
        </a:graphic>
      </p:graphicFrame>
    </p:spTree>
    <p:extLst>
      <p:ext uri="{BB962C8B-B14F-4D97-AF65-F5344CB8AC3E}">
        <p14:creationId xmlns:p14="http://schemas.microsoft.com/office/powerpoint/2010/main" val="34817486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VM</a:t>
            </a:r>
            <a:r>
              <a:rPr lang="ja-JP" altLang="en-US"/>
              <a:t>スペック概要</a:t>
            </a:r>
            <a:endParaRPr lang="en-US" altLang="ja-JP"/>
          </a:p>
        </p:txBody>
      </p:sp>
      <p:graphicFrame>
        <p:nvGraphicFramePr>
          <p:cNvPr id="3" name="表 2">
            <a:extLst>
              <a:ext uri="{FF2B5EF4-FFF2-40B4-BE49-F238E27FC236}">
                <a16:creationId xmlns:a16="http://schemas.microsoft.com/office/drawing/2014/main" id="{7C69A6F9-ADF7-F62D-C0C2-1D984305C43B}"/>
              </a:ext>
            </a:extLst>
          </p:cNvPr>
          <p:cNvGraphicFramePr>
            <a:graphicFrameLocks noGrp="1"/>
          </p:cNvGraphicFramePr>
          <p:nvPr>
            <p:extLst>
              <p:ext uri="{D42A27DB-BD31-4B8C-83A1-F6EECF244321}">
                <p14:modId xmlns:p14="http://schemas.microsoft.com/office/powerpoint/2010/main" val="3966605451"/>
              </p:ext>
            </p:extLst>
          </p:nvPr>
        </p:nvGraphicFramePr>
        <p:xfrm>
          <a:off x="920652" y="1955939"/>
          <a:ext cx="10830852" cy="4114800"/>
        </p:xfrm>
        <a:graphic>
          <a:graphicData uri="http://schemas.openxmlformats.org/drawingml/2006/table">
            <a:tbl>
              <a:tblPr firstRow="1" bandRow="1">
                <a:tableStyleId>{5C22544A-7EE6-4342-B048-85BDC9FD1C3A}</a:tableStyleId>
              </a:tblPr>
              <a:tblGrid>
                <a:gridCol w="1442720">
                  <a:extLst>
                    <a:ext uri="{9D8B030D-6E8A-4147-A177-3AD203B41FA5}">
                      <a16:colId xmlns:a16="http://schemas.microsoft.com/office/drawing/2014/main" val="3429557004"/>
                    </a:ext>
                  </a:extLst>
                </a:gridCol>
                <a:gridCol w="2841674">
                  <a:extLst>
                    <a:ext uri="{9D8B030D-6E8A-4147-A177-3AD203B41FA5}">
                      <a16:colId xmlns:a16="http://schemas.microsoft.com/office/drawing/2014/main" val="328836027"/>
                    </a:ext>
                  </a:extLst>
                </a:gridCol>
                <a:gridCol w="6546458">
                  <a:extLst>
                    <a:ext uri="{9D8B030D-6E8A-4147-A177-3AD203B41FA5}">
                      <a16:colId xmlns:a16="http://schemas.microsoft.com/office/drawing/2014/main" val="1996601090"/>
                    </a:ext>
                  </a:extLst>
                </a:gridCol>
              </a:tblGrid>
              <a:tr h="238082">
                <a:tc>
                  <a:txBody>
                    <a:bodyPr/>
                    <a:lstStyle/>
                    <a:p>
                      <a:pPr algn="ctr"/>
                      <a:r>
                        <a:rPr kumimoji="1" lang="ja-JP" altLang="en-US" sz="1600"/>
                        <a:t>項目</a:t>
                      </a:r>
                    </a:p>
                  </a:txBody>
                  <a:tcPr/>
                </a:tc>
                <a:tc>
                  <a:txBody>
                    <a:bodyPr/>
                    <a:lstStyle/>
                    <a:p>
                      <a:pPr algn="ctr"/>
                      <a:r>
                        <a:rPr kumimoji="1" lang="ja-JP" altLang="en-US" sz="1600"/>
                        <a:t>設定値</a:t>
                      </a:r>
                    </a:p>
                  </a:txBody>
                  <a:tcPr/>
                </a:tc>
                <a:tc>
                  <a:txBody>
                    <a:bodyPr/>
                    <a:lstStyle/>
                    <a:p>
                      <a:pPr algn="ctr"/>
                      <a:r>
                        <a:rPr kumimoji="1" lang="ja-JP" altLang="en-US" sz="1600"/>
                        <a:t>説明</a:t>
                      </a:r>
                    </a:p>
                  </a:txBody>
                  <a:tcPr/>
                </a:tc>
                <a:extLst>
                  <a:ext uri="{0D108BD9-81ED-4DB2-BD59-A6C34878D82A}">
                    <a16:rowId xmlns:a16="http://schemas.microsoft.com/office/drawing/2014/main" val="1125739627"/>
                  </a:ext>
                </a:extLst>
              </a:tr>
              <a:tr h="238082">
                <a:tc>
                  <a:txBody>
                    <a:bodyPr/>
                    <a:lstStyle/>
                    <a:p>
                      <a:r>
                        <a:rPr kumimoji="1" lang="ja-JP" altLang="en-US" sz="1600"/>
                        <a:t>ＣＰＵ</a:t>
                      </a:r>
                    </a:p>
                  </a:txBody>
                  <a:tcPr/>
                </a:tc>
                <a:tc>
                  <a:txBody>
                    <a:bodyPr/>
                    <a:lstStyle/>
                    <a:p>
                      <a:r>
                        <a:rPr kumimoji="1" lang="ja-JP" altLang="en-US" sz="1600"/>
                        <a:t>コア数： １コ</a:t>
                      </a:r>
                    </a:p>
                  </a:txBody>
                  <a:tcPr/>
                </a:tc>
                <a:tc>
                  <a:txBody>
                    <a:bodyPr/>
                    <a:lstStyle/>
                    <a:p>
                      <a:r>
                        <a:rPr kumimoji="1" lang="ja-JP" altLang="en-US" sz="1600"/>
                        <a:t>コア数は、１でも問題ありませんが、可能であれば２で設定してください。</a:t>
                      </a:r>
                      <a:endParaRPr kumimoji="1" lang="en-US" altLang="ja-JP" sz="1600"/>
                    </a:p>
                    <a:p>
                      <a:r>
                        <a:rPr kumimoji="1" lang="ja-JP" altLang="en-US" sz="1600"/>
                        <a:t>処理速度が遅くなるため、２コアあった方が良いです。</a:t>
                      </a:r>
                      <a:endParaRPr kumimoji="1" lang="en-US" altLang="ja-JP" sz="1600"/>
                    </a:p>
                    <a:p>
                      <a:endParaRPr kumimoji="1" lang="ja-JP" altLang="en-US" sz="1600"/>
                    </a:p>
                  </a:txBody>
                  <a:tcPr/>
                </a:tc>
                <a:extLst>
                  <a:ext uri="{0D108BD9-81ED-4DB2-BD59-A6C34878D82A}">
                    <a16:rowId xmlns:a16="http://schemas.microsoft.com/office/drawing/2014/main" val="3322372072"/>
                  </a:ext>
                </a:extLst>
              </a:tr>
              <a:tr h="238082">
                <a:tc>
                  <a:txBody>
                    <a:bodyPr/>
                    <a:lstStyle/>
                    <a:p>
                      <a:r>
                        <a:rPr kumimoji="1" lang="ja-JP" altLang="en-US" sz="1600"/>
                        <a:t>メモリ</a:t>
                      </a:r>
                    </a:p>
                  </a:txBody>
                  <a:tcPr/>
                </a:tc>
                <a:tc>
                  <a:txBody>
                    <a:bodyPr/>
                    <a:lstStyle/>
                    <a:p>
                      <a:r>
                        <a:rPr kumimoji="1" lang="ja-JP" altLang="en-US" sz="1600"/>
                        <a:t>容量：</a:t>
                      </a:r>
                      <a:r>
                        <a:rPr kumimoji="1" lang="en-US" altLang="ja-JP" sz="1600"/>
                        <a:t>2048kByte</a:t>
                      </a:r>
                      <a:endParaRPr kumimoji="1" lang="ja-JP" altLang="en-US" sz="1600"/>
                    </a:p>
                  </a:txBody>
                  <a:tcPr/>
                </a:tc>
                <a:tc>
                  <a:txBody>
                    <a:bodyPr/>
                    <a:lstStyle/>
                    <a:p>
                      <a:r>
                        <a:rPr kumimoji="1" lang="ja-JP" altLang="en-US" sz="1600"/>
                        <a:t>メモリは、簡単な</a:t>
                      </a:r>
                      <a:r>
                        <a:rPr kumimoji="1" lang="en-US" altLang="ja-JP" sz="1600"/>
                        <a:t>web</a:t>
                      </a:r>
                      <a:r>
                        <a:rPr kumimoji="1" lang="ja-JP" altLang="en-US" sz="1600"/>
                        <a:t>システムを動作させるだけですので２</a:t>
                      </a:r>
                      <a:r>
                        <a:rPr kumimoji="1" lang="en-US" altLang="ja-JP" sz="1600"/>
                        <a:t>GB</a:t>
                      </a:r>
                      <a:r>
                        <a:rPr kumimoji="1" lang="ja-JP" altLang="en-US" sz="1600"/>
                        <a:t>程度あればよいです。</a:t>
                      </a:r>
                      <a:endParaRPr kumimoji="1" lang="en-US" altLang="ja-JP" sz="1600"/>
                    </a:p>
                    <a:p>
                      <a:endParaRPr kumimoji="1" lang="ja-JP" altLang="en-US" sz="1600"/>
                    </a:p>
                  </a:txBody>
                  <a:tcPr/>
                </a:tc>
                <a:extLst>
                  <a:ext uri="{0D108BD9-81ED-4DB2-BD59-A6C34878D82A}">
                    <a16:rowId xmlns:a16="http://schemas.microsoft.com/office/drawing/2014/main" val="3547418716"/>
                  </a:ext>
                </a:extLst>
              </a:tr>
              <a:tr h="238082">
                <a:tc>
                  <a:txBody>
                    <a:bodyPr/>
                    <a:lstStyle/>
                    <a:p>
                      <a:r>
                        <a:rPr kumimoji="1" lang="en-US" altLang="ja-JP" sz="1600"/>
                        <a:t>HDD</a:t>
                      </a:r>
                      <a:endParaRPr kumimoji="1" lang="ja-JP" altLang="en-US" sz="1600"/>
                    </a:p>
                  </a:txBody>
                  <a:tcPr/>
                </a:tc>
                <a:tc>
                  <a:txBody>
                    <a:bodyPr/>
                    <a:lstStyle/>
                    <a:p>
                      <a:r>
                        <a:rPr kumimoji="1" lang="ja-JP" altLang="en-US" sz="1600"/>
                        <a:t>容量：</a:t>
                      </a:r>
                      <a:r>
                        <a:rPr kumimoji="1" lang="en-US" altLang="ja-JP" sz="1600"/>
                        <a:t>100GByte</a:t>
                      </a:r>
                      <a:endParaRPr kumimoji="1" lang="ja-JP" altLang="en-US" sz="1600"/>
                    </a:p>
                  </a:txBody>
                  <a:tcPr/>
                </a:tc>
                <a:tc>
                  <a:txBody>
                    <a:bodyPr/>
                    <a:lstStyle/>
                    <a:p>
                      <a:r>
                        <a:rPr kumimoji="1" lang="ja-JP" altLang="en-US" sz="1600"/>
                        <a:t>データ保存するため、</a:t>
                      </a:r>
                      <a:r>
                        <a:rPr kumimoji="1" lang="en-US" altLang="ja-JP" sz="1600"/>
                        <a:t>100G</a:t>
                      </a:r>
                      <a:r>
                        <a:rPr kumimoji="1" lang="ja-JP" altLang="en-US" sz="1600"/>
                        <a:t>程度必要です。</a:t>
                      </a:r>
                      <a:endParaRPr kumimoji="1" lang="en-US" altLang="ja-JP" sz="1600"/>
                    </a:p>
                    <a:p>
                      <a:r>
                        <a:rPr kumimoji="1" lang="ja-JP" altLang="en-US" sz="1600"/>
                        <a:t>ただし、ディスク作成時に使用した分だけ容量を消費する可変タイプで作成するため、最初から</a:t>
                      </a:r>
                      <a:r>
                        <a:rPr kumimoji="1" lang="en-US" altLang="ja-JP" sz="1600"/>
                        <a:t>100G</a:t>
                      </a:r>
                      <a:r>
                        <a:rPr kumimoji="1" lang="ja-JP" altLang="en-US" sz="1600"/>
                        <a:t>フルで使用するわけではありません。</a:t>
                      </a:r>
                      <a:endParaRPr kumimoji="1" lang="en-US" altLang="ja-JP" sz="1600"/>
                    </a:p>
                    <a:p>
                      <a:endParaRPr kumimoji="1" lang="ja-JP" altLang="en-US" sz="1600"/>
                    </a:p>
                  </a:txBody>
                  <a:tcPr/>
                </a:tc>
                <a:extLst>
                  <a:ext uri="{0D108BD9-81ED-4DB2-BD59-A6C34878D82A}">
                    <a16:rowId xmlns:a16="http://schemas.microsoft.com/office/drawing/2014/main" val="90562506"/>
                  </a:ext>
                </a:extLst>
              </a:tr>
              <a:tr h="238082">
                <a:tc>
                  <a:txBody>
                    <a:bodyPr/>
                    <a:lstStyle/>
                    <a:p>
                      <a:r>
                        <a:rPr kumimoji="1" lang="ja-JP" altLang="en-US" sz="1600"/>
                        <a:t>ネットワーク</a:t>
                      </a:r>
                    </a:p>
                  </a:txBody>
                  <a:tcPr/>
                </a:tc>
                <a:tc>
                  <a:txBody>
                    <a:bodyPr/>
                    <a:lstStyle/>
                    <a:p>
                      <a:r>
                        <a:rPr kumimoji="1" lang="ja-JP" altLang="en-US" sz="1600"/>
                        <a:t>割り当て：</a:t>
                      </a:r>
                      <a:r>
                        <a:rPr kumimoji="1" lang="en-US" altLang="ja-JP" sz="1600"/>
                        <a:t>NAT</a:t>
                      </a:r>
                      <a:r>
                        <a:rPr kumimoji="1" lang="ja-JP" altLang="en-US" sz="1600"/>
                        <a:t>ネットワーク</a:t>
                      </a:r>
                      <a:endParaRPr kumimoji="1" lang="en-US" altLang="ja-JP" sz="1600"/>
                    </a:p>
                  </a:txBody>
                  <a:tcPr/>
                </a:tc>
                <a:tc>
                  <a:txBody>
                    <a:bodyPr/>
                    <a:lstStyle/>
                    <a:p>
                      <a:r>
                        <a:rPr kumimoji="1" lang="ja-JP" altLang="en-US" sz="1600"/>
                        <a:t>ネットワークは、デフォルトの</a:t>
                      </a:r>
                      <a:r>
                        <a:rPr kumimoji="1" lang="en-US" altLang="ja-JP" sz="1600"/>
                        <a:t>NAT</a:t>
                      </a:r>
                      <a:r>
                        <a:rPr kumimoji="1" lang="ja-JP" altLang="en-US" sz="1600"/>
                        <a:t>ゲートウェイを使用します。</a:t>
                      </a:r>
                      <a:endParaRPr kumimoji="1" lang="en-US" altLang="ja-JP" sz="1600"/>
                    </a:p>
                    <a:p>
                      <a:r>
                        <a:rPr kumimoji="1" lang="ja-JP" altLang="en-US" sz="1600"/>
                        <a:t>外部、ホストからアクセスする場合は、ポートフォワーディングを使用します。</a:t>
                      </a:r>
                      <a:endParaRPr kumimoji="1" lang="en-US" altLang="ja-JP" sz="1600"/>
                    </a:p>
                    <a:p>
                      <a:endParaRPr kumimoji="1" lang="ja-JP" altLang="en-US" sz="1600"/>
                    </a:p>
                  </a:txBody>
                  <a:tcPr/>
                </a:tc>
                <a:extLst>
                  <a:ext uri="{0D108BD9-81ED-4DB2-BD59-A6C34878D82A}">
                    <a16:rowId xmlns:a16="http://schemas.microsoft.com/office/drawing/2014/main" val="3079914659"/>
                  </a:ext>
                </a:extLst>
              </a:tr>
            </a:tbl>
          </a:graphicData>
        </a:graphic>
      </p:graphicFrame>
      <p:sp>
        <p:nvSpPr>
          <p:cNvPr id="4" name="テキスト ボックス 3">
            <a:extLst>
              <a:ext uri="{FF2B5EF4-FFF2-40B4-BE49-F238E27FC236}">
                <a16:creationId xmlns:a16="http://schemas.microsoft.com/office/drawing/2014/main" id="{110CEDDC-2CA4-1707-0698-A0057209CE57}"/>
              </a:ext>
            </a:extLst>
          </p:cNvPr>
          <p:cNvSpPr txBox="1"/>
          <p:nvPr/>
        </p:nvSpPr>
        <p:spPr>
          <a:xfrm>
            <a:off x="962025" y="1574985"/>
            <a:ext cx="10525125" cy="369332"/>
          </a:xfrm>
          <a:prstGeom prst="rect">
            <a:avLst/>
          </a:prstGeom>
          <a:noFill/>
        </p:spPr>
        <p:txBody>
          <a:bodyPr wrap="square" rtlCol="0">
            <a:spAutoFit/>
          </a:bodyPr>
          <a:lstStyle/>
          <a:p>
            <a:r>
              <a:rPr kumimoji="1" lang="ja-JP" altLang="en-US"/>
              <a:t>ｗｅｂサーバを構築するための仮想マシンスペックは、以下の通りです。</a:t>
            </a:r>
          </a:p>
        </p:txBody>
      </p:sp>
      <p:sp>
        <p:nvSpPr>
          <p:cNvPr id="2" name="テキスト ボックス 1">
            <a:extLst>
              <a:ext uri="{FF2B5EF4-FFF2-40B4-BE49-F238E27FC236}">
                <a16:creationId xmlns:a16="http://schemas.microsoft.com/office/drawing/2014/main" id="{68983BF6-60A9-91CE-90B8-191A21CFC7B5}"/>
              </a:ext>
            </a:extLst>
          </p:cNvPr>
          <p:cNvSpPr txBox="1"/>
          <p:nvPr/>
        </p:nvSpPr>
        <p:spPr>
          <a:xfrm>
            <a:off x="5719485" y="5797883"/>
            <a:ext cx="5907740" cy="276999"/>
          </a:xfrm>
          <a:prstGeom prst="rect">
            <a:avLst/>
          </a:prstGeom>
          <a:noFill/>
        </p:spPr>
        <p:txBody>
          <a:bodyPr wrap="square" rtlCol="0">
            <a:spAutoFit/>
          </a:bodyPr>
          <a:lstStyle/>
          <a:p>
            <a:r>
              <a:rPr lang="en-US" altLang="ja-JP" sz="1200">
                <a:solidFill>
                  <a:srgbClr val="FF0000"/>
                </a:solidFill>
              </a:rPr>
              <a:t>※</a:t>
            </a:r>
            <a:r>
              <a:rPr lang="ja-JP" altLang="en-US" sz="1200">
                <a:solidFill>
                  <a:srgbClr val="FF0000"/>
                </a:solidFill>
              </a:rPr>
              <a:t>「</a:t>
            </a:r>
            <a:r>
              <a:rPr lang="en-US" altLang="ja-JP" sz="1200">
                <a:solidFill>
                  <a:srgbClr val="FF0000"/>
                </a:solidFill>
              </a:rPr>
              <a:t>NAT</a:t>
            </a:r>
            <a:r>
              <a:rPr lang="ja-JP" altLang="en-US" sz="1200">
                <a:solidFill>
                  <a:srgbClr val="FF0000"/>
                </a:solidFill>
              </a:rPr>
              <a:t>　</a:t>
            </a:r>
            <a:r>
              <a:rPr lang="en-US" altLang="ja-JP" sz="1200">
                <a:solidFill>
                  <a:srgbClr val="FF0000"/>
                </a:solidFill>
              </a:rPr>
              <a:t>Network</a:t>
            </a:r>
            <a:r>
              <a:rPr lang="ja-JP" altLang="en-US" sz="1200">
                <a:solidFill>
                  <a:srgbClr val="FF0000"/>
                </a:solidFill>
              </a:rPr>
              <a:t>」は、</a:t>
            </a:r>
            <a:r>
              <a:rPr lang="en-US" altLang="ja-JP" sz="1200">
                <a:solidFill>
                  <a:srgbClr val="FF0000"/>
                </a:solidFill>
              </a:rPr>
              <a:t>22</a:t>
            </a:r>
            <a:r>
              <a:rPr lang="ja-JP" altLang="en-US" sz="1200">
                <a:solidFill>
                  <a:srgbClr val="FF0000"/>
                </a:solidFill>
              </a:rPr>
              <a:t>ページ「</a:t>
            </a:r>
            <a:r>
              <a:rPr lang="en-US" altLang="ja-JP" sz="1200">
                <a:solidFill>
                  <a:srgbClr val="FF0000"/>
                </a:solidFill>
              </a:rPr>
              <a:t>VirtualBOX</a:t>
            </a:r>
            <a:r>
              <a:rPr lang="ja-JP" altLang="en-US" sz="1200">
                <a:solidFill>
                  <a:srgbClr val="FF0000"/>
                </a:solidFill>
              </a:rPr>
              <a:t>：仮想セットワーク作成手順」で作成</a:t>
            </a:r>
            <a:endParaRPr kumimoji="1" lang="ja-JP" altLang="en-US" sz="1200">
              <a:solidFill>
                <a:srgbClr val="FF0000"/>
              </a:solidFill>
            </a:endParaRPr>
          </a:p>
        </p:txBody>
      </p:sp>
    </p:spTree>
    <p:extLst>
      <p:ext uri="{BB962C8B-B14F-4D97-AF65-F5344CB8AC3E}">
        <p14:creationId xmlns:p14="http://schemas.microsoft.com/office/powerpoint/2010/main" val="17933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a:extLst>
              <a:ext uri="{FF2B5EF4-FFF2-40B4-BE49-F238E27FC236}">
                <a16:creationId xmlns:a16="http://schemas.microsoft.com/office/drawing/2014/main" id="{A611DDAD-5EF8-0AE9-29A8-829B77DFB050}"/>
              </a:ext>
            </a:extLst>
          </p:cNvPr>
          <p:cNvSpPr/>
          <p:nvPr/>
        </p:nvSpPr>
        <p:spPr>
          <a:xfrm>
            <a:off x="1291739" y="4737874"/>
            <a:ext cx="10614509" cy="1711310"/>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ja-JP" altLang="en-US"/>
              <a:t>構成概要（ネットワーク）</a:t>
            </a:r>
            <a:endParaRPr lang="en-US" altLang="ja-JP"/>
          </a:p>
        </p:txBody>
      </p:sp>
      <p:sp>
        <p:nvSpPr>
          <p:cNvPr id="2" name="正方形/長方形 1">
            <a:extLst>
              <a:ext uri="{FF2B5EF4-FFF2-40B4-BE49-F238E27FC236}">
                <a16:creationId xmlns:a16="http://schemas.microsoft.com/office/drawing/2014/main" id="{C663E44E-8B91-9DE0-716F-E81710B4511C}"/>
              </a:ext>
            </a:extLst>
          </p:cNvPr>
          <p:cNvSpPr/>
          <p:nvPr/>
        </p:nvSpPr>
        <p:spPr>
          <a:xfrm>
            <a:off x="4093699" y="2602518"/>
            <a:ext cx="7812551"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6EDCE33E-E33D-30C2-BE16-8ADC1EC9EB1D}"/>
              </a:ext>
            </a:extLst>
          </p:cNvPr>
          <p:cNvSpPr/>
          <p:nvPr/>
        </p:nvSpPr>
        <p:spPr>
          <a:xfrm>
            <a:off x="661181" y="2602518"/>
            <a:ext cx="436099"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222DCEA-ED52-1DDD-5A34-CCA819038111}"/>
              </a:ext>
            </a:extLst>
          </p:cNvPr>
          <p:cNvSpPr/>
          <p:nvPr/>
        </p:nvSpPr>
        <p:spPr>
          <a:xfrm>
            <a:off x="956603" y="3855391"/>
            <a:ext cx="295422"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FDAB3FFE-2C2D-924B-149F-28B71B4AB1BC}"/>
              </a:ext>
            </a:extLst>
          </p:cNvPr>
          <p:cNvCxnSpPr>
            <a:cxnSpLocks/>
            <a:stCxn id="4" idx="3"/>
            <a:endCxn id="5" idx="1"/>
          </p:cNvCxnSpPr>
          <p:nvPr/>
        </p:nvCxnSpPr>
        <p:spPr>
          <a:xfrm>
            <a:off x="1252025" y="4178948"/>
            <a:ext cx="27127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7759901-8571-46AF-5897-1A7FCC960071}"/>
              </a:ext>
            </a:extLst>
          </p:cNvPr>
          <p:cNvSpPr/>
          <p:nvPr/>
        </p:nvSpPr>
        <p:spPr>
          <a:xfrm>
            <a:off x="4416298" y="3855391"/>
            <a:ext cx="1092136"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E4C02E2-8005-F10B-61B1-2B17E8DA9978}"/>
              </a:ext>
            </a:extLst>
          </p:cNvPr>
          <p:cNvSpPr/>
          <p:nvPr/>
        </p:nvSpPr>
        <p:spPr>
          <a:xfrm>
            <a:off x="3964744" y="3855391"/>
            <a:ext cx="451553"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D422D74-3C8D-1A1E-062D-3B05DB5D362A}"/>
              </a:ext>
            </a:extLst>
          </p:cNvPr>
          <p:cNvSpPr txBox="1"/>
          <p:nvPr/>
        </p:nvSpPr>
        <p:spPr>
          <a:xfrm>
            <a:off x="4389121" y="3920662"/>
            <a:ext cx="1063112" cy="523220"/>
          </a:xfrm>
          <a:prstGeom prst="rect">
            <a:avLst/>
          </a:prstGeom>
          <a:noFill/>
        </p:spPr>
        <p:txBody>
          <a:bodyPr wrap="none" rtlCol="0">
            <a:spAutoFit/>
          </a:bodyPr>
          <a:lstStyle/>
          <a:p>
            <a:pPr algn="ctr"/>
            <a:r>
              <a:rPr lang="en-US" altLang="ja-JP" sz="1400"/>
              <a:t>G</a:t>
            </a:r>
            <a:r>
              <a:rPr kumimoji="1" lang="en-US" altLang="ja-JP" sz="1400"/>
              <a:t>ateWay</a:t>
            </a:r>
          </a:p>
          <a:p>
            <a:pPr algn="ctr"/>
            <a:r>
              <a:rPr kumimoji="1" lang="en-US" altLang="ja-JP" sz="1400"/>
              <a:t>(NAT)</a:t>
            </a:r>
            <a:endParaRPr kumimoji="1" lang="ja-JP" altLang="en-US" sz="1400"/>
          </a:p>
        </p:txBody>
      </p:sp>
      <p:sp>
        <p:nvSpPr>
          <p:cNvPr id="17" name="正方形/長方形 16">
            <a:extLst>
              <a:ext uri="{FF2B5EF4-FFF2-40B4-BE49-F238E27FC236}">
                <a16:creationId xmlns:a16="http://schemas.microsoft.com/office/drawing/2014/main" id="{3EBBC1FB-3984-3996-5E6B-188BABA4053C}"/>
              </a:ext>
            </a:extLst>
          </p:cNvPr>
          <p:cNvSpPr/>
          <p:nvPr/>
        </p:nvSpPr>
        <p:spPr>
          <a:xfrm>
            <a:off x="5508434" y="3855391"/>
            <a:ext cx="295422" cy="647114"/>
          </a:xfrm>
          <a:prstGeom prst="rect">
            <a:avLst/>
          </a:prstGeom>
          <a:ln w="2540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34B3A93-D666-3137-36E1-5A7DA880E441}"/>
              </a:ext>
            </a:extLst>
          </p:cNvPr>
          <p:cNvCxnSpPr>
            <a:cxnSpLocks/>
            <a:stCxn id="17" idx="3"/>
          </p:cNvCxnSpPr>
          <p:nvPr/>
        </p:nvCxnSpPr>
        <p:spPr>
          <a:xfrm>
            <a:off x="5803856" y="4178948"/>
            <a:ext cx="5334197" cy="2135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3D6EC03-A25F-9340-95C4-28A6DA396C5C}"/>
              </a:ext>
            </a:extLst>
          </p:cNvPr>
          <p:cNvSpPr txBox="1"/>
          <p:nvPr/>
        </p:nvSpPr>
        <p:spPr>
          <a:xfrm>
            <a:off x="7863672" y="4252959"/>
            <a:ext cx="2390398" cy="276999"/>
          </a:xfrm>
          <a:prstGeom prst="rect">
            <a:avLst/>
          </a:prstGeom>
          <a:noFill/>
        </p:spPr>
        <p:txBody>
          <a:bodyPr wrap="none" rtlCol="0">
            <a:spAutoFit/>
          </a:bodyPr>
          <a:lstStyle/>
          <a:p>
            <a:r>
              <a:rPr lang="en-US" altLang="ja-JP" sz="1200"/>
              <a:t>NAT Network: 10.0.2.x/24</a:t>
            </a:r>
            <a:endParaRPr kumimoji="1" lang="ja-JP" altLang="en-US" sz="1200"/>
          </a:p>
        </p:txBody>
      </p:sp>
      <p:sp>
        <p:nvSpPr>
          <p:cNvPr id="22" name="テキスト ボックス 21">
            <a:extLst>
              <a:ext uri="{FF2B5EF4-FFF2-40B4-BE49-F238E27FC236}">
                <a16:creationId xmlns:a16="http://schemas.microsoft.com/office/drawing/2014/main" id="{329C158F-BF2C-448A-B8B6-798271D3923B}"/>
              </a:ext>
            </a:extLst>
          </p:cNvPr>
          <p:cNvSpPr txBox="1"/>
          <p:nvPr/>
        </p:nvSpPr>
        <p:spPr>
          <a:xfrm>
            <a:off x="5803856" y="3876746"/>
            <a:ext cx="328936" cy="276999"/>
          </a:xfrm>
          <a:prstGeom prst="rect">
            <a:avLst/>
          </a:prstGeom>
          <a:noFill/>
        </p:spPr>
        <p:txBody>
          <a:bodyPr wrap="none" rtlCol="0">
            <a:spAutoFit/>
          </a:bodyPr>
          <a:lstStyle/>
          <a:p>
            <a:r>
              <a:rPr kumimoji="1" lang="en-US" altLang="ja-JP" sz="1200"/>
              <a:t>.1</a:t>
            </a:r>
            <a:endParaRPr kumimoji="1" lang="ja-JP" altLang="en-US" sz="1200"/>
          </a:p>
        </p:txBody>
      </p:sp>
      <p:sp>
        <p:nvSpPr>
          <p:cNvPr id="23" name="テキスト ボックス 22">
            <a:extLst>
              <a:ext uri="{FF2B5EF4-FFF2-40B4-BE49-F238E27FC236}">
                <a16:creationId xmlns:a16="http://schemas.microsoft.com/office/drawing/2014/main" id="{CC848AF6-D477-FE40-BE9C-8EE3A60D953B}"/>
              </a:ext>
            </a:extLst>
          </p:cNvPr>
          <p:cNvSpPr txBox="1"/>
          <p:nvPr/>
        </p:nvSpPr>
        <p:spPr>
          <a:xfrm>
            <a:off x="1811088" y="4225505"/>
            <a:ext cx="1723549" cy="276999"/>
          </a:xfrm>
          <a:prstGeom prst="rect">
            <a:avLst/>
          </a:prstGeom>
          <a:noFill/>
        </p:spPr>
        <p:txBody>
          <a:bodyPr wrap="none" rtlCol="0">
            <a:spAutoFit/>
          </a:bodyPr>
          <a:lstStyle/>
          <a:p>
            <a:r>
              <a:rPr lang="en-US" altLang="ja-JP" sz="1200"/>
              <a:t>192.168.145.x/24</a:t>
            </a:r>
            <a:endParaRPr kumimoji="1" lang="ja-JP" altLang="en-US" sz="1200"/>
          </a:p>
        </p:txBody>
      </p:sp>
      <p:sp>
        <p:nvSpPr>
          <p:cNvPr id="24" name="テキスト ボックス 23">
            <a:extLst>
              <a:ext uri="{FF2B5EF4-FFF2-40B4-BE49-F238E27FC236}">
                <a16:creationId xmlns:a16="http://schemas.microsoft.com/office/drawing/2014/main" id="{544DE29D-D2E6-3668-AD9F-1555819F4573}"/>
              </a:ext>
            </a:extLst>
          </p:cNvPr>
          <p:cNvSpPr txBox="1"/>
          <p:nvPr/>
        </p:nvSpPr>
        <p:spPr>
          <a:xfrm>
            <a:off x="3443805" y="3890906"/>
            <a:ext cx="562975" cy="276999"/>
          </a:xfrm>
          <a:prstGeom prst="rect">
            <a:avLst/>
          </a:prstGeom>
          <a:noFill/>
        </p:spPr>
        <p:txBody>
          <a:bodyPr wrap="none" rtlCol="0">
            <a:spAutoFit/>
          </a:bodyPr>
          <a:lstStyle/>
          <a:p>
            <a:r>
              <a:rPr kumimoji="1" lang="en-US" altLang="ja-JP" sz="1200"/>
              <a:t>.130</a:t>
            </a:r>
            <a:endParaRPr kumimoji="1" lang="ja-JP" altLang="en-US" sz="1200"/>
          </a:p>
        </p:txBody>
      </p:sp>
      <p:sp>
        <p:nvSpPr>
          <p:cNvPr id="25" name="テキスト ボックス 24">
            <a:extLst>
              <a:ext uri="{FF2B5EF4-FFF2-40B4-BE49-F238E27FC236}">
                <a16:creationId xmlns:a16="http://schemas.microsoft.com/office/drawing/2014/main" id="{85F0BA89-6A91-8197-8E20-12D8D146336A}"/>
              </a:ext>
            </a:extLst>
          </p:cNvPr>
          <p:cNvSpPr txBox="1"/>
          <p:nvPr/>
        </p:nvSpPr>
        <p:spPr>
          <a:xfrm>
            <a:off x="1224848" y="3898271"/>
            <a:ext cx="349776" cy="276999"/>
          </a:xfrm>
          <a:prstGeom prst="rect">
            <a:avLst/>
          </a:prstGeom>
          <a:noFill/>
        </p:spPr>
        <p:txBody>
          <a:bodyPr wrap="none" rtlCol="0">
            <a:spAutoFit/>
          </a:bodyPr>
          <a:lstStyle/>
          <a:p>
            <a:r>
              <a:rPr lang="en-US" altLang="ja-JP" sz="1200"/>
              <a:t>.2</a:t>
            </a:r>
            <a:endParaRPr kumimoji="1" lang="ja-JP" altLang="en-US" sz="1200"/>
          </a:p>
        </p:txBody>
      </p:sp>
      <p:sp>
        <p:nvSpPr>
          <p:cNvPr id="26" name="正方形/長方形 25">
            <a:extLst>
              <a:ext uri="{FF2B5EF4-FFF2-40B4-BE49-F238E27FC236}">
                <a16:creationId xmlns:a16="http://schemas.microsoft.com/office/drawing/2014/main" id="{F6828B3F-95AA-5CCC-3A64-E898051E4E39}"/>
              </a:ext>
            </a:extLst>
          </p:cNvPr>
          <p:cNvSpPr/>
          <p:nvPr/>
        </p:nvSpPr>
        <p:spPr>
          <a:xfrm>
            <a:off x="9551963" y="3089143"/>
            <a:ext cx="1586090" cy="5915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60F4B393-36B8-92BB-0E41-F64880131FFE}"/>
              </a:ext>
            </a:extLst>
          </p:cNvPr>
          <p:cNvSpPr/>
          <p:nvPr/>
        </p:nvSpPr>
        <p:spPr>
          <a:xfrm>
            <a:off x="6875556" y="3089143"/>
            <a:ext cx="1586090" cy="591503"/>
          </a:xfrm>
          <a:prstGeom prst="rect">
            <a:avLst/>
          </a:prstGeom>
          <a:solidFill>
            <a:srgbClr val="FFFF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5AF50E20-E190-DC14-AE19-84367823C621}"/>
              </a:ext>
            </a:extLst>
          </p:cNvPr>
          <p:cNvCxnSpPr>
            <a:cxnSpLocks/>
            <a:endCxn id="27" idx="2"/>
          </p:cNvCxnSpPr>
          <p:nvPr/>
        </p:nvCxnSpPr>
        <p:spPr>
          <a:xfrm flipV="1">
            <a:off x="7668601" y="3680646"/>
            <a:ext cx="0" cy="4946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1F7D1E9-BF49-15FB-7472-4DEACD71521B}"/>
              </a:ext>
            </a:extLst>
          </p:cNvPr>
          <p:cNvCxnSpPr>
            <a:cxnSpLocks/>
            <a:endCxn id="26" idx="2"/>
          </p:cNvCxnSpPr>
          <p:nvPr/>
        </p:nvCxnSpPr>
        <p:spPr>
          <a:xfrm flipV="1">
            <a:off x="10345008" y="3680647"/>
            <a:ext cx="0" cy="54485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CFB55B2D-3331-36CF-94F8-A9590885D682}"/>
              </a:ext>
            </a:extLst>
          </p:cNvPr>
          <p:cNvSpPr/>
          <p:nvPr/>
        </p:nvSpPr>
        <p:spPr>
          <a:xfrm>
            <a:off x="140677" y="2602518"/>
            <a:ext cx="592001" cy="22086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5889B6F-3650-2320-3B2E-28A7B7EE86FB}"/>
              </a:ext>
            </a:extLst>
          </p:cNvPr>
          <p:cNvSpPr txBox="1"/>
          <p:nvPr/>
        </p:nvSpPr>
        <p:spPr>
          <a:xfrm>
            <a:off x="6896873" y="2732624"/>
            <a:ext cx="1447832" cy="369332"/>
          </a:xfrm>
          <a:prstGeom prst="rect">
            <a:avLst/>
          </a:prstGeom>
          <a:noFill/>
        </p:spPr>
        <p:txBody>
          <a:bodyPr wrap="none" rtlCol="0">
            <a:spAutoFit/>
          </a:bodyPr>
          <a:lstStyle/>
          <a:p>
            <a:r>
              <a:rPr kumimoji="1" lang="en-US" altLang="ja-JP"/>
              <a:t>winServer</a:t>
            </a:r>
          </a:p>
        </p:txBody>
      </p:sp>
      <p:sp>
        <p:nvSpPr>
          <p:cNvPr id="40" name="テキスト ボックス 39">
            <a:extLst>
              <a:ext uri="{FF2B5EF4-FFF2-40B4-BE49-F238E27FC236}">
                <a16:creationId xmlns:a16="http://schemas.microsoft.com/office/drawing/2014/main" id="{21ED15CF-0613-3E3B-DAD8-150C6F6A5BAB}"/>
              </a:ext>
            </a:extLst>
          </p:cNvPr>
          <p:cNvSpPr txBox="1"/>
          <p:nvPr/>
        </p:nvSpPr>
        <p:spPr>
          <a:xfrm>
            <a:off x="9886470" y="2713439"/>
            <a:ext cx="857927" cy="369332"/>
          </a:xfrm>
          <a:prstGeom prst="rect">
            <a:avLst/>
          </a:prstGeom>
          <a:noFill/>
        </p:spPr>
        <p:txBody>
          <a:bodyPr wrap="none" rtlCol="0">
            <a:spAutoFit/>
          </a:bodyPr>
          <a:lstStyle/>
          <a:p>
            <a:r>
              <a:rPr kumimoji="1" lang="en-US" altLang="ja-JP"/>
              <a:t>Linux</a:t>
            </a:r>
          </a:p>
        </p:txBody>
      </p:sp>
      <p:cxnSp>
        <p:nvCxnSpPr>
          <p:cNvPr id="42" name="直線コネクタ 41">
            <a:extLst>
              <a:ext uri="{FF2B5EF4-FFF2-40B4-BE49-F238E27FC236}">
                <a16:creationId xmlns:a16="http://schemas.microsoft.com/office/drawing/2014/main" id="{DCD38213-28D3-30EC-7615-FF0D79A0B2B4}"/>
              </a:ext>
            </a:extLst>
          </p:cNvPr>
          <p:cNvCxnSpPr>
            <a:cxnSpLocks/>
          </p:cNvCxnSpPr>
          <p:nvPr/>
        </p:nvCxnSpPr>
        <p:spPr>
          <a:xfrm>
            <a:off x="7599472" y="5036232"/>
            <a:ext cx="0" cy="4923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19EF2D0-2FB8-656B-159F-8D5DA4F8E363}"/>
              </a:ext>
            </a:extLst>
          </p:cNvPr>
          <p:cNvCxnSpPr>
            <a:cxnSpLocks/>
          </p:cNvCxnSpPr>
          <p:nvPr/>
        </p:nvCxnSpPr>
        <p:spPr>
          <a:xfrm>
            <a:off x="10387783" y="5528602"/>
            <a:ext cx="0" cy="6330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AD2D5098-6432-9E9D-D2F9-B706C3A4F6F8}"/>
              </a:ext>
            </a:extLst>
          </p:cNvPr>
          <p:cNvCxnSpPr/>
          <p:nvPr/>
        </p:nvCxnSpPr>
        <p:spPr>
          <a:xfrm>
            <a:off x="4006780" y="5169873"/>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83B36265-7419-437D-39A3-520D162C7D8D}"/>
              </a:ext>
            </a:extLst>
          </p:cNvPr>
          <p:cNvCxnSpPr/>
          <p:nvPr/>
        </p:nvCxnSpPr>
        <p:spPr>
          <a:xfrm>
            <a:off x="4006780" y="5416058"/>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8EDC14AE-03CF-86C6-7A40-6FB879732A4D}"/>
              </a:ext>
            </a:extLst>
          </p:cNvPr>
          <p:cNvCxnSpPr>
            <a:cxnSpLocks/>
          </p:cNvCxnSpPr>
          <p:nvPr/>
        </p:nvCxnSpPr>
        <p:spPr>
          <a:xfrm>
            <a:off x="3964744" y="5774787"/>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B2E7D006-170B-8EAB-2AD6-EBC288777B84}"/>
              </a:ext>
            </a:extLst>
          </p:cNvPr>
          <p:cNvCxnSpPr>
            <a:cxnSpLocks/>
          </p:cNvCxnSpPr>
          <p:nvPr/>
        </p:nvCxnSpPr>
        <p:spPr>
          <a:xfrm>
            <a:off x="3964744" y="6020972"/>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0941C1AC-36EF-D6E7-E20E-39B6C7E5F0A7}"/>
              </a:ext>
            </a:extLst>
          </p:cNvPr>
          <p:cNvSpPr/>
          <p:nvPr/>
        </p:nvSpPr>
        <p:spPr>
          <a:xfrm>
            <a:off x="3964743" y="5062521"/>
            <a:ext cx="656327" cy="10991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20AC50B2-FBA0-BAA3-E9B9-1396CDAAB1E8}"/>
              </a:ext>
            </a:extLst>
          </p:cNvPr>
          <p:cNvCxnSpPr>
            <a:cxnSpLocks/>
          </p:cNvCxnSpPr>
          <p:nvPr/>
        </p:nvCxnSpPr>
        <p:spPr>
          <a:xfrm>
            <a:off x="2715065" y="5174560"/>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542CFBE-3C9E-5894-5A99-721C9711D79B}"/>
              </a:ext>
            </a:extLst>
          </p:cNvPr>
          <p:cNvCxnSpPr>
            <a:cxnSpLocks/>
          </p:cNvCxnSpPr>
          <p:nvPr/>
        </p:nvCxnSpPr>
        <p:spPr>
          <a:xfrm>
            <a:off x="2715065" y="541605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6A114699-B0CF-7647-CB9F-676BBF004212}"/>
              </a:ext>
            </a:extLst>
          </p:cNvPr>
          <p:cNvCxnSpPr>
            <a:cxnSpLocks/>
          </p:cNvCxnSpPr>
          <p:nvPr/>
        </p:nvCxnSpPr>
        <p:spPr>
          <a:xfrm>
            <a:off x="2715065" y="578650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BD97A87A-0198-32A5-9E00-0ADB261C4E7A}"/>
              </a:ext>
            </a:extLst>
          </p:cNvPr>
          <p:cNvCxnSpPr>
            <a:cxnSpLocks/>
          </p:cNvCxnSpPr>
          <p:nvPr/>
        </p:nvCxnSpPr>
        <p:spPr>
          <a:xfrm>
            <a:off x="2715065" y="6023315"/>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73CC1023-880D-1EDD-876C-98DBEC97C845}"/>
              </a:ext>
            </a:extLst>
          </p:cNvPr>
          <p:cNvSpPr txBox="1"/>
          <p:nvPr/>
        </p:nvSpPr>
        <p:spPr>
          <a:xfrm>
            <a:off x="1526343" y="5798229"/>
            <a:ext cx="1879041" cy="253916"/>
          </a:xfrm>
          <a:prstGeom prst="rect">
            <a:avLst/>
          </a:prstGeom>
          <a:noFill/>
        </p:spPr>
        <p:txBody>
          <a:bodyPr wrap="none" rtlCol="0">
            <a:spAutoFit/>
          </a:bodyPr>
          <a:lstStyle/>
          <a:p>
            <a:r>
              <a:rPr kumimoji="1" lang="en-US" altLang="ja-JP" sz="1050"/>
              <a:t>ip:</a:t>
            </a:r>
            <a:r>
              <a:rPr lang="en-US" altLang="ja-JP" sz="1050"/>
              <a:t>127.0.0.1</a:t>
            </a:r>
            <a:r>
              <a:rPr kumimoji="1" lang="en-US" altLang="ja-JP" sz="1050"/>
              <a:t> port:5432</a:t>
            </a:r>
            <a:endParaRPr kumimoji="1" lang="ja-JP" altLang="en-US" sz="1050"/>
          </a:p>
        </p:txBody>
      </p:sp>
      <p:sp>
        <p:nvSpPr>
          <p:cNvPr id="63" name="テキスト ボックス 62">
            <a:extLst>
              <a:ext uri="{FF2B5EF4-FFF2-40B4-BE49-F238E27FC236}">
                <a16:creationId xmlns:a16="http://schemas.microsoft.com/office/drawing/2014/main" id="{EEC80E90-80D3-2D00-1298-78DB3422BEB8}"/>
              </a:ext>
            </a:extLst>
          </p:cNvPr>
          <p:cNvSpPr txBox="1"/>
          <p:nvPr/>
        </p:nvSpPr>
        <p:spPr>
          <a:xfrm>
            <a:off x="1538066" y="5556730"/>
            <a:ext cx="1879041" cy="253916"/>
          </a:xfrm>
          <a:prstGeom prst="rect">
            <a:avLst/>
          </a:prstGeom>
          <a:noFill/>
        </p:spPr>
        <p:txBody>
          <a:bodyPr wrap="none" rtlCol="0">
            <a:spAutoFit/>
          </a:bodyPr>
          <a:lstStyle/>
          <a:p>
            <a:r>
              <a:rPr kumimoji="1" lang="en-US" altLang="ja-JP" sz="1050"/>
              <a:t>ip:</a:t>
            </a:r>
            <a:r>
              <a:rPr lang="en-US" altLang="ja-JP" sz="1050"/>
              <a:t>127.0.0.1</a:t>
            </a:r>
            <a:r>
              <a:rPr kumimoji="1" lang="en-US" altLang="ja-JP" sz="1050"/>
              <a:t> port:2235</a:t>
            </a:r>
            <a:endParaRPr kumimoji="1" lang="ja-JP" altLang="en-US" sz="1050"/>
          </a:p>
        </p:txBody>
      </p:sp>
      <p:sp>
        <p:nvSpPr>
          <p:cNvPr id="64" name="テキスト ボックス 63">
            <a:extLst>
              <a:ext uri="{FF2B5EF4-FFF2-40B4-BE49-F238E27FC236}">
                <a16:creationId xmlns:a16="http://schemas.microsoft.com/office/drawing/2014/main" id="{6DABC8F4-C97D-4DB1-1B5F-D13664A86E11}"/>
              </a:ext>
            </a:extLst>
          </p:cNvPr>
          <p:cNvSpPr txBox="1"/>
          <p:nvPr/>
        </p:nvSpPr>
        <p:spPr>
          <a:xfrm>
            <a:off x="1535720" y="5202686"/>
            <a:ext cx="2356735" cy="253916"/>
          </a:xfrm>
          <a:prstGeom prst="rect">
            <a:avLst/>
          </a:prstGeom>
          <a:noFill/>
        </p:spPr>
        <p:txBody>
          <a:bodyPr wrap="none" rtlCol="0">
            <a:spAutoFit/>
          </a:bodyPr>
          <a:lstStyle/>
          <a:p>
            <a:r>
              <a:rPr kumimoji="1" lang="en-US" altLang="ja-JP" sz="1050"/>
              <a:t>ip:192.168.145.130 port:443</a:t>
            </a:r>
            <a:endParaRPr kumimoji="1" lang="ja-JP" altLang="en-US" sz="1050"/>
          </a:p>
        </p:txBody>
      </p:sp>
      <p:sp>
        <p:nvSpPr>
          <p:cNvPr id="65" name="テキスト ボックス 64">
            <a:extLst>
              <a:ext uri="{FF2B5EF4-FFF2-40B4-BE49-F238E27FC236}">
                <a16:creationId xmlns:a16="http://schemas.microsoft.com/office/drawing/2014/main" id="{31F9B9AB-3D6E-2FAE-F220-2D7F3DB3E6FF}"/>
              </a:ext>
            </a:extLst>
          </p:cNvPr>
          <p:cNvSpPr txBox="1"/>
          <p:nvPr/>
        </p:nvSpPr>
        <p:spPr>
          <a:xfrm>
            <a:off x="1519309" y="4947117"/>
            <a:ext cx="2459328" cy="253916"/>
          </a:xfrm>
          <a:prstGeom prst="rect">
            <a:avLst/>
          </a:prstGeom>
          <a:noFill/>
        </p:spPr>
        <p:txBody>
          <a:bodyPr wrap="none" rtlCol="0">
            <a:spAutoFit/>
          </a:bodyPr>
          <a:lstStyle/>
          <a:p>
            <a:r>
              <a:rPr kumimoji="1" lang="en-US" altLang="ja-JP" sz="1050"/>
              <a:t>ip:192.168.145.130 port:3395</a:t>
            </a:r>
            <a:endParaRPr kumimoji="1" lang="ja-JP" altLang="en-US" sz="1050"/>
          </a:p>
        </p:txBody>
      </p:sp>
      <p:sp>
        <p:nvSpPr>
          <p:cNvPr id="66" name="テキスト ボックス 65">
            <a:extLst>
              <a:ext uri="{FF2B5EF4-FFF2-40B4-BE49-F238E27FC236}">
                <a16:creationId xmlns:a16="http://schemas.microsoft.com/office/drawing/2014/main" id="{C3C9A8CC-94D9-691C-A706-1C55D43BF408}"/>
              </a:ext>
            </a:extLst>
          </p:cNvPr>
          <p:cNvSpPr txBox="1"/>
          <p:nvPr/>
        </p:nvSpPr>
        <p:spPr>
          <a:xfrm>
            <a:off x="5050303" y="5200341"/>
            <a:ext cx="1776448" cy="253916"/>
          </a:xfrm>
          <a:prstGeom prst="rect">
            <a:avLst/>
          </a:prstGeom>
          <a:noFill/>
        </p:spPr>
        <p:txBody>
          <a:bodyPr wrap="none" rtlCol="0">
            <a:spAutoFit/>
          </a:bodyPr>
          <a:lstStyle/>
          <a:p>
            <a:r>
              <a:rPr kumimoji="1" lang="en-US" altLang="ja-JP" sz="1050"/>
              <a:t>ip:10.0.2.10 port:443</a:t>
            </a:r>
            <a:endParaRPr kumimoji="1" lang="ja-JP" altLang="en-US" sz="1050"/>
          </a:p>
        </p:txBody>
      </p:sp>
      <p:sp>
        <p:nvSpPr>
          <p:cNvPr id="67" name="テキスト ボックス 66">
            <a:extLst>
              <a:ext uri="{FF2B5EF4-FFF2-40B4-BE49-F238E27FC236}">
                <a16:creationId xmlns:a16="http://schemas.microsoft.com/office/drawing/2014/main" id="{CCBD9F75-A91B-09FA-6B1A-C4BA5F6BEB57}"/>
              </a:ext>
            </a:extLst>
          </p:cNvPr>
          <p:cNvSpPr txBox="1"/>
          <p:nvPr/>
        </p:nvSpPr>
        <p:spPr>
          <a:xfrm>
            <a:off x="5033892" y="4958840"/>
            <a:ext cx="1879041" cy="253916"/>
          </a:xfrm>
          <a:prstGeom prst="rect">
            <a:avLst/>
          </a:prstGeom>
          <a:noFill/>
        </p:spPr>
        <p:txBody>
          <a:bodyPr wrap="none" rtlCol="0">
            <a:spAutoFit/>
          </a:bodyPr>
          <a:lstStyle/>
          <a:p>
            <a:r>
              <a:rPr kumimoji="1" lang="en-US" altLang="ja-JP" sz="1050"/>
              <a:t>ip:10.0.2.10 port:3398</a:t>
            </a:r>
            <a:endParaRPr kumimoji="1" lang="ja-JP" altLang="en-US" sz="1050"/>
          </a:p>
        </p:txBody>
      </p:sp>
      <p:sp>
        <p:nvSpPr>
          <p:cNvPr id="68" name="テキスト ボックス 67">
            <a:extLst>
              <a:ext uri="{FF2B5EF4-FFF2-40B4-BE49-F238E27FC236}">
                <a16:creationId xmlns:a16="http://schemas.microsoft.com/office/drawing/2014/main" id="{37A10007-0691-4D8E-9F2A-6ABEF58D7B7B}"/>
              </a:ext>
            </a:extLst>
          </p:cNvPr>
          <p:cNvSpPr txBox="1"/>
          <p:nvPr/>
        </p:nvSpPr>
        <p:spPr>
          <a:xfrm>
            <a:off x="7720821" y="5802910"/>
            <a:ext cx="1896673" cy="253916"/>
          </a:xfrm>
          <a:prstGeom prst="rect">
            <a:avLst/>
          </a:prstGeom>
          <a:noFill/>
        </p:spPr>
        <p:txBody>
          <a:bodyPr wrap="none" rtlCol="0">
            <a:spAutoFit/>
          </a:bodyPr>
          <a:lstStyle/>
          <a:p>
            <a:r>
              <a:rPr kumimoji="1" lang="en-US" altLang="ja-JP" sz="1050"/>
              <a:t>ip:10.0.2.20 port:5432</a:t>
            </a:r>
            <a:endParaRPr kumimoji="1" lang="ja-JP" altLang="en-US" sz="1050"/>
          </a:p>
        </p:txBody>
      </p:sp>
      <p:sp>
        <p:nvSpPr>
          <p:cNvPr id="69" name="テキスト ボックス 68">
            <a:extLst>
              <a:ext uri="{FF2B5EF4-FFF2-40B4-BE49-F238E27FC236}">
                <a16:creationId xmlns:a16="http://schemas.microsoft.com/office/drawing/2014/main" id="{C5B635B2-43D1-26FB-E3D6-FE82F9E55824}"/>
              </a:ext>
            </a:extLst>
          </p:cNvPr>
          <p:cNvSpPr txBox="1"/>
          <p:nvPr/>
        </p:nvSpPr>
        <p:spPr>
          <a:xfrm>
            <a:off x="7704410" y="5561409"/>
            <a:ext cx="1691489" cy="253916"/>
          </a:xfrm>
          <a:prstGeom prst="rect">
            <a:avLst/>
          </a:prstGeom>
          <a:noFill/>
        </p:spPr>
        <p:txBody>
          <a:bodyPr wrap="none" rtlCol="0">
            <a:spAutoFit/>
          </a:bodyPr>
          <a:lstStyle/>
          <a:p>
            <a:r>
              <a:rPr kumimoji="1" lang="en-US" altLang="ja-JP" sz="1050"/>
              <a:t>ip:10.0.2.20 port:22</a:t>
            </a:r>
            <a:endParaRPr kumimoji="1" lang="ja-JP" altLang="en-US" sz="1050"/>
          </a:p>
        </p:txBody>
      </p:sp>
      <p:sp>
        <p:nvSpPr>
          <p:cNvPr id="71" name="テキスト ボックス 70">
            <a:extLst>
              <a:ext uri="{FF2B5EF4-FFF2-40B4-BE49-F238E27FC236}">
                <a16:creationId xmlns:a16="http://schemas.microsoft.com/office/drawing/2014/main" id="{6CC1BB52-0DB7-DA27-E6C6-583E07D06DA5}"/>
              </a:ext>
            </a:extLst>
          </p:cNvPr>
          <p:cNvSpPr txBox="1"/>
          <p:nvPr/>
        </p:nvSpPr>
        <p:spPr>
          <a:xfrm rot="16200000">
            <a:off x="3690531" y="5408895"/>
            <a:ext cx="1172116" cy="369332"/>
          </a:xfrm>
          <a:prstGeom prst="rect">
            <a:avLst/>
          </a:prstGeom>
          <a:noFill/>
        </p:spPr>
        <p:txBody>
          <a:bodyPr wrap="none" rtlCol="0">
            <a:spAutoFit/>
          </a:bodyPr>
          <a:lstStyle/>
          <a:p>
            <a:r>
              <a:rPr kumimoji="1" lang="en-US" altLang="ja-JP"/>
              <a:t>NAT</a:t>
            </a:r>
            <a:r>
              <a:rPr kumimoji="1" lang="ja-JP" altLang="en-US"/>
              <a:t>変換</a:t>
            </a:r>
          </a:p>
        </p:txBody>
      </p:sp>
      <p:sp>
        <p:nvSpPr>
          <p:cNvPr id="72" name="テキスト ボックス 71">
            <a:extLst>
              <a:ext uri="{FF2B5EF4-FFF2-40B4-BE49-F238E27FC236}">
                <a16:creationId xmlns:a16="http://schemas.microsoft.com/office/drawing/2014/main" id="{01F52422-42DC-4ABE-F2E7-8FA56F6E4FE4}"/>
              </a:ext>
            </a:extLst>
          </p:cNvPr>
          <p:cNvSpPr txBox="1"/>
          <p:nvPr/>
        </p:nvSpPr>
        <p:spPr>
          <a:xfrm>
            <a:off x="7640694" y="3705505"/>
            <a:ext cx="445956" cy="276999"/>
          </a:xfrm>
          <a:prstGeom prst="rect">
            <a:avLst/>
          </a:prstGeom>
          <a:noFill/>
        </p:spPr>
        <p:txBody>
          <a:bodyPr wrap="none" rtlCol="0">
            <a:spAutoFit/>
          </a:bodyPr>
          <a:lstStyle/>
          <a:p>
            <a:r>
              <a:rPr kumimoji="1" lang="en-US" altLang="ja-JP" sz="1200"/>
              <a:t>.10</a:t>
            </a:r>
            <a:endParaRPr kumimoji="1" lang="ja-JP" altLang="en-US" sz="1200"/>
          </a:p>
        </p:txBody>
      </p:sp>
      <p:sp>
        <p:nvSpPr>
          <p:cNvPr id="73" name="テキスト ボックス 72">
            <a:extLst>
              <a:ext uri="{FF2B5EF4-FFF2-40B4-BE49-F238E27FC236}">
                <a16:creationId xmlns:a16="http://schemas.microsoft.com/office/drawing/2014/main" id="{81333DF5-AFA6-9F6F-9B40-8FA40B6A4D4B}"/>
              </a:ext>
            </a:extLst>
          </p:cNvPr>
          <p:cNvSpPr txBox="1"/>
          <p:nvPr/>
        </p:nvSpPr>
        <p:spPr>
          <a:xfrm>
            <a:off x="10315434" y="3703427"/>
            <a:ext cx="466794" cy="276999"/>
          </a:xfrm>
          <a:prstGeom prst="rect">
            <a:avLst/>
          </a:prstGeom>
          <a:noFill/>
        </p:spPr>
        <p:txBody>
          <a:bodyPr wrap="none" rtlCol="0">
            <a:spAutoFit/>
          </a:bodyPr>
          <a:lstStyle/>
          <a:p>
            <a:r>
              <a:rPr kumimoji="1" lang="en-US" altLang="ja-JP" sz="1200"/>
              <a:t>.20</a:t>
            </a:r>
            <a:endParaRPr kumimoji="1" lang="ja-JP" altLang="en-US" sz="1200"/>
          </a:p>
        </p:txBody>
      </p:sp>
      <p:sp>
        <p:nvSpPr>
          <p:cNvPr id="74" name="テキスト ボックス 73">
            <a:extLst>
              <a:ext uri="{FF2B5EF4-FFF2-40B4-BE49-F238E27FC236}">
                <a16:creationId xmlns:a16="http://schemas.microsoft.com/office/drawing/2014/main" id="{FF3049FE-9928-5587-1FA8-3358ECA5220C}"/>
              </a:ext>
            </a:extLst>
          </p:cNvPr>
          <p:cNvSpPr txBox="1"/>
          <p:nvPr/>
        </p:nvSpPr>
        <p:spPr>
          <a:xfrm>
            <a:off x="7623668" y="4981025"/>
            <a:ext cx="604653" cy="307777"/>
          </a:xfrm>
          <a:prstGeom prst="rect">
            <a:avLst/>
          </a:prstGeom>
          <a:noFill/>
        </p:spPr>
        <p:txBody>
          <a:bodyPr wrap="none" rtlCol="0">
            <a:spAutoFit/>
          </a:bodyPr>
          <a:lstStyle/>
          <a:p>
            <a:r>
              <a:rPr kumimoji="1" lang="en-US" altLang="ja-JP" sz="1400"/>
              <a:t>RDP</a:t>
            </a:r>
            <a:endParaRPr kumimoji="1" lang="ja-JP" altLang="en-US" sz="1400"/>
          </a:p>
        </p:txBody>
      </p:sp>
      <p:sp>
        <p:nvSpPr>
          <p:cNvPr id="75" name="テキスト ボックス 74">
            <a:extLst>
              <a:ext uri="{FF2B5EF4-FFF2-40B4-BE49-F238E27FC236}">
                <a16:creationId xmlns:a16="http://schemas.microsoft.com/office/drawing/2014/main" id="{AAC4F1EC-9CE7-BEB4-E813-C7143738625C}"/>
              </a:ext>
            </a:extLst>
          </p:cNvPr>
          <p:cNvSpPr txBox="1"/>
          <p:nvPr/>
        </p:nvSpPr>
        <p:spPr>
          <a:xfrm>
            <a:off x="7620789" y="5258583"/>
            <a:ext cx="1447832" cy="307777"/>
          </a:xfrm>
          <a:prstGeom prst="rect">
            <a:avLst/>
          </a:prstGeom>
          <a:noFill/>
        </p:spPr>
        <p:txBody>
          <a:bodyPr wrap="none" rtlCol="0">
            <a:spAutoFit/>
          </a:bodyPr>
          <a:lstStyle/>
          <a:p>
            <a:r>
              <a:rPr lang="en-US" altLang="ja-JP" sz="1400"/>
              <a:t>Web(HTTPS)</a:t>
            </a:r>
            <a:endParaRPr kumimoji="1" lang="ja-JP" altLang="en-US" sz="1400"/>
          </a:p>
        </p:txBody>
      </p:sp>
      <p:sp>
        <p:nvSpPr>
          <p:cNvPr id="76" name="テキスト ボックス 75">
            <a:extLst>
              <a:ext uri="{FF2B5EF4-FFF2-40B4-BE49-F238E27FC236}">
                <a16:creationId xmlns:a16="http://schemas.microsoft.com/office/drawing/2014/main" id="{49D0B961-4F3C-0729-90B1-4507DB83FCEE}"/>
              </a:ext>
            </a:extLst>
          </p:cNvPr>
          <p:cNvSpPr txBox="1"/>
          <p:nvPr/>
        </p:nvSpPr>
        <p:spPr>
          <a:xfrm>
            <a:off x="10387500" y="5593560"/>
            <a:ext cx="588623" cy="307777"/>
          </a:xfrm>
          <a:prstGeom prst="rect">
            <a:avLst/>
          </a:prstGeom>
          <a:noFill/>
        </p:spPr>
        <p:txBody>
          <a:bodyPr wrap="none" rtlCol="0">
            <a:spAutoFit/>
          </a:bodyPr>
          <a:lstStyle/>
          <a:p>
            <a:r>
              <a:rPr kumimoji="1" lang="en-US" altLang="ja-JP" sz="1400"/>
              <a:t>SSH</a:t>
            </a:r>
            <a:endParaRPr kumimoji="1" lang="ja-JP" altLang="en-US" sz="1400"/>
          </a:p>
        </p:txBody>
      </p:sp>
      <p:sp>
        <p:nvSpPr>
          <p:cNvPr id="77" name="テキスト ボックス 76">
            <a:extLst>
              <a:ext uri="{FF2B5EF4-FFF2-40B4-BE49-F238E27FC236}">
                <a16:creationId xmlns:a16="http://schemas.microsoft.com/office/drawing/2014/main" id="{AE2B4C93-799C-3481-5BA8-19A43E5C7616}"/>
              </a:ext>
            </a:extLst>
          </p:cNvPr>
          <p:cNvSpPr txBox="1"/>
          <p:nvPr/>
        </p:nvSpPr>
        <p:spPr>
          <a:xfrm>
            <a:off x="10387018" y="5844196"/>
            <a:ext cx="1350050" cy="307777"/>
          </a:xfrm>
          <a:prstGeom prst="rect">
            <a:avLst/>
          </a:prstGeom>
          <a:noFill/>
        </p:spPr>
        <p:txBody>
          <a:bodyPr wrap="none" rtlCol="0">
            <a:spAutoFit/>
          </a:bodyPr>
          <a:lstStyle/>
          <a:p>
            <a:r>
              <a:rPr lang="en-US" altLang="ja-JP" sz="1400"/>
              <a:t>PostgreSQL</a:t>
            </a:r>
            <a:endParaRPr kumimoji="1" lang="ja-JP" altLang="en-US" sz="1400"/>
          </a:p>
        </p:txBody>
      </p:sp>
      <p:cxnSp>
        <p:nvCxnSpPr>
          <p:cNvPr id="79" name="直線矢印コネクタ 78">
            <a:extLst>
              <a:ext uri="{FF2B5EF4-FFF2-40B4-BE49-F238E27FC236}">
                <a16:creationId xmlns:a16="http://schemas.microsoft.com/office/drawing/2014/main" id="{EA2F5B72-6A3D-8AE3-C1F0-E1BC90EE00DE}"/>
              </a:ext>
            </a:extLst>
          </p:cNvPr>
          <p:cNvCxnSpPr>
            <a:cxnSpLocks/>
          </p:cNvCxnSpPr>
          <p:nvPr/>
        </p:nvCxnSpPr>
        <p:spPr>
          <a:xfrm>
            <a:off x="2075080" y="6352336"/>
            <a:ext cx="2014323" cy="0"/>
          </a:xfrm>
          <a:prstGeom prst="straightConnector1">
            <a:avLst/>
          </a:prstGeom>
          <a:ln w="254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A0D42300-19A7-D217-27C1-E82028E1AEB0}"/>
              </a:ext>
            </a:extLst>
          </p:cNvPr>
          <p:cNvCxnSpPr>
            <a:cxnSpLocks/>
          </p:cNvCxnSpPr>
          <p:nvPr/>
        </p:nvCxnSpPr>
        <p:spPr>
          <a:xfrm flipH="1">
            <a:off x="3199359" y="6632135"/>
            <a:ext cx="5207534" cy="1558"/>
          </a:xfrm>
          <a:prstGeom prst="straightConnector1">
            <a:avLst/>
          </a:prstGeom>
          <a:ln w="25400">
            <a:solidFill>
              <a:srgbClr val="FF66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89AAFEC4-575C-BBEE-A6B3-EBB19DAF04CA}"/>
              </a:ext>
            </a:extLst>
          </p:cNvPr>
          <p:cNvCxnSpPr>
            <a:cxnSpLocks/>
          </p:cNvCxnSpPr>
          <p:nvPr/>
        </p:nvCxnSpPr>
        <p:spPr>
          <a:xfrm>
            <a:off x="4108255" y="6257699"/>
            <a:ext cx="0" cy="219621"/>
          </a:xfrm>
          <a:prstGeom prst="straightConnector1">
            <a:avLst/>
          </a:prstGeom>
          <a:ln w="254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CE3BD4F9-C997-EC98-8158-405DC6352A5A}"/>
              </a:ext>
            </a:extLst>
          </p:cNvPr>
          <p:cNvSpPr txBox="1"/>
          <p:nvPr/>
        </p:nvSpPr>
        <p:spPr>
          <a:xfrm>
            <a:off x="1202548" y="6151018"/>
            <a:ext cx="1107996" cy="369332"/>
          </a:xfrm>
          <a:prstGeom prst="rect">
            <a:avLst/>
          </a:prstGeom>
          <a:noFill/>
        </p:spPr>
        <p:txBody>
          <a:bodyPr wrap="none" rtlCol="0">
            <a:spAutoFit/>
          </a:bodyPr>
          <a:lstStyle/>
          <a:p>
            <a:r>
              <a:rPr lang="ja-JP" altLang="en-US"/>
              <a:t>疎通不可</a:t>
            </a:r>
            <a:endParaRPr kumimoji="1" lang="ja-JP" altLang="en-US"/>
          </a:p>
        </p:txBody>
      </p:sp>
      <p:sp>
        <p:nvSpPr>
          <p:cNvPr id="91" name="テキスト ボックス 90">
            <a:extLst>
              <a:ext uri="{FF2B5EF4-FFF2-40B4-BE49-F238E27FC236}">
                <a16:creationId xmlns:a16="http://schemas.microsoft.com/office/drawing/2014/main" id="{88B03EA7-F2DB-6018-6124-7DBEB34DC3FC}"/>
              </a:ext>
            </a:extLst>
          </p:cNvPr>
          <p:cNvSpPr txBox="1"/>
          <p:nvPr/>
        </p:nvSpPr>
        <p:spPr>
          <a:xfrm>
            <a:off x="8326630" y="6443966"/>
            <a:ext cx="1018227" cy="369332"/>
          </a:xfrm>
          <a:prstGeom prst="rect">
            <a:avLst/>
          </a:prstGeom>
          <a:noFill/>
        </p:spPr>
        <p:txBody>
          <a:bodyPr wrap="none" rtlCol="0">
            <a:spAutoFit/>
          </a:bodyPr>
          <a:lstStyle/>
          <a:p>
            <a:r>
              <a:rPr lang="ja-JP" altLang="en-US"/>
              <a:t>疎通</a:t>
            </a:r>
            <a:r>
              <a:rPr lang="en-US" altLang="ja-JP"/>
              <a:t>OK</a:t>
            </a:r>
            <a:endParaRPr kumimoji="1" lang="ja-JP" altLang="en-US"/>
          </a:p>
        </p:txBody>
      </p:sp>
      <p:sp>
        <p:nvSpPr>
          <p:cNvPr id="93" name="テキスト ボックス 92">
            <a:extLst>
              <a:ext uri="{FF2B5EF4-FFF2-40B4-BE49-F238E27FC236}">
                <a16:creationId xmlns:a16="http://schemas.microsoft.com/office/drawing/2014/main" id="{95C3422B-FE63-B36A-1466-F3F4F6784B57}"/>
              </a:ext>
            </a:extLst>
          </p:cNvPr>
          <p:cNvSpPr txBox="1"/>
          <p:nvPr/>
        </p:nvSpPr>
        <p:spPr>
          <a:xfrm rot="16200000">
            <a:off x="-290945" y="3478826"/>
            <a:ext cx="1431802" cy="338554"/>
          </a:xfrm>
          <a:prstGeom prst="rect">
            <a:avLst/>
          </a:prstGeom>
          <a:noFill/>
        </p:spPr>
        <p:txBody>
          <a:bodyPr wrap="none" rtlCol="0">
            <a:spAutoFit/>
          </a:bodyPr>
          <a:lstStyle/>
          <a:p>
            <a:r>
              <a:rPr kumimoji="1" lang="ja-JP" altLang="en-US" sz="1600"/>
              <a:t>インターネット</a:t>
            </a:r>
          </a:p>
        </p:txBody>
      </p:sp>
      <p:sp>
        <p:nvSpPr>
          <p:cNvPr id="94" name="テキスト ボックス 93">
            <a:extLst>
              <a:ext uri="{FF2B5EF4-FFF2-40B4-BE49-F238E27FC236}">
                <a16:creationId xmlns:a16="http://schemas.microsoft.com/office/drawing/2014/main" id="{5123917B-5D5B-E3C7-2925-B46DF9535FB0}"/>
              </a:ext>
            </a:extLst>
          </p:cNvPr>
          <p:cNvSpPr txBox="1"/>
          <p:nvPr/>
        </p:nvSpPr>
        <p:spPr>
          <a:xfrm rot="16200000">
            <a:off x="485215" y="2888030"/>
            <a:ext cx="779381" cy="338554"/>
          </a:xfrm>
          <a:prstGeom prst="rect">
            <a:avLst/>
          </a:prstGeom>
          <a:noFill/>
        </p:spPr>
        <p:txBody>
          <a:bodyPr wrap="none" rtlCol="0">
            <a:spAutoFit/>
          </a:bodyPr>
          <a:lstStyle/>
          <a:p>
            <a:r>
              <a:rPr kumimoji="1" lang="ja-JP" altLang="en-US" sz="1600"/>
              <a:t>ルータ</a:t>
            </a:r>
          </a:p>
        </p:txBody>
      </p:sp>
      <p:sp>
        <p:nvSpPr>
          <p:cNvPr id="95" name="テキスト ボックス 94">
            <a:extLst>
              <a:ext uri="{FF2B5EF4-FFF2-40B4-BE49-F238E27FC236}">
                <a16:creationId xmlns:a16="http://schemas.microsoft.com/office/drawing/2014/main" id="{BF3B2B31-7EEE-92B2-58FD-AFEB787EA154}"/>
              </a:ext>
            </a:extLst>
          </p:cNvPr>
          <p:cNvSpPr txBox="1"/>
          <p:nvPr/>
        </p:nvSpPr>
        <p:spPr>
          <a:xfrm>
            <a:off x="5763336" y="4264396"/>
            <a:ext cx="1120820" cy="276999"/>
          </a:xfrm>
          <a:prstGeom prst="rect">
            <a:avLst/>
          </a:prstGeom>
          <a:noFill/>
        </p:spPr>
        <p:txBody>
          <a:bodyPr wrap="none" rtlCol="0">
            <a:spAutoFit/>
          </a:bodyPr>
          <a:lstStyle/>
          <a:p>
            <a:r>
              <a:rPr kumimoji="1" lang="en-US" altLang="ja-JP" sz="1200"/>
              <a:t>DHCP/DNS</a:t>
            </a:r>
            <a:endParaRPr kumimoji="1" lang="ja-JP" altLang="en-US" sz="1200"/>
          </a:p>
        </p:txBody>
      </p:sp>
      <p:sp>
        <p:nvSpPr>
          <p:cNvPr id="98" name="テキスト ボックス 97">
            <a:extLst>
              <a:ext uri="{FF2B5EF4-FFF2-40B4-BE49-F238E27FC236}">
                <a16:creationId xmlns:a16="http://schemas.microsoft.com/office/drawing/2014/main" id="{7D690D45-6FCB-E77E-B064-E0979BCAF944}"/>
              </a:ext>
            </a:extLst>
          </p:cNvPr>
          <p:cNvSpPr txBox="1"/>
          <p:nvPr/>
        </p:nvSpPr>
        <p:spPr>
          <a:xfrm>
            <a:off x="6956471" y="3096269"/>
            <a:ext cx="1382110" cy="646331"/>
          </a:xfrm>
          <a:prstGeom prst="rect">
            <a:avLst/>
          </a:prstGeom>
          <a:noFill/>
        </p:spPr>
        <p:txBody>
          <a:bodyPr wrap="none" rtlCol="0">
            <a:spAutoFit/>
          </a:bodyPr>
          <a:lstStyle/>
          <a:p>
            <a:pPr algn="ctr"/>
            <a:r>
              <a:rPr kumimoji="1" lang="en-US" altLang="ja-JP"/>
              <a:t>web</a:t>
            </a:r>
            <a:r>
              <a:rPr kumimoji="1" lang="ja-JP" altLang="en-US"/>
              <a:t>サーバ</a:t>
            </a:r>
            <a:endParaRPr kumimoji="1" lang="en-US" altLang="ja-JP"/>
          </a:p>
          <a:p>
            <a:pPr algn="ctr"/>
            <a:r>
              <a:rPr lang="en-US" altLang="ja-JP"/>
              <a:t>(VM)</a:t>
            </a:r>
            <a:endParaRPr kumimoji="1" lang="ja-JP" altLang="en-US"/>
          </a:p>
        </p:txBody>
      </p:sp>
      <p:sp>
        <p:nvSpPr>
          <p:cNvPr id="99" name="テキスト ボックス 98">
            <a:extLst>
              <a:ext uri="{FF2B5EF4-FFF2-40B4-BE49-F238E27FC236}">
                <a16:creationId xmlns:a16="http://schemas.microsoft.com/office/drawing/2014/main" id="{430D0644-D798-30F4-19AC-E020B375A656}"/>
              </a:ext>
            </a:extLst>
          </p:cNvPr>
          <p:cNvSpPr txBox="1"/>
          <p:nvPr/>
        </p:nvSpPr>
        <p:spPr>
          <a:xfrm>
            <a:off x="9772907" y="3090206"/>
            <a:ext cx="1228221" cy="646331"/>
          </a:xfrm>
          <a:prstGeom prst="rect">
            <a:avLst/>
          </a:prstGeom>
          <a:noFill/>
        </p:spPr>
        <p:txBody>
          <a:bodyPr wrap="none" rtlCol="0">
            <a:spAutoFit/>
          </a:bodyPr>
          <a:lstStyle/>
          <a:p>
            <a:pPr algn="ctr"/>
            <a:r>
              <a:rPr kumimoji="1" lang="en-US" altLang="ja-JP"/>
              <a:t>DB</a:t>
            </a:r>
            <a:r>
              <a:rPr kumimoji="1" lang="ja-JP" altLang="en-US"/>
              <a:t>サーバ</a:t>
            </a:r>
            <a:endParaRPr kumimoji="1" lang="en-US" altLang="ja-JP"/>
          </a:p>
          <a:p>
            <a:pPr algn="ctr"/>
            <a:r>
              <a:rPr lang="en-US" altLang="ja-JP"/>
              <a:t>(VM)</a:t>
            </a:r>
            <a:endParaRPr kumimoji="1" lang="ja-JP" altLang="en-US"/>
          </a:p>
        </p:txBody>
      </p:sp>
      <p:sp>
        <p:nvSpPr>
          <p:cNvPr id="6" name="テキスト ボックス 5">
            <a:extLst>
              <a:ext uri="{FF2B5EF4-FFF2-40B4-BE49-F238E27FC236}">
                <a16:creationId xmlns:a16="http://schemas.microsoft.com/office/drawing/2014/main" id="{B1B5C2BD-D4A7-A9A0-41E7-04C24E3B7C68}"/>
              </a:ext>
            </a:extLst>
          </p:cNvPr>
          <p:cNvSpPr txBox="1"/>
          <p:nvPr/>
        </p:nvSpPr>
        <p:spPr>
          <a:xfrm>
            <a:off x="4089403" y="2215828"/>
            <a:ext cx="2430474" cy="369332"/>
          </a:xfrm>
          <a:prstGeom prst="rect">
            <a:avLst/>
          </a:prstGeom>
          <a:noFill/>
        </p:spPr>
        <p:txBody>
          <a:bodyPr wrap="none" rtlCol="0">
            <a:spAutoFit/>
          </a:bodyPr>
          <a:lstStyle/>
          <a:p>
            <a:r>
              <a:rPr kumimoji="1" lang="ja-JP" altLang="en-US"/>
              <a:t>実習用</a:t>
            </a:r>
            <a:r>
              <a:rPr kumimoji="1" lang="en-US" altLang="ja-JP"/>
              <a:t>PC</a:t>
            </a:r>
            <a:r>
              <a:rPr kumimoji="1" lang="ja-JP" altLang="en-US"/>
              <a:t>（ホスト</a:t>
            </a:r>
            <a:r>
              <a:rPr kumimoji="1" lang="en-US" altLang="ja-JP"/>
              <a:t>PC</a:t>
            </a:r>
            <a:r>
              <a:rPr kumimoji="1" lang="ja-JP" altLang="en-US"/>
              <a:t>）</a:t>
            </a:r>
          </a:p>
        </p:txBody>
      </p:sp>
      <p:pic>
        <p:nvPicPr>
          <p:cNvPr id="8" name="Picture 2" descr="マルのフリーイラスト - 丸印の無料素材 - チコデザ">
            <a:extLst>
              <a:ext uri="{FF2B5EF4-FFF2-40B4-BE49-F238E27FC236}">
                <a16:creationId xmlns:a16="http://schemas.microsoft.com/office/drawing/2014/main" id="{AC37C62C-1AB3-9A22-087D-5D8A2E5F9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792" y="6308948"/>
            <a:ext cx="780931" cy="6392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バツマークのフリーイラスト - バッテン印の無料素材 - チコデザ">
            <a:extLst>
              <a:ext uri="{FF2B5EF4-FFF2-40B4-BE49-F238E27FC236}">
                <a16:creationId xmlns:a16="http://schemas.microsoft.com/office/drawing/2014/main" id="{1EED73D6-5D75-34D6-9B48-B19955DBF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330" y="5998084"/>
            <a:ext cx="878998" cy="71947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8C38D0BD-92AE-534A-B7CE-4AA9EAEA2D67}"/>
              </a:ext>
            </a:extLst>
          </p:cNvPr>
          <p:cNvSpPr txBox="1"/>
          <p:nvPr/>
        </p:nvSpPr>
        <p:spPr>
          <a:xfrm>
            <a:off x="1442915" y="3028904"/>
            <a:ext cx="2364734" cy="646331"/>
          </a:xfrm>
          <a:prstGeom prst="rect">
            <a:avLst/>
          </a:prstGeom>
          <a:noFill/>
        </p:spPr>
        <p:txBody>
          <a:bodyPr wrap="square" rtlCol="0">
            <a:spAutoFit/>
          </a:bodyPr>
          <a:lstStyle/>
          <a:p>
            <a:r>
              <a:rPr kumimoji="1" lang="en-US" altLang="ja-JP" sz="1200"/>
              <a:t>※</a:t>
            </a:r>
            <a:r>
              <a:rPr kumimoji="1" lang="ja-JP" altLang="en-US" sz="1200"/>
              <a:t>物理</a:t>
            </a:r>
            <a:r>
              <a:rPr kumimoji="1" lang="en-US" altLang="ja-JP" sz="1200"/>
              <a:t>NW</a:t>
            </a:r>
            <a:r>
              <a:rPr kumimoji="1" lang="ja-JP" altLang="en-US" sz="1200"/>
              <a:t>は環境に合わせて</a:t>
            </a:r>
            <a:r>
              <a:rPr kumimoji="1" lang="en-US" altLang="ja-JP" sz="1200"/>
              <a:t>IP</a:t>
            </a:r>
            <a:r>
              <a:rPr lang="ja-JP" altLang="en-US" sz="1200"/>
              <a:t>アドレスを設定してください。</a:t>
            </a:r>
            <a:endParaRPr lang="en-US" altLang="ja-JP" sz="1200"/>
          </a:p>
          <a:p>
            <a:r>
              <a:rPr kumimoji="1" lang="ja-JP" altLang="en-US" sz="1200"/>
              <a:t>例）</a:t>
            </a:r>
            <a:r>
              <a:rPr kumimoji="1" lang="en-US" altLang="ja-JP" sz="1200"/>
              <a:t>192.168.145.x/24</a:t>
            </a:r>
            <a:endParaRPr kumimoji="1" lang="ja-JP" altLang="en-US" sz="1200"/>
          </a:p>
        </p:txBody>
      </p:sp>
    </p:spTree>
    <p:extLst>
      <p:ext uri="{BB962C8B-B14F-4D97-AF65-F5344CB8AC3E}">
        <p14:creationId xmlns:p14="http://schemas.microsoft.com/office/powerpoint/2010/main" val="3897877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a:extLst>
              <a:ext uri="{FF2B5EF4-FFF2-40B4-BE49-F238E27FC236}">
                <a16:creationId xmlns:a16="http://schemas.microsoft.com/office/drawing/2014/main" id="{A611DDAD-5EF8-0AE9-29A8-829B77DFB050}"/>
              </a:ext>
            </a:extLst>
          </p:cNvPr>
          <p:cNvSpPr/>
          <p:nvPr/>
        </p:nvSpPr>
        <p:spPr>
          <a:xfrm>
            <a:off x="1291739" y="4737874"/>
            <a:ext cx="10614509" cy="1711310"/>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ja-JP" altLang="en-US"/>
              <a:t>構成概要（ネットワーク通信経路）</a:t>
            </a:r>
            <a:endParaRPr lang="en-US" altLang="ja-JP"/>
          </a:p>
        </p:txBody>
      </p:sp>
      <p:sp>
        <p:nvSpPr>
          <p:cNvPr id="2" name="正方形/長方形 1">
            <a:extLst>
              <a:ext uri="{FF2B5EF4-FFF2-40B4-BE49-F238E27FC236}">
                <a16:creationId xmlns:a16="http://schemas.microsoft.com/office/drawing/2014/main" id="{C663E44E-8B91-9DE0-716F-E81710B4511C}"/>
              </a:ext>
            </a:extLst>
          </p:cNvPr>
          <p:cNvSpPr/>
          <p:nvPr/>
        </p:nvSpPr>
        <p:spPr>
          <a:xfrm>
            <a:off x="4093699" y="2602518"/>
            <a:ext cx="7812551"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6EDCE33E-E33D-30C2-BE16-8ADC1EC9EB1D}"/>
              </a:ext>
            </a:extLst>
          </p:cNvPr>
          <p:cNvSpPr/>
          <p:nvPr/>
        </p:nvSpPr>
        <p:spPr>
          <a:xfrm>
            <a:off x="661181" y="2602518"/>
            <a:ext cx="436099"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222DCEA-ED52-1DDD-5A34-CCA819038111}"/>
              </a:ext>
            </a:extLst>
          </p:cNvPr>
          <p:cNvSpPr/>
          <p:nvPr/>
        </p:nvSpPr>
        <p:spPr>
          <a:xfrm>
            <a:off x="956603" y="3855391"/>
            <a:ext cx="295422"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FDAB3FFE-2C2D-924B-149F-28B71B4AB1BC}"/>
              </a:ext>
            </a:extLst>
          </p:cNvPr>
          <p:cNvCxnSpPr>
            <a:cxnSpLocks/>
            <a:stCxn id="4" idx="3"/>
            <a:endCxn id="5" idx="1"/>
          </p:cNvCxnSpPr>
          <p:nvPr/>
        </p:nvCxnSpPr>
        <p:spPr>
          <a:xfrm>
            <a:off x="1252025" y="4178948"/>
            <a:ext cx="27127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7759901-8571-46AF-5897-1A7FCC960071}"/>
              </a:ext>
            </a:extLst>
          </p:cNvPr>
          <p:cNvSpPr/>
          <p:nvPr/>
        </p:nvSpPr>
        <p:spPr>
          <a:xfrm>
            <a:off x="4416298" y="3855391"/>
            <a:ext cx="1092136"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E4C02E2-8005-F10B-61B1-2B17E8DA9978}"/>
              </a:ext>
            </a:extLst>
          </p:cNvPr>
          <p:cNvSpPr/>
          <p:nvPr/>
        </p:nvSpPr>
        <p:spPr>
          <a:xfrm>
            <a:off x="3964744" y="3855391"/>
            <a:ext cx="451553"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D422D74-3C8D-1A1E-062D-3B05DB5D362A}"/>
              </a:ext>
            </a:extLst>
          </p:cNvPr>
          <p:cNvSpPr txBox="1"/>
          <p:nvPr/>
        </p:nvSpPr>
        <p:spPr>
          <a:xfrm>
            <a:off x="4389121" y="3920662"/>
            <a:ext cx="1063112" cy="523220"/>
          </a:xfrm>
          <a:prstGeom prst="rect">
            <a:avLst/>
          </a:prstGeom>
          <a:noFill/>
        </p:spPr>
        <p:txBody>
          <a:bodyPr wrap="none" rtlCol="0">
            <a:spAutoFit/>
          </a:bodyPr>
          <a:lstStyle/>
          <a:p>
            <a:pPr algn="ctr"/>
            <a:r>
              <a:rPr lang="en-US" altLang="ja-JP" sz="1400"/>
              <a:t>G</a:t>
            </a:r>
            <a:r>
              <a:rPr kumimoji="1" lang="en-US" altLang="ja-JP" sz="1400"/>
              <a:t>ateWay</a:t>
            </a:r>
          </a:p>
          <a:p>
            <a:pPr algn="ctr"/>
            <a:r>
              <a:rPr kumimoji="1" lang="en-US" altLang="ja-JP" sz="1400"/>
              <a:t>(NAT)</a:t>
            </a:r>
            <a:endParaRPr kumimoji="1" lang="ja-JP" altLang="en-US" sz="1400"/>
          </a:p>
        </p:txBody>
      </p:sp>
      <p:sp>
        <p:nvSpPr>
          <p:cNvPr id="17" name="正方形/長方形 16">
            <a:extLst>
              <a:ext uri="{FF2B5EF4-FFF2-40B4-BE49-F238E27FC236}">
                <a16:creationId xmlns:a16="http://schemas.microsoft.com/office/drawing/2014/main" id="{3EBBC1FB-3984-3996-5E6B-188BABA4053C}"/>
              </a:ext>
            </a:extLst>
          </p:cNvPr>
          <p:cNvSpPr/>
          <p:nvPr/>
        </p:nvSpPr>
        <p:spPr>
          <a:xfrm>
            <a:off x="5508434" y="3855391"/>
            <a:ext cx="295422" cy="647114"/>
          </a:xfrm>
          <a:prstGeom prst="rect">
            <a:avLst/>
          </a:prstGeom>
          <a:ln w="2540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34B3A93-D666-3137-36E1-5A7DA880E441}"/>
              </a:ext>
            </a:extLst>
          </p:cNvPr>
          <p:cNvCxnSpPr>
            <a:cxnSpLocks/>
            <a:stCxn id="17" idx="3"/>
          </p:cNvCxnSpPr>
          <p:nvPr/>
        </p:nvCxnSpPr>
        <p:spPr>
          <a:xfrm>
            <a:off x="5803856" y="4178948"/>
            <a:ext cx="5334197" cy="2135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3D6EC03-A25F-9340-95C4-28A6DA396C5C}"/>
              </a:ext>
            </a:extLst>
          </p:cNvPr>
          <p:cNvSpPr txBox="1"/>
          <p:nvPr/>
        </p:nvSpPr>
        <p:spPr>
          <a:xfrm>
            <a:off x="7863672" y="4252959"/>
            <a:ext cx="2390398" cy="276999"/>
          </a:xfrm>
          <a:prstGeom prst="rect">
            <a:avLst/>
          </a:prstGeom>
          <a:noFill/>
        </p:spPr>
        <p:txBody>
          <a:bodyPr wrap="none" rtlCol="0">
            <a:spAutoFit/>
          </a:bodyPr>
          <a:lstStyle/>
          <a:p>
            <a:r>
              <a:rPr lang="en-US" altLang="ja-JP" sz="1200"/>
              <a:t>NAT Network: 10.0.2.x/24</a:t>
            </a:r>
            <a:endParaRPr kumimoji="1" lang="ja-JP" altLang="en-US" sz="1200"/>
          </a:p>
        </p:txBody>
      </p:sp>
      <p:sp>
        <p:nvSpPr>
          <p:cNvPr id="22" name="テキスト ボックス 21">
            <a:extLst>
              <a:ext uri="{FF2B5EF4-FFF2-40B4-BE49-F238E27FC236}">
                <a16:creationId xmlns:a16="http://schemas.microsoft.com/office/drawing/2014/main" id="{329C158F-BF2C-448A-B8B6-798271D3923B}"/>
              </a:ext>
            </a:extLst>
          </p:cNvPr>
          <p:cNvSpPr txBox="1"/>
          <p:nvPr/>
        </p:nvSpPr>
        <p:spPr>
          <a:xfrm>
            <a:off x="5803856" y="3876746"/>
            <a:ext cx="328936" cy="276999"/>
          </a:xfrm>
          <a:prstGeom prst="rect">
            <a:avLst/>
          </a:prstGeom>
          <a:noFill/>
        </p:spPr>
        <p:txBody>
          <a:bodyPr wrap="none" rtlCol="0">
            <a:spAutoFit/>
          </a:bodyPr>
          <a:lstStyle/>
          <a:p>
            <a:r>
              <a:rPr kumimoji="1" lang="en-US" altLang="ja-JP" sz="1200"/>
              <a:t>.1</a:t>
            </a:r>
            <a:endParaRPr kumimoji="1" lang="ja-JP" altLang="en-US" sz="1200"/>
          </a:p>
        </p:txBody>
      </p:sp>
      <p:sp>
        <p:nvSpPr>
          <p:cNvPr id="23" name="テキスト ボックス 22">
            <a:extLst>
              <a:ext uri="{FF2B5EF4-FFF2-40B4-BE49-F238E27FC236}">
                <a16:creationId xmlns:a16="http://schemas.microsoft.com/office/drawing/2014/main" id="{CC848AF6-D477-FE40-BE9C-8EE3A60D953B}"/>
              </a:ext>
            </a:extLst>
          </p:cNvPr>
          <p:cNvSpPr txBox="1"/>
          <p:nvPr/>
        </p:nvSpPr>
        <p:spPr>
          <a:xfrm>
            <a:off x="1811088" y="4225505"/>
            <a:ext cx="1723549" cy="276999"/>
          </a:xfrm>
          <a:prstGeom prst="rect">
            <a:avLst/>
          </a:prstGeom>
          <a:noFill/>
        </p:spPr>
        <p:txBody>
          <a:bodyPr wrap="none" rtlCol="0">
            <a:spAutoFit/>
          </a:bodyPr>
          <a:lstStyle/>
          <a:p>
            <a:r>
              <a:rPr lang="en-US" altLang="ja-JP" sz="1200"/>
              <a:t>192.168.145.x/24</a:t>
            </a:r>
            <a:endParaRPr kumimoji="1" lang="ja-JP" altLang="en-US" sz="1200"/>
          </a:p>
        </p:txBody>
      </p:sp>
      <p:sp>
        <p:nvSpPr>
          <p:cNvPr id="24" name="テキスト ボックス 23">
            <a:extLst>
              <a:ext uri="{FF2B5EF4-FFF2-40B4-BE49-F238E27FC236}">
                <a16:creationId xmlns:a16="http://schemas.microsoft.com/office/drawing/2014/main" id="{544DE29D-D2E6-3668-AD9F-1555819F4573}"/>
              </a:ext>
            </a:extLst>
          </p:cNvPr>
          <p:cNvSpPr txBox="1"/>
          <p:nvPr/>
        </p:nvSpPr>
        <p:spPr>
          <a:xfrm>
            <a:off x="3443805" y="3890906"/>
            <a:ext cx="562975" cy="276999"/>
          </a:xfrm>
          <a:prstGeom prst="rect">
            <a:avLst/>
          </a:prstGeom>
          <a:noFill/>
        </p:spPr>
        <p:txBody>
          <a:bodyPr wrap="none" rtlCol="0">
            <a:spAutoFit/>
          </a:bodyPr>
          <a:lstStyle/>
          <a:p>
            <a:r>
              <a:rPr kumimoji="1" lang="en-US" altLang="ja-JP" sz="1200"/>
              <a:t>.130</a:t>
            </a:r>
            <a:endParaRPr kumimoji="1" lang="ja-JP" altLang="en-US" sz="1200"/>
          </a:p>
        </p:txBody>
      </p:sp>
      <p:sp>
        <p:nvSpPr>
          <p:cNvPr id="25" name="テキスト ボックス 24">
            <a:extLst>
              <a:ext uri="{FF2B5EF4-FFF2-40B4-BE49-F238E27FC236}">
                <a16:creationId xmlns:a16="http://schemas.microsoft.com/office/drawing/2014/main" id="{85F0BA89-6A91-8197-8E20-12D8D146336A}"/>
              </a:ext>
            </a:extLst>
          </p:cNvPr>
          <p:cNvSpPr txBox="1"/>
          <p:nvPr/>
        </p:nvSpPr>
        <p:spPr>
          <a:xfrm>
            <a:off x="1224848" y="3898271"/>
            <a:ext cx="349776" cy="276999"/>
          </a:xfrm>
          <a:prstGeom prst="rect">
            <a:avLst/>
          </a:prstGeom>
          <a:noFill/>
        </p:spPr>
        <p:txBody>
          <a:bodyPr wrap="none" rtlCol="0">
            <a:spAutoFit/>
          </a:bodyPr>
          <a:lstStyle/>
          <a:p>
            <a:r>
              <a:rPr lang="en-US" altLang="ja-JP" sz="1200"/>
              <a:t>.2</a:t>
            </a:r>
            <a:endParaRPr kumimoji="1" lang="ja-JP" altLang="en-US" sz="1200"/>
          </a:p>
        </p:txBody>
      </p:sp>
      <p:sp>
        <p:nvSpPr>
          <p:cNvPr id="26" name="正方形/長方形 25">
            <a:extLst>
              <a:ext uri="{FF2B5EF4-FFF2-40B4-BE49-F238E27FC236}">
                <a16:creationId xmlns:a16="http://schemas.microsoft.com/office/drawing/2014/main" id="{F6828B3F-95AA-5CCC-3A64-E898051E4E39}"/>
              </a:ext>
            </a:extLst>
          </p:cNvPr>
          <p:cNvSpPr/>
          <p:nvPr/>
        </p:nvSpPr>
        <p:spPr>
          <a:xfrm>
            <a:off x="9551963" y="3089143"/>
            <a:ext cx="1586090" cy="5915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60F4B393-36B8-92BB-0E41-F64880131FFE}"/>
              </a:ext>
            </a:extLst>
          </p:cNvPr>
          <p:cNvSpPr/>
          <p:nvPr/>
        </p:nvSpPr>
        <p:spPr>
          <a:xfrm>
            <a:off x="6875556" y="3089143"/>
            <a:ext cx="1586090" cy="591503"/>
          </a:xfrm>
          <a:prstGeom prst="rect">
            <a:avLst/>
          </a:prstGeom>
          <a:solidFill>
            <a:srgbClr val="FFFF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5AF50E20-E190-DC14-AE19-84367823C621}"/>
              </a:ext>
            </a:extLst>
          </p:cNvPr>
          <p:cNvCxnSpPr>
            <a:cxnSpLocks/>
            <a:endCxn id="27" idx="2"/>
          </p:cNvCxnSpPr>
          <p:nvPr/>
        </p:nvCxnSpPr>
        <p:spPr>
          <a:xfrm flipV="1">
            <a:off x="7668601" y="3680646"/>
            <a:ext cx="0" cy="4946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1F7D1E9-BF49-15FB-7472-4DEACD71521B}"/>
              </a:ext>
            </a:extLst>
          </p:cNvPr>
          <p:cNvCxnSpPr>
            <a:cxnSpLocks/>
            <a:endCxn id="26" idx="2"/>
          </p:cNvCxnSpPr>
          <p:nvPr/>
        </p:nvCxnSpPr>
        <p:spPr>
          <a:xfrm flipV="1">
            <a:off x="10345008" y="3680647"/>
            <a:ext cx="0" cy="54485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CFB55B2D-3331-36CF-94F8-A9590885D682}"/>
              </a:ext>
            </a:extLst>
          </p:cNvPr>
          <p:cNvSpPr/>
          <p:nvPr/>
        </p:nvSpPr>
        <p:spPr>
          <a:xfrm>
            <a:off x="140677" y="2602518"/>
            <a:ext cx="592001" cy="22086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5889B6F-3650-2320-3B2E-28A7B7EE86FB}"/>
              </a:ext>
            </a:extLst>
          </p:cNvPr>
          <p:cNvSpPr txBox="1"/>
          <p:nvPr/>
        </p:nvSpPr>
        <p:spPr>
          <a:xfrm>
            <a:off x="6896873" y="2732624"/>
            <a:ext cx="1447832" cy="369332"/>
          </a:xfrm>
          <a:prstGeom prst="rect">
            <a:avLst/>
          </a:prstGeom>
          <a:noFill/>
        </p:spPr>
        <p:txBody>
          <a:bodyPr wrap="none" rtlCol="0">
            <a:spAutoFit/>
          </a:bodyPr>
          <a:lstStyle/>
          <a:p>
            <a:r>
              <a:rPr kumimoji="1" lang="en-US" altLang="ja-JP"/>
              <a:t>winServer</a:t>
            </a:r>
          </a:p>
        </p:txBody>
      </p:sp>
      <p:sp>
        <p:nvSpPr>
          <p:cNvPr id="40" name="テキスト ボックス 39">
            <a:extLst>
              <a:ext uri="{FF2B5EF4-FFF2-40B4-BE49-F238E27FC236}">
                <a16:creationId xmlns:a16="http://schemas.microsoft.com/office/drawing/2014/main" id="{21ED15CF-0613-3E3B-DAD8-150C6F6A5BAB}"/>
              </a:ext>
            </a:extLst>
          </p:cNvPr>
          <p:cNvSpPr txBox="1"/>
          <p:nvPr/>
        </p:nvSpPr>
        <p:spPr>
          <a:xfrm>
            <a:off x="9886470" y="2713439"/>
            <a:ext cx="857927" cy="369332"/>
          </a:xfrm>
          <a:prstGeom prst="rect">
            <a:avLst/>
          </a:prstGeom>
          <a:noFill/>
        </p:spPr>
        <p:txBody>
          <a:bodyPr wrap="none" rtlCol="0">
            <a:spAutoFit/>
          </a:bodyPr>
          <a:lstStyle/>
          <a:p>
            <a:r>
              <a:rPr kumimoji="1" lang="en-US" altLang="ja-JP"/>
              <a:t>Linux</a:t>
            </a:r>
          </a:p>
        </p:txBody>
      </p:sp>
      <p:cxnSp>
        <p:nvCxnSpPr>
          <p:cNvPr id="42" name="直線コネクタ 41">
            <a:extLst>
              <a:ext uri="{FF2B5EF4-FFF2-40B4-BE49-F238E27FC236}">
                <a16:creationId xmlns:a16="http://schemas.microsoft.com/office/drawing/2014/main" id="{DCD38213-28D3-30EC-7615-FF0D79A0B2B4}"/>
              </a:ext>
            </a:extLst>
          </p:cNvPr>
          <p:cNvCxnSpPr>
            <a:cxnSpLocks/>
          </p:cNvCxnSpPr>
          <p:nvPr/>
        </p:nvCxnSpPr>
        <p:spPr>
          <a:xfrm>
            <a:off x="7599472" y="5036232"/>
            <a:ext cx="0" cy="4923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19EF2D0-2FB8-656B-159F-8D5DA4F8E363}"/>
              </a:ext>
            </a:extLst>
          </p:cNvPr>
          <p:cNvCxnSpPr>
            <a:cxnSpLocks/>
          </p:cNvCxnSpPr>
          <p:nvPr/>
        </p:nvCxnSpPr>
        <p:spPr>
          <a:xfrm>
            <a:off x="10387783" y="5528602"/>
            <a:ext cx="0" cy="6330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AD2D5098-6432-9E9D-D2F9-B706C3A4F6F8}"/>
              </a:ext>
            </a:extLst>
          </p:cNvPr>
          <p:cNvCxnSpPr/>
          <p:nvPr/>
        </p:nvCxnSpPr>
        <p:spPr>
          <a:xfrm>
            <a:off x="4006780" y="5169873"/>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83B36265-7419-437D-39A3-520D162C7D8D}"/>
              </a:ext>
            </a:extLst>
          </p:cNvPr>
          <p:cNvCxnSpPr/>
          <p:nvPr/>
        </p:nvCxnSpPr>
        <p:spPr>
          <a:xfrm>
            <a:off x="4006780" y="5416058"/>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8EDC14AE-03CF-86C6-7A40-6FB879732A4D}"/>
              </a:ext>
            </a:extLst>
          </p:cNvPr>
          <p:cNvCxnSpPr>
            <a:cxnSpLocks/>
          </p:cNvCxnSpPr>
          <p:nvPr/>
        </p:nvCxnSpPr>
        <p:spPr>
          <a:xfrm>
            <a:off x="3964744" y="5774787"/>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B2E7D006-170B-8EAB-2AD6-EBC288777B84}"/>
              </a:ext>
            </a:extLst>
          </p:cNvPr>
          <p:cNvCxnSpPr>
            <a:cxnSpLocks/>
          </p:cNvCxnSpPr>
          <p:nvPr/>
        </p:nvCxnSpPr>
        <p:spPr>
          <a:xfrm>
            <a:off x="3964744" y="6020972"/>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0941C1AC-36EF-D6E7-E20E-39B6C7E5F0A7}"/>
              </a:ext>
            </a:extLst>
          </p:cNvPr>
          <p:cNvSpPr/>
          <p:nvPr/>
        </p:nvSpPr>
        <p:spPr>
          <a:xfrm>
            <a:off x="3964743" y="5062521"/>
            <a:ext cx="656327" cy="10991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20AC50B2-FBA0-BAA3-E9B9-1396CDAAB1E8}"/>
              </a:ext>
            </a:extLst>
          </p:cNvPr>
          <p:cNvCxnSpPr>
            <a:cxnSpLocks/>
          </p:cNvCxnSpPr>
          <p:nvPr/>
        </p:nvCxnSpPr>
        <p:spPr>
          <a:xfrm>
            <a:off x="2715065" y="5174560"/>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542CFBE-3C9E-5894-5A99-721C9711D79B}"/>
              </a:ext>
            </a:extLst>
          </p:cNvPr>
          <p:cNvCxnSpPr>
            <a:cxnSpLocks/>
          </p:cNvCxnSpPr>
          <p:nvPr/>
        </p:nvCxnSpPr>
        <p:spPr>
          <a:xfrm>
            <a:off x="2715065" y="541605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6A114699-B0CF-7647-CB9F-676BBF004212}"/>
              </a:ext>
            </a:extLst>
          </p:cNvPr>
          <p:cNvCxnSpPr>
            <a:cxnSpLocks/>
          </p:cNvCxnSpPr>
          <p:nvPr/>
        </p:nvCxnSpPr>
        <p:spPr>
          <a:xfrm>
            <a:off x="2715065" y="578650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BD97A87A-0198-32A5-9E00-0ADB261C4E7A}"/>
              </a:ext>
            </a:extLst>
          </p:cNvPr>
          <p:cNvCxnSpPr>
            <a:cxnSpLocks/>
          </p:cNvCxnSpPr>
          <p:nvPr/>
        </p:nvCxnSpPr>
        <p:spPr>
          <a:xfrm>
            <a:off x="2715065" y="6023315"/>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73CC1023-880D-1EDD-876C-98DBEC97C845}"/>
              </a:ext>
            </a:extLst>
          </p:cNvPr>
          <p:cNvSpPr txBox="1"/>
          <p:nvPr/>
        </p:nvSpPr>
        <p:spPr>
          <a:xfrm>
            <a:off x="1526343" y="5798229"/>
            <a:ext cx="1879041" cy="253916"/>
          </a:xfrm>
          <a:prstGeom prst="rect">
            <a:avLst/>
          </a:prstGeom>
          <a:noFill/>
        </p:spPr>
        <p:txBody>
          <a:bodyPr wrap="none" rtlCol="0">
            <a:spAutoFit/>
          </a:bodyPr>
          <a:lstStyle/>
          <a:p>
            <a:r>
              <a:rPr kumimoji="1" lang="en-US" altLang="ja-JP" sz="1050"/>
              <a:t>ip:127.0.0.1 port:5432</a:t>
            </a:r>
            <a:endParaRPr kumimoji="1" lang="ja-JP" altLang="en-US" sz="1050"/>
          </a:p>
        </p:txBody>
      </p:sp>
      <p:sp>
        <p:nvSpPr>
          <p:cNvPr id="63" name="テキスト ボックス 62">
            <a:extLst>
              <a:ext uri="{FF2B5EF4-FFF2-40B4-BE49-F238E27FC236}">
                <a16:creationId xmlns:a16="http://schemas.microsoft.com/office/drawing/2014/main" id="{EEC80E90-80D3-2D00-1298-78DB3422BEB8}"/>
              </a:ext>
            </a:extLst>
          </p:cNvPr>
          <p:cNvSpPr txBox="1"/>
          <p:nvPr/>
        </p:nvSpPr>
        <p:spPr>
          <a:xfrm>
            <a:off x="1538066" y="5556730"/>
            <a:ext cx="1879041" cy="253916"/>
          </a:xfrm>
          <a:prstGeom prst="rect">
            <a:avLst/>
          </a:prstGeom>
          <a:noFill/>
        </p:spPr>
        <p:txBody>
          <a:bodyPr wrap="none" rtlCol="0">
            <a:spAutoFit/>
          </a:bodyPr>
          <a:lstStyle/>
          <a:p>
            <a:r>
              <a:rPr kumimoji="1" lang="en-US" altLang="ja-JP" sz="1050"/>
              <a:t>ip:</a:t>
            </a:r>
            <a:r>
              <a:rPr lang="en-US" altLang="ja-JP" sz="1050"/>
              <a:t>127.0.0.1</a:t>
            </a:r>
            <a:r>
              <a:rPr kumimoji="1" lang="en-US" altLang="ja-JP" sz="1050"/>
              <a:t> port:2235</a:t>
            </a:r>
            <a:endParaRPr kumimoji="1" lang="ja-JP" altLang="en-US" sz="1050"/>
          </a:p>
        </p:txBody>
      </p:sp>
      <p:sp>
        <p:nvSpPr>
          <p:cNvPr id="64" name="テキスト ボックス 63">
            <a:extLst>
              <a:ext uri="{FF2B5EF4-FFF2-40B4-BE49-F238E27FC236}">
                <a16:creationId xmlns:a16="http://schemas.microsoft.com/office/drawing/2014/main" id="{6DABC8F4-C97D-4DB1-1B5F-D13664A86E11}"/>
              </a:ext>
            </a:extLst>
          </p:cNvPr>
          <p:cNvSpPr txBox="1"/>
          <p:nvPr/>
        </p:nvSpPr>
        <p:spPr>
          <a:xfrm>
            <a:off x="1535720" y="5202686"/>
            <a:ext cx="2356735" cy="253916"/>
          </a:xfrm>
          <a:prstGeom prst="rect">
            <a:avLst/>
          </a:prstGeom>
          <a:noFill/>
        </p:spPr>
        <p:txBody>
          <a:bodyPr wrap="none" rtlCol="0">
            <a:spAutoFit/>
          </a:bodyPr>
          <a:lstStyle/>
          <a:p>
            <a:r>
              <a:rPr kumimoji="1" lang="en-US" altLang="ja-JP" sz="1050"/>
              <a:t>ip:192.168.145.130 port:443</a:t>
            </a:r>
            <a:endParaRPr kumimoji="1" lang="ja-JP" altLang="en-US" sz="1050"/>
          </a:p>
        </p:txBody>
      </p:sp>
      <p:sp>
        <p:nvSpPr>
          <p:cNvPr id="65" name="テキスト ボックス 64">
            <a:extLst>
              <a:ext uri="{FF2B5EF4-FFF2-40B4-BE49-F238E27FC236}">
                <a16:creationId xmlns:a16="http://schemas.microsoft.com/office/drawing/2014/main" id="{31F9B9AB-3D6E-2FAE-F220-2D7F3DB3E6FF}"/>
              </a:ext>
            </a:extLst>
          </p:cNvPr>
          <p:cNvSpPr txBox="1"/>
          <p:nvPr/>
        </p:nvSpPr>
        <p:spPr>
          <a:xfrm>
            <a:off x="1519309" y="4947117"/>
            <a:ext cx="2459328" cy="253916"/>
          </a:xfrm>
          <a:prstGeom prst="rect">
            <a:avLst/>
          </a:prstGeom>
          <a:noFill/>
        </p:spPr>
        <p:txBody>
          <a:bodyPr wrap="none" rtlCol="0">
            <a:spAutoFit/>
          </a:bodyPr>
          <a:lstStyle/>
          <a:p>
            <a:r>
              <a:rPr kumimoji="1" lang="en-US" altLang="ja-JP" sz="1050"/>
              <a:t>ip:192.168.145.130 port:3395</a:t>
            </a:r>
            <a:endParaRPr kumimoji="1" lang="ja-JP" altLang="en-US" sz="1050"/>
          </a:p>
        </p:txBody>
      </p:sp>
      <p:sp>
        <p:nvSpPr>
          <p:cNvPr id="66" name="テキスト ボックス 65">
            <a:extLst>
              <a:ext uri="{FF2B5EF4-FFF2-40B4-BE49-F238E27FC236}">
                <a16:creationId xmlns:a16="http://schemas.microsoft.com/office/drawing/2014/main" id="{C3C9A8CC-94D9-691C-A706-1C55D43BF408}"/>
              </a:ext>
            </a:extLst>
          </p:cNvPr>
          <p:cNvSpPr txBox="1"/>
          <p:nvPr/>
        </p:nvSpPr>
        <p:spPr>
          <a:xfrm>
            <a:off x="5050303" y="5200341"/>
            <a:ext cx="1776448" cy="253916"/>
          </a:xfrm>
          <a:prstGeom prst="rect">
            <a:avLst/>
          </a:prstGeom>
          <a:noFill/>
        </p:spPr>
        <p:txBody>
          <a:bodyPr wrap="none" rtlCol="0">
            <a:spAutoFit/>
          </a:bodyPr>
          <a:lstStyle/>
          <a:p>
            <a:r>
              <a:rPr kumimoji="1" lang="en-US" altLang="ja-JP" sz="1050"/>
              <a:t>ip:10.0.2.10 port:443</a:t>
            </a:r>
            <a:endParaRPr kumimoji="1" lang="ja-JP" altLang="en-US" sz="1050"/>
          </a:p>
        </p:txBody>
      </p:sp>
      <p:sp>
        <p:nvSpPr>
          <p:cNvPr id="67" name="テキスト ボックス 66">
            <a:extLst>
              <a:ext uri="{FF2B5EF4-FFF2-40B4-BE49-F238E27FC236}">
                <a16:creationId xmlns:a16="http://schemas.microsoft.com/office/drawing/2014/main" id="{CCBD9F75-A91B-09FA-6B1A-C4BA5F6BEB57}"/>
              </a:ext>
            </a:extLst>
          </p:cNvPr>
          <p:cNvSpPr txBox="1"/>
          <p:nvPr/>
        </p:nvSpPr>
        <p:spPr>
          <a:xfrm>
            <a:off x="5033892" y="4958840"/>
            <a:ext cx="1879041" cy="253916"/>
          </a:xfrm>
          <a:prstGeom prst="rect">
            <a:avLst/>
          </a:prstGeom>
          <a:noFill/>
        </p:spPr>
        <p:txBody>
          <a:bodyPr wrap="none" rtlCol="0">
            <a:spAutoFit/>
          </a:bodyPr>
          <a:lstStyle/>
          <a:p>
            <a:r>
              <a:rPr kumimoji="1" lang="en-US" altLang="ja-JP" sz="1050"/>
              <a:t>ip:10.0.2.10 port:3398</a:t>
            </a:r>
            <a:endParaRPr kumimoji="1" lang="ja-JP" altLang="en-US" sz="1050"/>
          </a:p>
        </p:txBody>
      </p:sp>
      <p:sp>
        <p:nvSpPr>
          <p:cNvPr id="68" name="テキスト ボックス 67">
            <a:extLst>
              <a:ext uri="{FF2B5EF4-FFF2-40B4-BE49-F238E27FC236}">
                <a16:creationId xmlns:a16="http://schemas.microsoft.com/office/drawing/2014/main" id="{37A10007-0691-4D8E-9F2A-6ABEF58D7B7B}"/>
              </a:ext>
            </a:extLst>
          </p:cNvPr>
          <p:cNvSpPr txBox="1"/>
          <p:nvPr/>
        </p:nvSpPr>
        <p:spPr>
          <a:xfrm>
            <a:off x="7720821" y="5802910"/>
            <a:ext cx="1896673" cy="253916"/>
          </a:xfrm>
          <a:prstGeom prst="rect">
            <a:avLst/>
          </a:prstGeom>
          <a:noFill/>
        </p:spPr>
        <p:txBody>
          <a:bodyPr wrap="none" rtlCol="0">
            <a:spAutoFit/>
          </a:bodyPr>
          <a:lstStyle/>
          <a:p>
            <a:r>
              <a:rPr kumimoji="1" lang="en-US" altLang="ja-JP" sz="1050"/>
              <a:t>ip:10.0.2.20 port:5432</a:t>
            </a:r>
            <a:endParaRPr kumimoji="1" lang="ja-JP" altLang="en-US" sz="1050"/>
          </a:p>
        </p:txBody>
      </p:sp>
      <p:sp>
        <p:nvSpPr>
          <p:cNvPr id="69" name="テキスト ボックス 68">
            <a:extLst>
              <a:ext uri="{FF2B5EF4-FFF2-40B4-BE49-F238E27FC236}">
                <a16:creationId xmlns:a16="http://schemas.microsoft.com/office/drawing/2014/main" id="{C5B635B2-43D1-26FB-E3D6-FE82F9E55824}"/>
              </a:ext>
            </a:extLst>
          </p:cNvPr>
          <p:cNvSpPr txBox="1"/>
          <p:nvPr/>
        </p:nvSpPr>
        <p:spPr>
          <a:xfrm>
            <a:off x="7704410" y="5561409"/>
            <a:ext cx="1691489" cy="253916"/>
          </a:xfrm>
          <a:prstGeom prst="rect">
            <a:avLst/>
          </a:prstGeom>
          <a:noFill/>
        </p:spPr>
        <p:txBody>
          <a:bodyPr wrap="none" rtlCol="0">
            <a:spAutoFit/>
          </a:bodyPr>
          <a:lstStyle/>
          <a:p>
            <a:r>
              <a:rPr kumimoji="1" lang="en-US" altLang="ja-JP" sz="1050"/>
              <a:t>ip:10.0.2.20 port:22</a:t>
            </a:r>
            <a:endParaRPr kumimoji="1" lang="ja-JP" altLang="en-US" sz="1050"/>
          </a:p>
        </p:txBody>
      </p:sp>
      <p:sp>
        <p:nvSpPr>
          <p:cNvPr id="71" name="テキスト ボックス 70">
            <a:extLst>
              <a:ext uri="{FF2B5EF4-FFF2-40B4-BE49-F238E27FC236}">
                <a16:creationId xmlns:a16="http://schemas.microsoft.com/office/drawing/2014/main" id="{6CC1BB52-0DB7-DA27-E6C6-583E07D06DA5}"/>
              </a:ext>
            </a:extLst>
          </p:cNvPr>
          <p:cNvSpPr txBox="1"/>
          <p:nvPr/>
        </p:nvSpPr>
        <p:spPr>
          <a:xfrm rot="16200000">
            <a:off x="3690531" y="5408895"/>
            <a:ext cx="1172116" cy="369332"/>
          </a:xfrm>
          <a:prstGeom prst="rect">
            <a:avLst/>
          </a:prstGeom>
          <a:noFill/>
        </p:spPr>
        <p:txBody>
          <a:bodyPr wrap="none" rtlCol="0">
            <a:spAutoFit/>
          </a:bodyPr>
          <a:lstStyle/>
          <a:p>
            <a:r>
              <a:rPr kumimoji="1" lang="en-US" altLang="ja-JP"/>
              <a:t>NAT</a:t>
            </a:r>
            <a:r>
              <a:rPr kumimoji="1" lang="ja-JP" altLang="en-US"/>
              <a:t>変換</a:t>
            </a:r>
          </a:p>
        </p:txBody>
      </p:sp>
      <p:sp>
        <p:nvSpPr>
          <p:cNvPr id="72" name="テキスト ボックス 71">
            <a:extLst>
              <a:ext uri="{FF2B5EF4-FFF2-40B4-BE49-F238E27FC236}">
                <a16:creationId xmlns:a16="http://schemas.microsoft.com/office/drawing/2014/main" id="{01F52422-42DC-4ABE-F2E7-8FA56F6E4FE4}"/>
              </a:ext>
            </a:extLst>
          </p:cNvPr>
          <p:cNvSpPr txBox="1"/>
          <p:nvPr/>
        </p:nvSpPr>
        <p:spPr>
          <a:xfrm>
            <a:off x="7640694" y="3705505"/>
            <a:ext cx="445956" cy="276999"/>
          </a:xfrm>
          <a:prstGeom prst="rect">
            <a:avLst/>
          </a:prstGeom>
          <a:noFill/>
        </p:spPr>
        <p:txBody>
          <a:bodyPr wrap="none" rtlCol="0">
            <a:spAutoFit/>
          </a:bodyPr>
          <a:lstStyle/>
          <a:p>
            <a:r>
              <a:rPr kumimoji="1" lang="en-US" altLang="ja-JP" sz="1200"/>
              <a:t>.10</a:t>
            </a:r>
            <a:endParaRPr kumimoji="1" lang="ja-JP" altLang="en-US" sz="1200"/>
          </a:p>
        </p:txBody>
      </p:sp>
      <p:sp>
        <p:nvSpPr>
          <p:cNvPr id="73" name="テキスト ボックス 72">
            <a:extLst>
              <a:ext uri="{FF2B5EF4-FFF2-40B4-BE49-F238E27FC236}">
                <a16:creationId xmlns:a16="http://schemas.microsoft.com/office/drawing/2014/main" id="{81333DF5-AFA6-9F6F-9B40-8FA40B6A4D4B}"/>
              </a:ext>
            </a:extLst>
          </p:cNvPr>
          <p:cNvSpPr txBox="1"/>
          <p:nvPr/>
        </p:nvSpPr>
        <p:spPr>
          <a:xfrm>
            <a:off x="10315434" y="3703427"/>
            <a:ext cx="466794" cy="276999"/>
          </a:xfrm>
          <a:prstGeom prst="rect">
            <a:avLst/>
          </a:prstGeom>
          <a:noFill/>
        </p:spPr>
        <p:txBody>
          <a:bodyPr wrap="none" rtlCol="0">
            <a:spAutoFit/>
          </a:bodyPr>
          <a:lstStyle/>
          <a:p>
            <a:r>
              <a:rPr kumimoji="1" lang="en-US" altLang="ja-JP" sz="1200"/>
              <a:t>.20</a:t>
            </a:r>
            <a:endParaRPr kumimoji="1" lang="ja-JP" altLang="en-US" sz="1200"/>
          </a:p>
        </p:txBody>
      </p:sp>
      <p:sp>
        <p:nvSpPr>
          <p:cNvPr id="74" name="テキスト ボックス 73">
            <a:extLst>
              <a:ext uri="{FF2B5EF4-FFF2-40B4-BE49-F238E27FC236}">
                <a16:creationId xmlns:a16="http://schemas.microsoft.com/office/drawing/2014/main" id="{FF3049FE-9928-5587-1FA8-3358ECA5220C}"/>
              </a:ext>
            </a:extLst>
          </p:cNvPr>
          <p:cNvSpPr txBox="1"/>
          <p:nvPr/>
        </p:nvSpPr>
        <p:spPr>
          <a:xfrm>
            <a:off x="7623668" y="4981025"/>
            <a:ext cx="604653" cy="307777"/>
          </a:xfrm>
          <a:prstGeom prst="rect">
            <a:avLst/>
          </a:prstGeom>
          <a:noFill/>
        </p:spPr>
        <p:txBody>
          <a:bodyPr wrap="none" rtlCol="0">
            <a:spAutoFit/>
          </a:bodyPr>
          <a:lstStyle/>
          <a:p>
            <a:r>
              <a:rPr kumimoji="1" lang="en-US" altLang="ja-JP" sz="1400"/>
              <a:t>RDP</a:t>
            </a:r>
            <a:endParaRPr kumimoji="1" lang="ja-JP" altLang="en-US" sz="1400"/>
          </a:p>
        </p:txBody>
      </p:sp>
      <p:sp>
        <p:nvSpPr>
          <p:cNvPr id="75" name="テキスト ボックス 74">
            <a:extLst>
              <a:ext uri="{FF2B5EF4-FFF2-40B4-BE49-F238E27FC236}">
                <a16:creationId xmlns:a16="http://schemas.microsoft.com/office/drawing/2014/main" id="{AAC4F1EC-9CE7-BEB4-E813-C7143738625C}"/>
              </a:ext>
            </a:extLst>
          </p:cNvPr>
          <p:cNvSpPr txBox="1"/>
          <p:nvPr/>
        </p:nvSpPr>
        <p:spPr>
          <a:xfrm>
            <a:off x="7620789" y="5258583"/>
            <a:ext cx="1447832" cy="307777"/>
          </a:xfrm>
          <a:prstGeom prst="rect">
            <a:avLst/>
          </a:prstGeom>
          <a:noFill/>
        </p:spPr>
        <p:txBody>
          <a:bodyPr wrap="none" rtlCol="0">
            <a:spAutoFit/>
          </a:bodyPr>
          <a:lstStyle/>
          <a:p>
            <a:r>
              <a:rPr lang="en-US" altLang="ja-JP" sz="1400"/>
              <a:t>Web(HTTPS)</a:t>
            </a:r>
            <a:endParaRPr kumimoji="1" lang="ja-JP" altLang="en-US" sz="1400"/>
          </a:p>
        </p:txBody>
      </p:sp>
      <p:sp>
        <p:nvSpPr>
          <p:cNvPr id="76" name="テキスト ボックス 75">
            <a:extLst>
              <a:ext uri="{FF2B5EF4-FFF2-40B4-BE49-F238E27FC236}">
                <a16:creationId xmlns:a16="http://schemas.microsoft.com/office/drawing/2014/main" id="{49D0B961-4F3C-0729-90B1-4507DB83FCEE}"/>
              </a:ext>
            </a:extLst>
          </p:cNvPr>
          <p:cNvSpPr txBox="1"/>
          <p:nvPr/>
        </p:nvSpPr>
        <p:spPr>
          <a:xfrm>
            <a:off x="10387500" y="5593560"/>
            <a:ext cx="588623" cy="307777"/>
          </a:xfrm>
          <a:prstGeom prst="rect">
            <a:avLst/>
          </a:prstGeom>
          <a:noFill/>
        </p:spPr>
        <p:txBody>
          <a:bodyPr wrap="none" rtlCol="0">
            <a:spAutoFit/>
          </a:bodyPr>
          <a:lstStyle/>
          <a:p>
            <a:r>
              <a:rPr kumimoji="1" lang="en-US" altLang="ja-JP" sz="1400"/>
              <a:t>SSH</a:t>
            </a:r>
            <a:endParaRPr kumimoji="1" lang="ja-JP" altLang="en-US" sz="1400"/>
          </a:p>
        </p:txBody>
      </p:sp>
      <p:sp>
        <p:nvSpPr>
          <p:cNvPr id="77" name="テキスト ボックス 76">
            <a:extLst>
              <a:ext uri="{FF2B5EF4-FFF2-40B4-BE49-F238E27FC236}">
                <a16:creationId xmlns:a16="http://schemas.microsoft.com/office/drawing/2014/main" id="{AE2B4C93-799C-3481-5BA8-19A43E5C7616}"/>
              </a:ext>
            </a:extLst>
          </p:cNvPr>
          <p:cNvSpPr txBox="1"/>
          <p:nvPr/>
        </p:nvSpPr>
        <p:spPr>
          <a:xfrm>
            <a:off x="10387018" y="5844196"/>
            <a:ext cx="1350050" cy="307777"/>
          </a:xfrm>
          <a:prstGeom prst="rect">
            <a:avLst/>
          </a:prstGeom>
          <a:noFill/>
        </p:spPr>
        <p:txBody>
          <a:bodyPr wrap="none" rtlCol="0">
            <a:spAutoFit/>
          </a:bodyPr>
          <a:lstStyle/>
          <a:p>
            <a:r>
              <a:rPr lang="en-US" altLang="ja-JP" sz="1400"/>
              <a:t>PostgreSQL</a:t>
            </a:r>
            <a:endParaRPr kumimoji="1" lang="ja-JP" altLang="en-US" sz="1400"/>
          </a:p>
        </p:txBody>
      </p:sp>
      <p:cxnSp>
        <p:nvCxnSpPr>
          <p:cNvPr id="79" name="直線矢印コネクタ 78">
            <a:extLst>
              <a:ext uri="{FF2B5EF4-FFF2-40B4-BE49-F238E27FC236}">
                <a16:creationId xmlns:a16="http://schemas.microsoft.com/office/drawing/2014/main" id="{EA2F5B72-6A3D-8AE3-C1F0-E1BC90EE00DE}"/>
              </a:ext>
            </a:extLst>
          </p:cNvPr>
          <p:cNvCxnSpPr>
            <a:cxnSpLocks/>
          </p:cNvCxnSpPr>
          <p:nvPr/>
        </p:nvCxnSpPr>
        <p:spPr>
          <a:xfrm>
            <a:off x="2075080" y="6352336"/>
            <a:ext cx="2014323" cy="0"/>
          </a:xfrm>
          <a:prstGeom prst="straightConnector1">
            <a:avLst/>
          </a:prstGeom>
          <a:ln w="254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A0D42300-19A7-D217-27C1-E82028E1AEB0}"/>
              </a:ext>
            </a:extLst>
          </p:cNvPr>
          <p:cNvCxnSpPr>
            <a:cxnSpLocks/>
          </p:cNvCxnSpPr>
          <p:nvPr/>
        </p:nvCxnSpPr>
        <p:spPr>
          <a:xfrm flipH="1">
            <a:off x="3199359" y="6632135"/>
            <a:ext cx="5207534" cy="1558"/>
          </a:xfrm>
          <a:prstGeom prst="straightConnector1">
            <a:avLst/>
          </a:prstGeom>
          <a:ln w="25400">
            <a:solidFill>
              <a:srgbClr val="FF66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89AAFEC4-575C-BBEE-A6B3-EBB19DAF04CA}"/>
              </a:ext>
            </a:extLst>
          </p:cNvPr>
          <p:cNvCxnSpPr>
            <a:cxnSpLocks/>
          </p:cNvCxnSpPr>
          <p:nvPr/>
        </p:nvCxnSpPr>
        <p:spPr>
          <a:xfrm>
            <a:off x="4108255" y="6257699"/>
            <a:ext cx="0" cy="219621"/>
          </a:xfrm>
          <a:prstGeom prst="straightConnector1">
            <a:avLst/>
          </a:prstGeom>
          <a:ln w="254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CE3BD4F9-C997-EC98-8158-405DC6352A5A}"/>
              </a:ext>
            </a:extLst>
          </p:cNvPr>
          <p:cNvSpPr txBox="1"/>
          <p:nvPr/>
        </p:nvSpPr>
        <p:spPr>
          <a:xfrm>
            <a:off x="1202548" y="6151018"/>
            <a:ext cx="1107996" cy="369332"/>
          </a:xfrm>
          <a:prstGeom prst="rect">
            <a:avLst/>
          </a:prstGeom>
          <a:noFill/>
        </p:spPr>
        <p:txBody>
          <a:bodyPr wrap="none" rtlCol="0">
            <a:spAutoFit/>
          </a:bodyPr>
          <a:lstStyle/>
          <a:p>
            <a:r>
              <a:rPr lang="ja-JP" altLang="en-US"/>
              <a:t>疎通不可</a:t>
            </a:r>
            <a:endParaRPr kumimoji="1" lang="ja-JP" altLang="en-US"/>
          </a:p>
        </p:txBody>
      </p:sp>
      <p:sp>
        <p:nvSpPr>
          <p:cNvPr id="91" name="テキスト ボックス 90">
            <a:extLst>
              <a:ext uri="{FF2B5EF4-FFF2-40B4-BE49-F238E27FC236}">
                <a16:creationId xmlns:a16="http://schemas.microsoft.com/office/drawing/2014/main" id="{88B03EA7-F2DB-6018-6124-7DBEB34DC3FC}"/>
              </a:ext>
            </a:extLst>
          </p:cNvPr>
          <p:cNvSpPr txBox="1"/>
          <p:nvPr/>
        </p:nvSpPr>
        <p:spPr>
          <a:xfrm>
            <a:off x="8326630" y="6443966"/>
            <a:ext cx="1018227" cy="369332"/>
          </a:xfrm>
          <a:prstGeom prst="rect">
            <a:avLst/>
          </a:prstGeom>
          <a:noFill/>
        </p:spPr>
        <p:txBody>
          <a:bodyPr wrap="none" rtlCol="0">
            <a:spAutoFit/>
          </a:bodyPr>
          <a:lstStyle/>
          <a:p>
            <a:r>
              <a:rPr lang="ja-JP" altLang="en-US"/>
              <a:t>疎通</a:t>
            </a:r>
            <a:r>
              <a:rPr lang="en-US" altLang="ja-JP"/>
              <a:t>OK</a:t>
            </a:r>
            <a:endParaRPr kumimoji="1" lang="ja-JP" altLang="en-US"/>
          </a:p>
        </p:txBody>
      </p:sp>
      <p:sp>
        <p:nvSpPr>
          <p:cNvPr id="93" name="テキスト ボックス 92">
            <a:extLst>
              <a:ext uri="{FF2B5EF4-FFF2-40B4-BE49-F238E27FC236}">
                <a16:creationId xmlns:a16="http://schemas.microsoft.com/office/drawing/2014/main" id="{95C3422B-FE63-B36A-1466-F3F4F6784B57}"/>
              </a:ext>
            </a:extLst>
          </p:cNvPr>
          <p:cNvSpPr txBox="1"/>
          <p:nvPr/>
        </p:nvSpPr>
        <p:spPr>
          <a:xfrm rot="16200000">
            <a:off x="-290945" y="3478826"/>
            <a:ext cx="1431802" cy="338554"/>
          </a:xfrm>
          <a:prstGeom prst="rect">
            <a:avLst/>
          </a:prstGeom>
          <a:noFill/>
        </p:spPr>
        <p:txBody>
          <a:bodyPr wrap="none" rtlCol="0">
            <a:spAutoFit/>
          </a:bodyPr>
          <a:lstStyle/>
          <a:p>
            <a:r>
              <a:rPr kumimoji="1" lang="ja-JP" altLang="en-US" sz="1600"/>
              <a:t>インターネット</a:t>
            </a:r>
          </a:p>
        </p:txBody>
      </p:sp>
      <p:sp>
        <p:nvSpPr>
          <p:cNvPr id="94" name="テキスト ボックス 93">
            <a:extLst>
              <a:ext uri="{FF2B5EF4-FFF2-40B4-BE49-F238E27FC236}">
                <a16:creationId xmlns:a16="http://schemas.microsoft.com/office/drawing/2014/main" id="{5123917B-5D5B-E3C7-2925-B46DF9535FB0}"/>
              </a:ext>
            </a:extLst>
          </p:cNvPr>
          <p:cNvSpPr txBox="1"/>
          <p:nvPr/>
        </p:nvSpPr>
        <p:spPr>
          <a:xfrm rot="16200000">
            <a:off x="485215" y="2888030"/>
            <a:ext cx="779381" cy="338554"/>
          </a:xfrm>
          <a:prstGeom prst="rect">
            <a:avLst/>
          </a:prstGeom>
          <a:noFill/>
        </p:spPr>
        <p:txBody>
          <a:bodyPr wrap="none" rtlCol="0">
            <a:spAutoFit/>
          </a:bodyPr>
          <a:lstStyle/>
          <a:p>
            <a:r>
              <a:rPr kumimoji="1" lang="ja-JP" altLang="en-US" sz="1600"/>
              <a:t>ルータ</a:t>
            </a:r>
          </a:p>
        </p:txBody>
      </p:sp>
      <p:sp>
        <p:nvSpPr>
          <p:cNvPr id="95" name="テキスト ボックス 94">
            <a:extLst>
              <a:ext uri="{FF2B5EF4-FFF2-40B4-BE49-F238E27FC236}">
                <a16:creationId xmlns:a16="http://schemas.microsoft.com/office/drawing/2014/main" id="{BF3B2B31-7EEE-92B2-58FD-AFEB787EA154}"/>
              </a:ext>
            </a:extLst>
          </p:cNvPr>
          <p:cNvSpPr txBox="1"/>
          <p:nvPr/>
        </p:nvSpPr>
        <p:spPr>
          <a:xfrm>
            <a:off x="5763336" y="4264396"/>
            <a:ext cx="1120820" cy="276999"/>
          </a:xfrm>
          <a:prstGeom prst="rect">
            <a:avLst/>
          </a:prstGeom>
          <a:noFill/>
        </p:spPr>
        <p:txBody>
          <a:bodyPr wrap="none" rtlCol="0">
            <a:spAutoFit/>
          </a:bodyPr>
          <a:lstStyle/>
          <a:p>
            <a:r>
              <a:rPr kumimoji="1" lang="en-US" altLang="ja-JP" sz="1200"/>
              <a:t>DHCP/DNS</a:t>
            </a:r>
            <a:endParaRPr kumimoji="1" lang="ja-JP" altLang="en-US" sz="1200"/>
          </a:p>
        </p:txBody>
      </p:sp>
      <p:sp>
        <p:nvSpPr>
          <p:cNvPr id="98" name="テキスト ボックス 97">
            <a:extLst>
              <a:ext uri="{FF2B5EF4-FFF2-40B4-BE49-F238E27FC236}">
                <a16:creationId xmlns:a16="http://schemas.microsoft.com/office/drawing/2014/main" id="{7D690D45-6FCB-E77E-B064-E0979BCAF944}"/>
              </a:ext>
            </a:extLst>
          </p:cNvPr>
          <p:cNvSpPr txBox="1"/>
          <p:nvPr/>
        </p:nvSpPr>
        <p:spPr>
          <a:xfrm>
            <a:off x="6956471" y="3096269"/>
            <a:ext cx="1382110" cy="646331"/>
          </a:xfrm>
          <a:prstGeom prst="rect">
            <a:avLst/>
          </a:prstGeom>
          <a:noFill/>
        </p:spPr>
        <p:txBody>
          <a:bodyPr wrap="none" rtlCol="0">
            <a:spAutoFit/>
          </a:bodyPr>
          <a:lstStyle/>
          <a:p>
            <a:pPr algn="ctr"/>
            <a:r>
              <a:rPr kumimoji="1" lang="en-US" altLang="ja-JP"/>
              <a:t>web</a:t>
            </a:r>
            <a:r>
              <a:rPr kumimoji="1" lang="ja-JP" altLang="en-US"/>
              <a:t>サーバ</a:t>
            </a:r>
            <a:endParaRPr kumimoji="1" lang="en-US" altLang="ja-JP"/>
          </a:p>
          <a:p>
            <a:pPr algn="ctr"/>
            <a:r>
              <a:rPr lang="en-US" altLang="ja-JP"/>
              <a:t>(VM)</a:t>
            </a:r>
            <a:endParaRPr kumimoji="1" lang="ja-JP" altLang="en-US"/>
          </a:p>
        </p:txBody>
      </p:sp>
      <p:sp>
        <p:nvSpPr>
          <p:cNvPr id="99" name="テキスト ボックス 98">
            <a:extLst>
              <a:ext uri="{FF2B5EF4-FFF2-40B4-BE49-F238E27FC236}">
                <a16:creationId xmlns:a16="http://schemas.microsoft.com/office/drawing/2014/main" id="{430D0644-D798-30F4-19AC-E020B375A656}"/>
              </a:ext>
            </a:extLst>
          </p:cNvPr>
          <p:cNvSpPr txBox="1"/>
          <p:nvPr/>
        </p:nvSpPr>
        <p:spPr>
          <a:xfrm>
            <a:off x="9772907" y="3090206"/>
            <a:ext cx="1228221" cy="646331"/>
          </a:xfrm>
          <a:prstGeom prst="rect">
            <a:avLst/>
          </a:prstGeom>
          <a:noFill/>
        </p:spPr>
        <p:txBody>
          <a:bodyPr wrap="none" rtlCol="0">
            <a:spAutoFit/>
          </a:bodyPr>
          <a:lstStyle/>
          <a:p>
            <a:pPr algn="ctr"/>
            <a:r>
              <a:rPr kumimoji="1" lang="en-US" altLang="ja-JP"/>
              <a:t>DB</a:t>
            </a:r>
            <a:r>
              <a:rPr kumimoji="1" lang="ja-JP" altLang="en-US"/>
              <a:t>サーバ</a:t>
            </a:r>
            <a:endParaRPr kumimoji="1" lang="en-US" altLang="ja-JP"/>
          </a:p>
          <a:p>
            <a:pPr algn="ctr"/>
            <a:r>
              <a:rPr lang="en-US" altLang="ja-JP"/>
              <a:t>(VM)</a:t>
            </a:r>
            <a:endParaRPr kumimoji="1" lang="ja-JP" altLang="en-US"/>
          </a:p>
        </p:txBody>
      </p:sp>
      <p:sp>
        <p:nvSpPr>
          <p:cNvPr id="6" name="テキスト ボックス 5">
            <a:extLst>
              <a:ext uri="{FF2B5EF4-FFF2-40B4-BE49-F238E27FC236}">
                <a16:creationId xmlns:a16="http://schemas.microsoft.com/office/drawing/2014/main" id="{B1B5C2BD-D4A7-A9A0-41E7-04C24E3B7C68}"/>
              </a:ext>
            </a:extLst>
          </p:cNvPr>
          <p:cNvSpPr txBox="1"/>
          <p:nvPr/>
        </p:nvSpPr>
        <p:spPr>
          <a:xfrm>
            <a:off x="4089403" y="2215828"/>
            <a:ext cx="2430474" cy="369332"/>
          </a:xfrm>
          <a:prstGeom prst="rect">
            <a:avLst/>
          </a:prstGeom>
          <a:noFill/>
        </p:spPr>
        <p:txBody>
          <a:bodyPr wrap="none" rtlCol="0">
            <a:spAutoFit/>
          </a:bodyPr>
          <a:lstStyle/>
          <a:p>
            <a:r>
              <a:rPr kumimoji="1" lang="ja-JP" altLang="en-US"/>
              <a:t>実習用</a:t>
            </a:r>
            <a:r>
              <a:rPr kumimoji="1" lang="en-US" altLang="ja-JP"/>
              <a:t>PC</a:t>
            </a:r>
            <a:r>
              <a:rPr kumimoji="1" lang="ja-JP" altLang="en-US"/>
              <a:t>（ホスト</a:t>
            </a:r>
            <a:r>
              <a:rPr kumimoji="1" lang="en-US" altLang="ja-JP"/>
              <a:t>PC</a:t>
            </a:r>
            <a:r>
              <a:rPr kumimoji="1" lang="ja-JP" altLang="en-US"/>
              <a:t>）</a:t>
            </a:r>
          </a:p>
        </p:txBody>
      </p:sp>
      <p:cxnSp>
        <p:nvCxnSpPr>
          <p:cNvPr id="15" name="直線矢印コネクタ 14">
            <a:extLst>
              <a:ext uri="{FF2B5EF4-FFF2-40B4-BE49-F238E27FC236}">
                <a16:creationId xmlns:a16="http://schemas.microsoft.com/office/drawing/2014/main" id="{D91E27EB-187A-CD38-6416-47AF9D731AE3}"/>
              </a:ext>
            </a:extLst>
          </p:cNvPr>
          <p:cNvCxnSpPr>
            <a:cxnSpLocks/>
          </p:cNvCxnSpPr>
          <p:nvPr/>
        </p:nvCxnSpPr>
        <p:spPr>
          <a:xfrm>
            <a:off x="6354618" y="3278909"/>
            <a:ext cx="692727" cy="0"/>
          </a:xfrm>
          <a:prstGeom prst="straightConnector1">
            <a:avLst/>
          </a:prstGeom>
          <a:ln w="38100">
            <a:solidFill>
              <a:schemeClr val="accent6">
                <a:lumMod val="75000"/>
                <a:alpha val="46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フリーフォーム: 図形 17">
            <a:extLst>
              <a:ext uri="{FF2B5EF4-FFF2-40B4-BE49-F238E27FC236}">
                <a16:creationId xmlns:a16="http://schemas.microsoft.com/office/drawing/2014/main" id="{90F38A72-2057-F2A5-8D83-F3EC142783E9}"/>
              </a:ext>
            </a:extLst>
          </p:cNvPr>
          <p:cNvSpPr/>
          <p:nvPr/>
        </p:nvSpPr>
        <p:spPr>
          <a:xfrm>
            <a:off x="3998567" y="3343564"/>
            <a:ext cx="3545822" cy="2213603"/>
          </a:xfrm>
          <a:custGeom>
            <a:avLst/>
            <a:gdLst>
              <a:gd name="connsiteX0" fmla="*/ 665797 w 3898524"/>
              <a:gd name="connsiteY0" fmla="*/ 0 h 2213603"/>
              <a:gd name="connsiteX1" fmla="*/ 65433 w 3898524"/>
              <a:gd name="connsiteY1" fmla="*/ 822036 h 2213603"/>
              <a:gd name="connsiteX2" fmla="*/ 240924 w 3898524"/>
              <a:gd name="connsiteY2" fmla="*/ 1838036 h 2213603"/>
              <a:gd name="connsiteX3" fmla="*/ 2060488 w 3898524"/>
              <a:gd name="connsiteY3" fmla="*/ 2198254 h 2213603"/>
              <a:gd name="connsiteX4" fmla="*/ 3575251 w 3898524"/>
              <a:gd name="connsiteY4" fmla="*/ 1394691 h 2213603"/>
              <a:gd name="connsiteX5" fmla="*/ 3898524 w 3898524"/>
              <a:gd name="connsiteY5" fmla="*/ 572654 h 22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8524" h="2213603">
                <a:moveTo>
                  <a:pt x="665797" y="0"/>
                </a:moveTo>
                <a:cubicBezTo>
                  <a:pt x="401021" y="257848"/>
                  <a:pt x="136245" y="515697"/>
                  <a:pt x="65433" y="822036"/>
                </a:cubicBezTo>
                <a:cubicBezTo>
                  <a:pt x="-5379" y="1128375"/>
                  <a:pt x="-91585" y="1608666"/>
                  <a:pt x="240924" y="1838036"/>
                </a:cubicBezTo>
                <a:cubicBezTo>
                  <a:pt x="573433" y="2067406"/>
                  <a:pt x="1504767" y="2272145"/>
                  <a:pt x="2060488" y="2198254"/>
                </a:cubicBezTo>
                <a:cubicBezTo>
                  <a:pt x="2616209" y="2124363"/>
                  <a:pt x="3268912" y="1665624"/>
                  <a:pt x="3575251" y="1394691"/>
                </a:cubicBezTo>
                <a:cubicBezTo>
                  <a:pt x="3881590" y="1123758"/>
                  <a:pt x="3890057" y="848206"/>
                  <a:pt x="3898524" y="572654"/>
                </a:cubicBezTo>
              </a:path>
            </a:pathLst>
          </a:custGeom>
          <a:noFill/>
          <a:ln w="38100">
            <a:solidFill>
              <a:schemeClr val="accent6">
                <a:lumMod val="75000"/>
                <a:alpha val="46000"/>
              </a:schemeClr>
            </a:solidFill>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09D0898E-1E7C-3FC7-2284-BD9744C52843}"/>
              </a:ext>
            </a:extLst>
          </p:cNvPr>
          <p:cNvSpPr/>
          <p:nvPr/>
        </p:nvSpPr>
        <p:spPr>
          <a:xfrm>
            <a:off x="4451396" y="2848406"/>
            <a:ext cx="1885791" cy="772255"/>
          </a:xfrm>
          <a:prstGeom prst="rect">
            <a:avLst/>
          </a:prstGeom>
          <a:solidFill>
            <a:schemeClr val="accent4">
              <a:lumMod val="20000"/>
              <a:lumOff val="8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sz="1400"/>
              <a:t>web</a:t>
            </a:r>
            <a:r>
              <a:rPr kumimoji="1" lang="ja-JP" altLang="en-US" sz="1400"/>
              <a:t>アクセス</a:t>
            </a:r>
            <a:endParaRPr kumimoji="1" lang="en-US" altLang="ja-JP" sz="1400"/>
          </a:p>
          <a:p>
            <a:r>
              <a:rPr lang="ja-JP" altLang="en-US" sz="1400"/>
              <a:t>ファイルコピー</a:t>
            </a:r>
            <a:endParaRPr lang="en-US" altLang="ja-JP" sz="1400"/>
          </a:p>
          <a:p>
            <a:r>
              <a:rPr kumimoji="1" lang="ja-JP" altLang="en-US" sz="1400"/>
              <a:t>リモートデスクトップ</a:t>
            </a:r>
            <a:endParaRPr kumimoji="1" lang="en-US" altLang="ja-JP" sz="1400"/>
          </a:p>
        </p:txBody>
      </p:sp>
      <p:pic>
        <p:nvPicPr>
          <p:cNvPr id="8" name="Picture 2" descr="マルのフリーイラスト - 丸印の無料素材 - チコデザ">
            <a:extLst>
              <a:ext uri="{FF2B5EF4-FFF2-40B4-BE49-F238E27FC236}">
                <a16:creationId xmlns:a16="http://schemas.microsoft.com/office/drawing/2014/main" id="{B007EF1A-6219-936B-150D-76AFB54FA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792" y="6308948"/>
            <a:ext cx="780931" cy="6392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バツマークのフリーイラスト - バッテン印の無料素材 - チコデザ">
            <a:extLst>
              <a:ext uri="{FF2B5EF4-FFF2-40B4-BE49-F238E27FC236}">
                <a16:creationId xmlns:a16="http://schemas.microsoft.com/office/drawing/2014/main" id="{995BA183-C247-F98B-9749-07D641FC7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330" y="5998084"/>
            <a:ext cx="878998" cy="71947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1342A7C7-F0A6-7DDA-7BA8-F06E4B6C1AFA}"/>
              </a:ext>
            </a:extLst>
          </p:cNvPr>
          <p:cNvSpPr txBox="1"/>
          <p:nvPr/>
        </p:nvSpPr>
        <p:spPr>
          <a:xfrm>
            <a:off x="1442915" y="3028904"/>
            <a:ext cx="2364734" cy="646331"/>
          </a:xfrm>
          <a:prstGeom prst="rect">
            <a:avLst/>
          </a:prstGeom>
          <a:noFill/>
        </p:spPr>
        <p:txBody>
          <a:bodyPr wrap="square" rtlCol="0">
            <a:spAutoFit/>
          </a:bodyPr>
          <a:lstStyle/>
          <a:p>
            <a:r>
              <a:rPr kumimoji="1" lang="en-US" altLang="ja-JP" sz="1200"/>
              <a:t>※</a:t>
            </a:r>
            <a:r>
              <a:rPr kumimoji="1" lang="ja-JP" altLang="en-US" sz="1200"/>
              <a:t>物理</a:t>
            </a:r>
            <a:r>
              <a:rPr kumimoji="1" lang="en-US" altLang="ja-JP" sz="1200"/>
              <a:t>NW</a:t>
            </a:r>
            <a:r>
              <a:rPr kumimoji="1" lang="ja-JP" altLang="en-US" sz="1200"/>
              <a:t>は環境に合わせて</a:t>
            </a:r>
            <a:r>
              <a:rPr kumimoji="1" lang="en-US" altLang="ja-JP" sz="1200"/>
              <a:t>IP</a:t>
            </a:r>
            <a:r>
              <a:rPr lang="ja-JP" altLang="en-US" sz="1200"/>
              <a:t>アドレスを設定してください。</a:t>
            </a:r>
            <a:endParaRPr lang="en-US" altLang="ja-JP" sz="1200"/>
          </a:p>
          <a:p>
            <a:r>
              <a:rPr kumimoji="1" lang="ja-JP" altLang="en-US" sz="1200"/>
              <a:t>例）</a:t>
            </a:r>
            <a:r>
              <a:rPr kumimoji="1" lang="en-US" altLang="ja-JP" sz="1200"/>
              <a:t>192.168.145.x/24</a:t>
            </a:r>
            <a:endParaRPr kumimoji="1" lang="ja-JP" altLang="en-US" sz="1200"/>
          </a:p>
        </p:txBody>
      </p:sp>
    </p:spTree>
    <p:extLst>
      <p:ext uri="{BB962C8B-B14F-4D97-AF65-F5344CB8AC3E}">
        <p14:creationId xmlns:p14="http://schemas.microsoft.com/office/powerpoint/2010/main" val="36820566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ja-JP" altLang="en-US"/>
              <a:t>構築手順概要</a:t>
            </a:r>
            <a:endParaRPr lang="en-US" altLang="ja-JP"/>
          </a:p>
        </p:txBody>
      </p:sp>
      <p:sp>
        <p:nvSpPr>
          <p:cNvPr id="2" name="四角形: 角を丸くする 1">
            <a:extLst>
              <a:ext uri="{FF2B5EF4-FFF2-40B4-BE49-F238E27FC236}">
                <a16:creationId xmlns:a16="http://schemas.microsoft.com/office/drawing/2014/main" id="{C239CAEF-8EF4-727A-31D3-97550B7DE885}"/>
              </a:ext>
            </a:extLst>
          </p:cNvPr>
          <p:cNvSpPr/>
          <p:nvPr/>
        </p:nvSpPr>
        <p:spPr>
          <a:xfrm>
            <a:off x="3043027" y="211797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VM</a:t>
            </a:r>
            <a:r>
              <a:rPr kumimoji="1" lang="ja-JP" altLang="en-US"/>
              <a:t>作成</a:t>
            </a:r>
          </a:p>
        </p:txBody>
      </p:sp>
      <p:sp>
        <p:nvSpPr>
          <p:cNvPr id="3" name="四角形: 角を丸くする 2">
            <a:extLst>
              <a:ext uri="{FF2B5EF4-FFF2-40B4-BE49-F238E27FC236}">
                <a16:creationId xmlns:a16="http://schemas.microsoft.com/office/drawing/2014/main" id="{E05F4F6F-6809-576A-C13C-B528DD92BFC9}"/>
              </a:ext>
            </a:extLst>
          </p:cNvPr>
          <p:cNvSpPr/>
          <p:nvPr/>
        </p:nvSpPr>
        <p:spPr>
          <a:xfrm>
            <a:off x="3043027" y="315694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OS</a:t>
            </a:r>
            <a:r>
              <a:rPr lang="ja-JP" altLang="en-US"/>
              <a:t>インストール</a:t>
            </a:r>
            <a:endParaRPr kumimoji="1" lang="ja-JP" altLang="en-US"/>
          </a:p>
        </p:txBody>
      </p:sp>
      <p:sp>
        <p:nvSpPr>
          <p:cNvPr id="5" name="四角形: 角を丸くする 4">
            <a:extLst>
              <a:ext uri="{FF2B5EF4-FFF2-40B4-BE49-F238E27FC236}">
                <a16:creationId xmlns:a16="http://schemas.microsoft.com/office/drawing/2014/main" id="{673D434D-342C-8F16-08A2-DCF9B68B14CC}"/>
              </a:ext>
            </a:extLst>
          </p:cNvPr>
          <p:cNvSpPr/>
          <p:nvPr/>
        </p:nvSpPr>
        <p:spPr>
          <a:xfrm>
            <a:off x="3043027" y="419591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psqlODBC</a:t>
            </a:r>
          </a:p>
          <a:p>
            <a:pPr algn="ctr"/>
            <a:r>
              <a:rPr lang="ja-JP" altLang="en-US"/>
              <a:t>インストール</a:t>
            </a:r>
            <a:endParaRPr kumimoji="1" lang="ja-JP" altLang="en-US"/>
          </a:p>
        </p:txBody>
      </p:sp>
      <p:sp>
        <p:nvSpPr>
          <p:cNvPr id="8" name="四角形: 角を丸くする 7">
            <a:extLst>
              <a:ext uri="{FF2B5EF4-FFF2-40B4-BE49-F238E27FC236}">
                <a16:creationId xmlns:a16="http://schemas.microsoft.com/office/drawing/2014/main" id="{D5D23810-AE13-F8F5-A35C-FD7B48CF5119}"/>
              </a:ext>
            </a:extLst>
          </p:cNvPr>
          <p:cNvSpPr/>
          <p:nvPr/>
        </p:nvSpPr>
        <p:spPr>
          <a:xfrm>
            <a:off x="6588621" y="3205891"/>
            <a:ext cx="2104221" cy="1684088"/>
          </a:xfrm>
          <a:prstGeom prst="roundRect">
            <a:avLst>
              <a:gd name="adj" fmla="val 108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開発した</a:t>
            </a:r>
            <a:r>
              <a:rPr kumimoji="1" lang="en-US" altLang="ja-JP"/>
              <a:t>web</a:t>
            </a:r>
            <a:r>
              <a:rPr kumimoji="1" lang="ja-JP" altLang="en-US"/>
              <a:t>システム</a:t>
            </a:r>
            <a:endParaRPr kumimoji="1" lang="en-US" altLang="ja-JP"/>
          </a:p>
          <a:p>
            <a:pPr algn="ctr"/>
            <a:r>
              <a:rPr lang="ja-JP" altLang="en-US"/>
              <a:t>インストール</a:t>
            </a:r>
            <a:endParaRPr kumimoji="1" lang="ja-JP" altLang="en-US"/>
          </a:p>
        </p:txBody>
      </p:sp>
      <p:sp>
        <p:nvSpPr>
          <p:cNvPr id="11" name="四角形: 角を丸くする 10">
            <a:extLst>
              <a:ext uri="{FF2B5EF4-FFF2-40B4-BE49-F238E27FC236}">
                <a16:creationId xmlns:a16="http://schemas.microsoft.com/office/drawing/2014/main" id="{7ED919BE-C5F6-DC92-2CF2-88D16EE7BB00}"/>
              </a:ext>
            </a:extLst>
          </p:cNvPr>
          <p:cNvSpPr/>
          <p:nvPr/>
        </p:nvSpPr>
        <p:spPr>
          <a:xfrm>
            <a:off x="6588619" y="523488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構築完了</a:t>
            </a:r>
          </a:p>
        </p:txBody>
      </p:sp>
      <p:cxnSp>
        <p:nvCxnSpPr>
          <p:cNvPr id="13" name="コネクタ: カギ線 12">
            <a:extLst>
              <a:ext uri="{FF2B5EF4-FFF2-40B4-BE49-F238E27FC236}">
                <a16:creationId xmlns:a16="http://schemas.microsoft.com/office/drawing/2014/main" id="{ABBB6E6F-82F7-6AAF-4813-251FBC2E27E4}"/>
              </a:ext>
            </a:extLst>
          </p:cNvPr>
          <p:cNvCxnSpPr>
            <a:cxnSpLocks/>
            <a:stCxn id="5" idx="3"/>
            <a:endCxn id="8" idx="0"/>
          </p:cNvCxnSpPr>
          <p:nvPr/>
        </p:nvCxnSpPr>
        <p:spPr>
          <a:xfrm flipV="1">
            <a:off x="5147248" y="3205891"/>
            <a:ext cx="2493484" cy="1337057"/>
          </a:xfrm>
          <a:prstGeom prst="bentConnector4">
            <a:avLst>
              <a:gd name="adj1" fmla="val 28903"/>
              <a:gd name="adj2" fmla="val 117097"/>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BB37850-A48E-6A70-A6C0-D6FD890F2BAE}"/>
              </a:ext>
            </a:extLst>
          </p:cNvPr>
          <p:cNvCxnSpPr>
            <a:stCxn id="2" idx="2"/>
            <a:endCxn id="3" idx="0"/>
          </p:cNvCxnSpPr>
          <p:nvPr/>
        </p:nvCxnSpPr>
        <p:spPr>
          <a:xfrm>
            <a:off x="4095138" y="2812039"/>
            <a:ext cx="0" cy="344907"/>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81B6B7E-8830-7294-2B4C-54E922D7D136}"/>
              </a:ext>
            </a:extLst>
          </p:cNvPr>
          <p:cNvCxnSpPr>
            <a:stCxn id="3" idx="2"/>
            <a:endCxn id="5" idx="0"/>
          </p:cNvCxnSpPr>
          <p:nvPr/>
        </p:nvCxnSpPr>
        <p:spPr>
          <a:xfrm>
            <a:off x="4095138" y="3851009"/>
            <a:ext cx="0" cy="344907"/>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742D40E-36E8-8DB8-DD7C-E528B1C59CB7}"/>
              </a:ext>
            </a:extLst>
          </p:cNvPr>
          <p:cNvCxnSpPr>
            <a:cxnSpLocks/>
            <a:endCxn id="11" idx="0"/>
          </p:cNvCxnSpPr>
          <p:nvPr/>
        </p:nvCxnSpPr>
        <p:spPr>
          <a:xfrm flipH="1">
            <a:off x="7640730" y="4894622"/>
            <a:ext cx="1" cy="340264"/>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3991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2-2-2-1.</a:t>
            </a:r>
            <a:r>
              <a:rPr lang="ja-JP" altLang="en-US"/>
              <a:t>ＶＭ作成</a:t>
            </a:r>
            <a:endParaRPr lang="en-US" altLang="ja-JP"/>
          </a:p>
        </p:txBody>
      </p:sp>
      <p:pic>
        <p:nvPicPr>
          <p:cNvPr id="8" name="図 7">
            <a:extLst>
              <a:ext uri="{FF2B5EF4-FFF2-40B4-BE49-F238E27FC236}">
                <a16:creationId xmlns:a16="http://schemas.microsoft.com/office/drawing/2014/main" id="{1DB5B5F4-6524-8A09-1CA7-C4188F079DFD}"/>
              </a:ext>
            </a:extLst>
          </p:cNvPr>
          <p:cNvPicPr>
            <a:picLocks noChangeAspect="1"/>
          </p:cNvPicPr>
          <p:nvPr/>
        </p:nvPicPr>
        <p:blipFill>
          <a:blip r:embed="rId2"/>
          <a:stretch>
            <a:fillRect/>
          </a:stretch>
        </p:blipFill>
        <p:spPr>
          <a:xfrm>
            <a:off x="357089" y="2689606"/>
            <a:ext cx="4685964" cy="3523602"/>
          </a:xfrm>
          <a:prstGeom prst="rect">
            <a:avLst/>
          </a:prstGeom>
        </p:spPr>
      </p:pic>
      <p:pic>
        <p:nvPicPr>
          <p:cNvPr id="19" name="図 18">
            <a:extLst>
              <a:ext uri="{FF2B5EF4-FFF2-40B4-BE49-F238E27FC236}">
                <a16:creationId xmlns:a16="http://schemas.microsoft.com/office/drawing/2014/main" id="{99CFFFCE-E85F-1AB4-4E0C-9E805C5D9EEE}"/>
              </a:ext>
            </a:extLst>
          </p:cNvPr>
          <p:cNvPicPr>
            <a:picLocks noChangeAspect="1"/>
          </p:cNvPicPr>
          <p:nvPr/>
        </p:nvPicPr>
        <p:blipFill>
          <a:blip r:embed="rId3"/>
          <a:stretch>
            <a:fillRect/>
          </a:stretch>
        </p:blipFill>
        <p:spPr>
          <a:xfrm>
            <a:off x="5419955" y="2689746"/>
            <a:ext cx="6414956" cy="3267352"/>
          </a:xfrm>
          <a:prstGeom prst="rect">
            <a:avLst/>
          </a:prstGeom>
        </p:spPr>
      </p:pic>
      <p:sp>
        <p:nvSpPr>
          <p:cNvPr id="2" name="テキスト ボックス 1">
            <a:extLst>
              <a:ext uri="{FF2B5EF4-FFF2-40B4-BE49-F238E27FC236}">
                <a16:creationId xmlns:a16="http://schemas.microsoft.com/office/drawing/2014/main" id="{D6B66516-3E29-3D8E-4064-9DDDACA8EC3C}"/>
              </a:ext>
            </a:extLst>
          </p:cNvPr>
          <p:cNvSpPr txBox="1"/>
          <p:nvPr/>
        </p:nvSpPr>
        <p:spPr>
          <a:xfrm>
            <a:off x="323088" y="1670304"/>
            <a:ext cx="4668011" cy="584775"/>
          </a:xfrm>
          <a:prstGeom prst="rect">
            <a:avLst/>
          </a:prstGeom>
          <a:noFill/>
        </p:spPr>
        <p:txBody>
          <a:bodyPr wrap="square" rtlCol="0">
            <a:spAutoFit/>
          </a:bodyPr>
          <a:lstStyle/>
          <a:p>
            <a:r>
              <a:rPr kumimoji="1" lang="ja-JP" altLang="en-US" sz="1600"/>
              <a:t>①</a:t>
            </a:r>
            <a:r>
              <a:rPr kumimoji="1" lang="en-US" altLang="ja-JP" sz="1600"/>
              <a:t>VirualBox</a:t>
            </a:r>
            <a:r>
              <a:rPr kumimoji="1" lang="ja-JP" altLang="en-US" sz="1600"/>
              <a:t>管理画面から「仮想マシン」→「新規」をクリックします。</a:t>
            </a:r>
          </a:p>
        </p:txBody>
      </p:sp>
      <p:sp>
        <p:nvSpPr>
          <p:cNvPr id="4" name="テキスト ボックス 3">
            <a:extLst>
              <a:ext uri="{FF2B5EF4-FFF2-40B4-BE49-F238E27FC236}">
                <a16:creationId xmlns:a16="http://schemas.microsoft.com/office/drawing/2014/main" id="{5BB605B5-64D5-30C1-D37E-F46D4D0C5461}"/>
              </a:ext>
            </a:extLst>
          </p:cNvPr>
          <p:cNvSpPr txBox="1"/>
          <p:nvPr/>
        </p:nvSpPr>
        <p:spPr>
          <a:xfrm>
            <a:off x="5327796" y="1670304"/>
            <a:ext cx="6443663" cy="830997"/>
          </a:xfrm>
          <a:prstGeom prst="rect">
            <a:avLst/>
          </a:prstGeom>
          <a:noFill/>
        </p:spPr>
        <p:txBody>
          <a:bodyPr wrap="square" rtlCol="0">
            <a:spAutoFit/>
          </a:bodyPr>
          <a:lstStyle/>
          <a:p>
            <a:r>
              <a:rPr lang="ja-JP" altLang="en-US" sz="1600"/>
              <a:t>②以下画面が表示されるので、名前、</a:t>
            </a:r>
            <a:r>
              <a:rPr lang="en-US" altLang="ja-JP" sz="1600"/>
              <a:t>ISO</a:t>
            </a:r>
            <a:r>
              <a:rPr lang="ja-JP" altLang="en-US" sz="1600"/>
              <a:t> </a:t>
            </a:r>
            <a:r>
              <a:rPr lang="en-US" altLang="ja-JP" sz="1600"/>
              <a:t>Image</a:t>
            </a:r>
            <a:r>
              <a:rPr lang="ja-JP" altLang="en-US" sz="1600"/>
              <a:t>を入力し、「</a:t>
            </a:r>
            <a:r>
              <a:rPr lang="en-US" altLang="ja-JP" sz="1600"/>
              <a:t>Skip Unattended Installation</a:t>
            </a:r>
            <a:r>
              <a:rPr lang="ja-JP" altLang="en-US" sz="1600"/>
              <a:t>」にチェックを入れて、「次へ」ボタンをクリックしてください。</a:t>
            </a:r>
            <a:endParaRPr lang="en-US" altLang="ja-JP" sz="1600"/>
          </a:p>
        </p:txBody>
      </p:sp>
      <p:sp>
        <p:nvSpPr>
          <p:cNvPr id="10" name="正方形/長方形 9">
            <a:extLst>
              <a:ext uri="{FF2B5EF4-FFF2-40B4-BE49-F238E27FC236}">
                <a16:creationId xmlns:a16="http://schemas.microsoft.com/office/drawing/2014/main" id="{8F62A08E-AA09-236B-6351-22FC994E3CE7}"/>
              </a:ext>
            </a:extLst>
          </p:cNvPr>
          <p:cNvSpPr/>
          <p:nvPr/>
        </p:nvSpPr>
        <p:spPr>
          <a:xfrm>
            <a:off x="646237" y="2796153"/>
            <a:ext cx="696787" cy="2315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61E97FA-9CF5-072B-E241-F961792A1A4E}"/>
              </a:ext>
            </a:extLst>
          </p:cNvPr>
          <p:cNvSpPr/>
          <p:nvPr/>
        </p:nvSpPr>
        <p:spPr>
          <a:xfrm>
            <a:off x="741487" y="3024753"/>
            <a:ext cx="1144463" cy="2315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7DB1799-6FB0-5117-84DF-A0F13F176689}"/>
              </a:ext>
            </a:extLst>
          </p:cNvPr>
          <p:cNvSpPr/>
          <p:nvPr/>
        </p:nvSpPr>
        <p:spPr>
          <a:xfrm>
            <a:off x="6637463" y="3653403"/>
            <a:ext cx="1839788" cy="2315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B7648FC-6E36-A6A4-9891-D2D22C74EF2A}"/>
              </a:ext>
            </a:extLst>
          </p:cNvPr>
          <p:cNvSpPr/>
          <p:nvPr/>
        </p:nvSpPr>
        <p:spPr>
          <a:xfrm>
            <a:off x="6637462" y="4143193"/>
            <a:ext cx="3744788" cy="2315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F67EDC1-087D-16DF-6955-0F48879677D1}"/>
              </a:ext>
            </a:extLst>
          </p:cNvPr>
          <p:cNvSpPr/>
          <p:nvPr/>
        </p:nvSpPr>
        <p:spPr>
          <a:xfrm>
            <a:off x="7056562" y="4983898"/>
            <a:ext cx="2039813" cy="31049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67633F0-E713-F902-3835-77B877507731}"/>
              </a:ext>
            </a:extLst>
          </p:cNvPr>
          <p:cNvSpPr/>
          <p:nvPr/>
        </p:nvSpPr>
        <p:spPr>
          <a:xfrm>
            <a:off x="10248900" y="5618458"/>
            <a:ext cx="887288" cy="39729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01196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2-2-2-1.</a:t>
            </a:r>
            <a:r>
              <a:rPr lang="ja-JP" altLang="en-US"/>
              <a:t>ＶＭ作成</a:t>
            </a:r>
            <a:endParaRPr lang="en-US" altLang="ja-JP"/>
          </a:p>
        </p:txBody>
      </p:sp>
      <p:pic>
        <p:nvPicPr>
          <p:cNvPr id="2" name="図 1">
            <a:extLst>
              <a:ext uri="{FF2B5EF4-FFF2-40B4-BE49-F238E27FC236}">
                <a16:creationId xmlns:a16="http://schemas.microsoft.com/office/drawing/2014/main" id="{FC5E7C8B-8EEE-4784-6D28-58FFB4914635}"/>
              </a:ext>
            </a:extLst>
          </p:cNvPr>
          <p:cNvPicPr>
            <a:picLocks noChangeAspect="1"/>
          </p:cNvPicPr>
          <p:nvPr/>
        </p:nvPicPr>
        <p:blipFill>
          <a:blip r:embed="rId2"/>
          <a:stretch>
            <a:fillRect/>
          </a:stretch>
        </p:blipFill>
        <p:spPr>
          <a:xfrm>
            <a:off x="118569" y="2699290"/>
            <a:ext cx="3921598" cy="1997401"/>
          </a:xfrm>
          <a:prstGeom prst="rect">
            <a:avLst/>
          </a:prstGeom>
        </p:spPr>
      </p:pic>
      <p:pic>
        <p:nvPicPr>
          <p:cNvPr id="4" name="図 3">
            <a:extLst>
              <a:ext uri="{FF2B5EF4-FFF2-40B4-BE49-F238E27FC236}">
                <a16:creationId xmlns:a16="http://schemas.microsoft.com/office/drawing/2014/main" id="{A09E8339-6767-57FC-1EDB-84E130E7A849}"/>
              </a:ext>
            </a:extLst>
          </p:cNvPr>
          <p:cNvPicPr>
            <a:picLocks noChangeAspect="1"/>
          </p:cNvPicPr>
          <p:nvPr/>
        </p:nvPicPr>
        <p:blipFill>
          <a:blip r:embed="rId3"/>
          <a:stretch>
            <a:fillRect/>
          </a:stretch>
        </p:blipFill>
        <p:spPr>
          <a:xfrm>
            <a:off x="4144492" y="2699290"/>
            <a:ext cx="3921599" cy="1997401"/>
          </a:xfrm>
          <a:prstGeom prst="rect">
            <a:avLst/>
          </a:prstGeom>
        </p:spPr>
      </p:pic>
      <p:pic>
        <p:nvPicPr>
          <p:cNvPr id="11" name="図 10">
            <a:extLst>
              <a:ext uri="{FF2B5EF4-FFF2-40B4-BE49-F238E27FC236}">
                <a16:creationId xmlns:a16="http://schemas.microsoft.com/office/drawing/2014/main" id="{3509F689-3AD1-97F3-7A71-1C02F4AB6E18}"/>
              </a:ext>
            </a:extLst>
          </p:cNvPr>
          <p:cNvPicPr>
            <a:picLocks noChangeAspect="1"/>
          </p:cNvPicPr>
          <p:nvPr/>
        </p:nvPicPr>
        <p:blipFill>
          <a:blip r:embed="rId4"/>
          <a:stretch>
            <a:fillRect/>
          </a:stretch>
        </p:blipFill>
        <p:spPr>
          <a:xfrm>
            <a:off x="8151832" y="2699290"/>
            <a:ext cx="3921599" cy="1997401"/>
          </a:xfrm>
          <a:prstGeom prst="rect">
            <a:avLst/>
          </a:prstGeom>
        </p:spPr>
      </p:pic>
      <p:sp>
        <p:nvSpPr>
          <p:cNvPr id="3" name="テキスト ボックス 2">
            <a:extLst>
              <a:ext uri="{FF2B5EF4-FFF2-40B4-BE49-F238E27FC236}">
                <a16:creationId xmlns:a16="http://schemas.microsoft.com/office/drawing/2014/main" id="{A47A1A1E-D1DC-B417-9B5A-D1274171C22E}"/>
              </a:ext>
            </a:extLst>
          </p:cNvPr>
          <p:cNvSpPr txBox="1"/>
          <p:nvPr/>
        </p:nvSpPr>
        <p:spPr>
          <a:xfrm>
            <a:off x="104482" y="1496260"/>
            <a:ext cx="3834472" cy="584775"/>
          </a:xfrm>
          <a:prstGeom prst="rect">
            <a:avLst/>
          </a:prstGeom>
          <a:noFill/>
        </p:spPr>
        <p:txBody>
          <a:bodyPr wrap="square" rtlCol="0">
            <a:spAutoFit/>
          </a:bodyPr>
          <a:lstStyle/>
          <a:p>
            <a:r>
              <a:rPr kumimoji="1" lang="ja-JP" altLang="en-US" sz="1600"/>
              <a:t>③</a:t>
            </a:r>
            <a:r>
              <a:rPr lang="ja-JP" altLang="en-US" sz="1600"/>
              <a:t>メインメモリ数、</a:t>
            </a:r>
            <a:r>
              <a:rPr lang="en-US" altLang="ja-JP" sz="1600"/>
              <a:t>CPU</a:t>
            </a:r>
            <a:r>
              <a:rPr lang="ja-JP" altLang="en-US" sz="1600"/>
              <a:t>コア数を設定し、「次へ」ボタンをクリックする。</a:t>
            </a:r>
            <a:endParaRPr kumimoji="1" lang="ja-JP" altLang="en-US" sz="1600"/>
          </a:p>
        </p:txBody>
      </p:sp>
      <p:sp>
        <p:nvSpPr>
          <p:cNvPr id="5" name="テキスト ボックス 4">
            <a:extLst>
              <a:ext uri="{FF2B5EF4-FFF2-40B4-BE49-F238E27FC236}">
                <a16:creationId xmlns:a16="http://schemas.microsoft.com/office/drawing/2014/main" id="{F5B7033E-2CC2-44CA-A1EC-0AAF4C04E7DD}"/>
              </a:ext>
            </a:extLst>
          </p:cNvPr>
          <p:cNvSpPr txBox="1"/>
          <p:nvPr/>
        </p:nvSpPr>
        <p:spPr>
          <a:xfrm>
            <a:off x="8253042" y="1443243"/>
            <a:ext cx="3834473" cy="584775"/>
          </a:xfrm>
          <a:prstGeom prst="rect">
            <a:avLst/>
          </a:prstGeom>
          <a:noFill/>
        </p:spPr>
        <p:txBody>
          <a:bodyPr wrap="square" rtlCol="0">
            <a:spAutoFit/>
          </a:bodyPr>
          <a:lstStyle/>
          <a:p>
            <a:r>
              <a:rPr lang="ja-JP" altLang="en-US" sz="1600"/>
              <a:t>⑤以下の画面が表示されるので、「完了」ボタンをクリックする。</a:t>
            </a:r>
            <a:endParaRPr kumimoji="1" lang="ja-JP" altLang="en-US" sz="1600"/>
          </a:p>
        </p:txBody>
      </p:sp>
      <p:sp>
        <p:nvSpPr>
          <p:cNvPr id="6" name="テキスト ボックス 5">
            <a:extLst>
              <a:ext uri="{FF2B5EF4-FFF2-40B4-BE49-F238E27FC236}">
                <a16:creationId xmlns:a16="http://schemas.microsoft.com/office/drawing/2014/main" id="{7E9ABB96-00E3-1C04-40A4-C0CD928186D8}"/>
              </a:ext>
            </a:extLst>
          </p:cNvPr>
          <p:cNvSpPr txBox="1"/>
          <p:nvPr/>
        </p:nvSpPr>
        <p:spPr>
          <a:xfrm>
            <a:off x="4178762" y="1491712"/>
            <a:ext cx="3834472" cy="584775"/>
          </a:xfrm>
          <a:prstGeom prst="rect">
            <a:avLst/>
          </a:prstGeom>
          <a:noFill/>
        </p:spPr>
        <p:txBody>
          <a:bodyPr wrap="square" rtlCol="0">
            <a:spAutoFit/>
          </a:bodyPr>
          <a:lstStyle/>
          <a:p>
            <a:r>
              <a:rPr kumimoji="1" lang="ja-JP" altLang="en-US" sz="1600"/>
              <a:t>④</a:t>
            </a:r>
            <a:r>
              <a:rPr lang="en-US" altLang="ja-JP" sz="1600"/>
              <a:t> HDD</a:t>
            </a:r>
            <a:r>
              <a:rPr lang="ja-JP" altLang="en-US" sz="1600"/>
              <a:t>の容量を設定し、「次へ」ボタンをクリックする。</a:t>
            </a:r>
            <a:endParaRPr kumimoji="1" lang="ja-JP" altLang="en-US" sz="1600"/>
          </a:p>
        </p:txBody>
      </p:sp>
      <p:sp>
        <p:nvSpPr>
          <p:cNvPr id="8" name="正方形/長方形 7">
            <a:extLst>
              <a:ext uri="{FF2B5EF4-FFF2-40B4-BE49-F238E27FC236}">
                <a16:creationId xmlns:a16="http://schemas.microsoft.com/office/drawing/2014/main" id="{6CF73ED5-11DD-44F9-46C9-01783FCCD645}"/>
              </a:ext>
            </a:extLst>
          </p:cNvPr>
          <p:cNvSpPr/>
          <p:nvPr/>
        </p:nvSpPr>
        <p:spPr>
          <a:xfrm>
            <a:off x="3381374" y="3055937"/>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6E29E83-2FF4-D02F-D8D0-5D0701E5312C}"/>
              </a:ext>
            </a:extLst>
          </p:cNvPr>
          <p:cNvSpPr/>
          <p:nvPr/>
        </p:nvSpPr>
        <p:spPr>
          <a:xfrm>
            <a:off x="3382581" y="3429000"/>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0ABA8E8-6178-0265-80CB-4D0C776B623C}"/>
              </a:ext>
            </a:extLst>
          </p:cNvPr>
          <p:cNvSpPr/>
          <p:nvPr/>
        </p:nvSpPr>
        <p:spPr>
          <a:xfrm>
            <a:off x="2954106" y="4387391"/>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7DFC644-4877-754B-2DFF-8658FFE4995E}"/>
              </a:ext>
            </a:extLst>
          </p:cNvPr>
          <p:cNvSpPr/>
          <p:nvPr/>
        </p:nvSpPr>
        <p:spPr>
          <a:xfrm>
            <a:off x="7401386" y="3262729"/>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8C8F183-86AB-F872-57D9-ACA727D1A457}"/>
              </a:ext>
            </a:extLst>
          </p:cNvPr>
          <p:cNvSpPr/>
          <p:nvPr/>
        </p:nvSpPr>
        <p:spPr>
          <a:xfrm>
            <a:off x="7003963" y="4379454"/>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9CC4F83-2AD9-A976-5765-5BC15104D16D}"/>
              </a:ext>
            </a:extLst>
          </p:cNvPr>
          <p:cNvSpPr/>
          <p:nvPr/>
        </p:nvSpPr>
        <p:spPr>
          <a:xfrm>
            <a:off x="11082542" y="4379453"/>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78894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2-2-2-1.</a:t>
            </a:r>
            <a:r>
              <a:rPr lang="ja-JP" altLang="en-US"/>
              <a:t>ＶＭ作成</a:t>
            </a:r>
            <a:endParaRPr lang="en-US" altLang="ja-JP"/>
          </a:p>
        </p:txBody>
      </p:sp>
      <p:pic>
        <p:nvPicPr>
          <p:cNvPr id="15" name="図 14">
            <a:extLst>
              <a:ext uri="{FF2B5EF4-FFF2-40B4-BE49-F238E27FC236}">
                <a16:creationId xmlns:a16="http://schemas.microsoft.com/office/drawing/2014/main" id="{5D135F93-650F-164C-F62A-5CD507212857}"/>
              </a:ext>
            </a:extLst>
          </p:cNvPr>
          <p:cNvPicPr>
            <a:picLocks noChangeAspect="1"/>
          </p:cNvPicPr>
          <p:nvPr/>
        </p:nvPicPr>
        <p:blipFill>
          <a:blip r:embed="rId2"/>
          <a:stretch>
            <a:fillRect/>
          </a:stretch>
        </p:blipFill>
        <p:spPr>
          <a:xfrm>
            <a:off x="88788" y="2688807"/>
            <a:ext cx="4144233" cy="3116248"/>
          </a:xfrm>
          <a:prstGeom prst="rect">
            <a:avLst/>
          </a:prstGeom>
        </p:spPr>
      </p:pic>
      <p:pic>
        <p:nvPicPr>
          <p:cNvPr id="17" name="図 16">
            <a:extLst>
              <a:ext uri="{FF2B5EF4-FFF2-40B4-BE49-F238E27FC236}">
                <a16:creationId xmlns:a16="http://schemas.microsoft.com/office/drawing/2014/main" id="{7BE10902-75DA-483C-5B2A-AE2074FF3A22}"/>
              </a:ext>
            </a:extLst>
          </p:cNvPr>
          <p:cNvPicPr>
            <a:picLocks noChangeAspect="1"/>
          </p:cNvPicPr>
          <p:nvPr/>
        </p:nvPicPr>
        <p:blipFill>
          <a:blip r:embed="rId3"/>
          <a:stretch>
            <a:fillRect/>
          </a:stretch>
        </p:blipFill>
        <p:spPr>
          <a:xfrm>
            <a:off x="8333517" y="2703271"/>
            <a:ext cx="3810811" cy="3116248"/>
          </a:xfrm>
          <a:prstGeom prst="rect">
            <a:avLst/>
          </a:prstGeom>
        </p:spPr>
      </p:pic>
      <p:pic>
        <p:nvPicPr>
          <p:cNvPr id="2" name="図 1">
            <a:extLst>
              <a:ext uri="{FF2B5EF4-FFF2-40B4-BE49-F238E27FC236}">
                <a16:creationId xmlns:a16="http://schemas.microsoft.com/office/drawing/2014/main" id="{F759B9AF-8BE1-028E-9549-7900B603B0EC}"/>
              </a:ext>
            </a:extLst>
          </p:cNvPr>
          <p:cNvPicPr>
            <a:picLocks noChangeAspect="1"/>
          </p:cNvPicPr>
          <p:nvPr/>
        </p:nvPicPr>
        <p:blipFill>
          <a:blip r:embed="rId4"/>
          <a:stretch>
            <a:fillRect/>
          </a:stretch>
        </p:blipFill>
        <p:spPr>
          <a:xfrm>
            <a:off x="4289313" y="2703271"/>
            <a:ext cx="3978387" cy="2595320"/>
          </a:xfrm>
          <a:prstGeom prst="rect">
            <a:avLst/>
          </a:prstGeom>
        </p:spPr>
      </p:pic>
      <p:sp>
        <p:nvSpPr>
          <p:cNvPr id="3" name="テキスト ボックス 2">
            <a:extLst>
              <a:ext uri="{FF2B5EF4-FFF2-40B4-BE49-F238E27FC236}">
                <a16:creationId xmlns:a16="http://schemas.microsoft.com/office/drawing/2014/main" id="{E9C26E89-CF49-5ACA-170B-94D040E216FF}"/>
              </a:ext>
            </a:extLst>
          </p:cNvPr>
          <p:cNvSpPr txBox="1"/>
          <p:nvPr/>
        </p:nvSpPr>
        <p:spPr>
          <a:xfrm>
            <a:off x="104482" y="1496260"/>
            <a:ext cx="3834472" cy="830997"/>
          </a:xfrm>
          <a:prstGeom prst="rect">
            <a:avLst/>
          </a:prstGeom>
          <a:noFill/>
        </p:spPr>
        <p:txBody>
          <a:bodyPr wrap="square" rtlCol="0">
            <a:spAutoFit/>
          </a:bodyPr>
          <a:lstStyle/>
          <a:p>
            <a:r>
              <a:rPr kumimoji="1" lang="ja-JP" altLang="en-US" sz="1600"/>
              <a:t>⑥以下画面が表示されます。</a:t>
            </a:r>
            <a:endParaRPr kumimoji="1" lang="en-US" altLang="ja-JP" sz="1600"/>
          </a:p>
          <a:p>
            <a:r>
              <a:rPr lang="ja-JP" altLang="en-US" sz="1600"/>
              <a:t>「起動」ボタンをクリックすると、ＯＳインストールが開始されます。</a:t>
            </a:r>
            <a:endParaRPr kumimoji="1" lang="en-US" altLang="ja-JP" sz="1600"/>
          </a:p>
        </p:txBody>
      </p:sp>
      <p:sp>
        <p:nvSpPr>
          <p:cNvPr id="4" name="テキスト ボックス 3">
            <a:extLst>
              <a:ext uri="{FF2B5EF4-FFF2-40B4-BE49-F238E27FC236}">
                <a16:creationId xmlns:a16="http://schemas.microsoft.com/office/drawing/2014/main" id="{93350AA6-FE59-3BE9-FB21-07063951AD5E}"/>
              </a:ext>
            </a:extLst>
          </p:cNvPr>
          <p:cNvSpPr txBox="1"/>
          <p:nvPr/>
        </p:nvSpPr>
        <p:spPr>
          <a:xfrm>
            <a:off x="8253042" y="1443243"/>
            <a:ext cx="3834473" cy="830997"/>
          </a:xfrm>
          <a:prstGeom prst="rect">
            <a:avLst/>
          </a:prstGeom>
          <a:noFill/>
        </p:spPr>
        <p:txBody>
          <a:bodyPr wrap="square" rtlCol="0">
            <a:spAutoFit/>
          </a:bodyPr>
          <a:lstStyle/>
          <a:p>
            <a:r>
              <a:rPr lang="ja-JP" altLang="en-US" sz="1600"/>
              <a:t>⑧以下の画面が表示されます。</a:t>
            </a:r>
            <a:endParaRPr lang="en-US" altLang="ja-JP" sz="1600"/>
          </a:p>
          <a:p>
            <a:r>
              <a:rPr kumimoji="1" lang="ja-JP" altLang="en-US" sz="1600"/>
              <a:t>右側の邪魔なウィンドウは「　　」で閉じてください。</a:t>
            </a:r>
          </a:p>
        </p:txBody>
      </p:sp>
      <p:sp>
        <p:nvSpPr>
          <p:cNvPr id="5" name="テキスト ボックス 4">
            <a:extLst>
              <a:ext uri="{FF2B5EF4-FFF2-40B4-BE49-F238E27FC236}">
                <a16:creationId xmlns:a16="http://schemas.microsoft.com/office/drawing/2014/main" id="{E70C8F35-9755-B1CC-5776-68EB1CF5EE9C}"/>
              </a:ext>
            </a:extLst>
          </p:cNvPr>
          <p:cNvSpPr txBox="1"/>
          <p:nvPr/>
        </p:nvSpPr>
        <p:spPr>
          <a:xfrm>
            <a:off x="4178762" y="1491712"/>
            <a:ext cx="3834472" cy="584775"/>
          </a:xfrm>
          <a:prstGeom prst="rect">
            <a:avLst/>
          </a:prstGeom>
          <a:noFill/>
        </p:spPr>
        <p:txBody>
          <a:bodyPr wrap="square" rtlCol="0">
            <a:spAutoFit/>
          </a:bodyPr>
          <a:lstStyle/>
          <a:p>
            <a:r>
              <a:rPr kumimoji="1" lang="ja-JP" altLang="en-US" sz="1600"/>
              <a:t>⑦以下、画面が表示されるので、表示中に</a:t>
            </a:r>
            <a:r>
              <a:rPr kumimoji="1" lang="en-US" altLang="ja-JP" sz="1600"/>
              <a:t>Enter</a:t>
            </a:r>
            <a:r>
              <a:rPr kumimoji="1" lang="ja-JP" altLang="en-US" sz="1600"/>
              <a:t>キーを押してください。</a:t>
            </a:r>
          </a:p>
        </p:txBody>
      </p:sp>
      <p:pic>
        <p:nvPicPr>
          <p:cNvPr id="6" name="図 5">
            <a:extLst>
              <a:ext uri="{FF2B5EF4-FFF2-40B4-BE49-F238E27FC236}">
                <a16:creationId xmlns:a16="http://schemas.microsoft.com/office/drawing/2014/main" id="{07F8C2FE-B136-440C-4071-22C692E2EA8A}"/>
              </a:ext>
            </a:extLst>
          </p:cNvPr>
          <p:cNvPicPr>
            <a:picLocks noChangeAspect="1"/>
          </p:cNvPicPr>
          <p:nvPr/>
        </p:nvPicPr>
        <p:blipFill>
          <a:blip r:embed="rId5"/>
          <a:stretch>
            <a:fillRect/>
          </a:stretch>
        </p:blipFill>
        <p:spPr>
          <a:xfrm>
            <a:off x="10757991" y="1783815"/>
            <a:ext cx="237112" cy="246790"/>
          </a:xfrm>
          <a:prstGeom prst="rect">
            <a:avLst/>
          </a:prstGeom>
        </p:spPr>
      </p:pic>
      <p:pic>
        <p:nvPicPr>
          <p:cNvPr id="11" name="図 10">
            <a:extLst>
              <a:ext uri="{FF2B5EF4-FFF2-40B4-BE49-F238E27FC236}">
                <a16:creationId xmlns:a16="http://schemas.microsoft.com/office/drawing/2014/main" id="{E547BD85-BC2B-32E2-4979-C4291F4904C6}"/>
              </a:ext>
            </a:extLst>
          </p:cNvPr>
          <p:cNvPicPr>
            <a:picLocks noChangeAspect="1"/>
          </p:cNvPicPr>
          <p:nvPr/>
        </p:nvPicPr>
        <p:blipFill>
          <a:blip r:embed="rId6"/>
          <a:stretch>
            <a:fillRect/>
          </a:stretch>
        </p:blipFill>
        <p:spPr>
          <a:xfrm>
            <a:off x="4278162" y="2369631"/>
            <a:ext cx="3978387" cy="251455"/>
          </a:xfrm>
          <a:prstGeom prst="rect">
            <a:avLst/>
          </a:prstGeom>
        </p:spPr>
      </p:pic>
      <p:pic>
        <p:nvPicPr>
          <p:cNvPr id="12" name="図 11">
            <a:extLst>
              <a:ext uri="{FF2B5EF4-FFF2-40B4-BE49-F238E27FC236}">
                <a16:creationId xmlns:a16="http://schemas.microsoft.com/office/drawing/2014/main" id="{E412E2FB-A1AA-1352-74A8-5F569EAB725D}"/>
              </a:ext>
            </a:extLst>
          </p:cNvPr>
          <p:cNvPicPr>
            <a:picLocks noChangeAspect="1"/>
          </p:cNvPicPr>
          <p:nvPr/>
        </p:nvPicPr>
        <p:blipFill>
          <a:blip r:embed="rId7"/>
          <a:stretch>
            <a:fillRect/>
          </a:stretch>
        </p:blipFill>
        <p:spPr>
          <a:xfrm>
            <a:off x="6096000" y="5361740"/>
            <a:ext cx="2128525" cy="1386693"/>
          </a:xfrm>
          <a:prstGeom prst="rect">
            <a:avLst/>
          </a:prstGeom>
        </p:spPr>
      </p:pic>
      <p:sp>
        <p:nvSpPr>
          <p:cNvPr id="13" name="正方形/長方形 12">
            <a:extLst>
              <a:ext uri="{FF2B5EF4-FFF2-40B4-BE49-F238E27FC236}">
                <a16:creationId xmlns:a16="http://schemas.microsoft.com/office/drawing/2014/main" id="{A5329B7A-4A24-7F5D-EA35-5C0C3D086E67}"/>
              </a:ext>
            </a:extLst>
          </p:cNvPr>
          <p:cNvSpPr/>
          <p:nvPr/>
        </p:nvSpPr>
        <p:spPr>
          <a:xfrm>
            <a:off x="6664669" y="6544399"/>
            <a:ext cx="543218" cy="28733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827E134-0AE2-B02E-1F18-74AC1B55A095}"/>
              </a:ext>
            </a:extLst>
          </p:cNvPr>
          <p:cNvSpPr txBox="1"/>
          <p:nvPr/>
        </p:nvSpPr>
        <p:spPr>
          <a:xfrm>
            <a:off x="3214836" y="6143754"/>
            <a:ext cx="2881164" cy="646331"/>
          </a:xfrm>
          <a:prstGeom prst="rect">
            <a:avLst/>
          </a:prstGeom>
          <a:noFill/>
        </p:spPr>
        <p:txBody>
          <a:bodyPr wrap="square" rtlCol="0">
            <a:spAutoFit/>
          </a:bodyPr>
          <a:lstStyle/>
          <a:p>
            <a:r>
              <a:rPr kumimoji="1" lang="ja-JP" altLang="en-US" sz="1200"/>
              <a:t>画面内でマウスをクリックす</a:t>
            </a:r>
            <a:r>
              <a:rPr lang="ja-JP" altLang="en-US" sz="1200"/>
              <a:t>ると、</a:t>
            </a:r>
            <a:r>
              <a:rPr kumimoji="1" lang="ja-JP" altLang="en-US" sz="1200"/>
              <a:t>右図の画面が表示されます。「キャプチャー」ボタンをクリックしてください。</a:t>
            </a:r>
          </a:p>
        </p:txBody>
      </p:sp>
      <p:sp>
        <p:nvSpPr>
          <p:cNvPr id="8" name="正方形/長方形 7">
            <a:extLst>
              <a:ext uri="{FF2B5EF4-FFF2-40B4-BE49-F238E27FC236}">
                <a16:creationId xmlns:a16="http://schemas.microsoft.com/office/drawing/2014/main" id="{1A2FE9C6-8D6A-3AC6-6BA7-E5E9C18036B7}"/>
              </a:ext>
            </a:extLst>
          </p:cNvPr>
          <p:cNvSpPr/>
          <p:nvPr/>
        </p:nvSpPr>
        <p:spPr>
          <a:xfrm>
            <a:off x="22971" y="3527418"/>
            <a:ext cx="972709" cy="45530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B06CF1C-5909-D47E-0492-05E8A21FF3F4}"/>
              </a:ext>
            </a:extLst>
          </p:cNvPr>
          <p:cNvSpPr/>
          <p:nvPr/>
        </p:nvSpPr>
        <p:spPr>
          <a:xfrm>
            <a:off x="1752711" y="2846698"/>
            <a:ext cx="512969" cy="45530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879174E0-F6B7-9F32-A6AE-8C5D95B8ACEB}"/>
              </a:ext>
            </a:extLst>
          </p:cNvPr>
          <p:cNvSpPr/>
          <p:nvPr/>
        </p:nvSpPr>
        <p:spPr>
          <a:xfrm>
            <a:off x="11906250" y="2621086"/>
            <a:ext cx="238078" cy="43080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32434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2-2-2-2.</a:t>
            </a:r>
            <a:r>
              <a:rPr lang="ja-JP" altLang="en-US"/>
              <a:t>ＯＳインストール</a:t>
            </a:r>
            <a:endParaRPr lang="en-US" altLang="ja-JP"/>
          </a:p>
        </p:txBody>
      </p:sp>
      <p:pic>
        <p:nvPicPr>
          <p:cNvPr id="21" name="図 20">
            <a:extLst>
              <a:ext uri="{FF2B5EF4-FFF2-40B4-BE49-F238E27FC236}">
                <a16:creationId xmlns:a16="http://schemas.microsoft.com/office/drawing/2014/main" id="{2B0623D8-B04A-D202-B9E0-5503A2D9DC0B}"/>
              </a:ext>
            </a:extLst>
          </p:cNvPr>
          <p:cNvPicPr>
            <a:picLocks noChangeAspect="1"/>
          </p:cNvPicPr>
          <p:nvPr/>
        </p:nvPicPr>
        <p:blipFill>
          <a:blip r:embed="rId2"/>
          <a:stretch>
            <a:fillRect/>
          </a:stretch>
        </p:blipFill>
        <p:spPr>
          <a:xfrm>
            <a:off x="4274739" y="2727722"/>
            <a:ext cx="3770957" cy="3083657"/>
          </a:xfrm>
          <a:prstGeom prst="rect">
            <a:avLst/>
          </a:prstGeom>
        </p:spPr>
      </p:pic>
      <p:pic>
        <p:nvPicPr>
          <p:cNvPr id="23" name="図 22">
            <a:extLst>
              <a:ext uri="{FF2B5EF4-FFF2-40B4-BE49-F238E27FC236}">
                <a16:creationId xmlns:a16="http://schemas.microsoft.com/office/drawing/2014/main" id="{989350EE-B0EC-8849-694D-CDBAC6EE3495}"/>
              </a:ext>
            </a:extLst>
          </p:cNvPr>
          <p:cNvPicPr>
            <a:picLocks noChangeAspect="1"/>
          </p:cNvPicPr>
          <p:nvPr/>
        </p:nvPicPr>
        <p:blipFill>
          <a:blip r:embed="rId3"/>
          <a:stretch>
            <a:fillRect/>
          </a:stretch>
        </p:blipFill>
        <p:spPr>
          <a:xfrm>
            <a:off x="8174129" y="2727722"/>
            <a:ext cx="3770956" cy="3083656"/>
          </a:xfrm>
          <a:prstGeom prst="rect">
            <a:avLst/>
          </a:prstGeom>
        </p:spPr>
      </p:pic>
      <p:pic>
        <p:nvPicPr>
          <p:cNvPr id="2" name="図 1">
            <a:extLst>
              <a:ext uri="{FF2B5EF4-FFF2-40B4-BE49-F238E27FC236}">
                <a16:creationId xmlns:a16="http://schemas.microsoft.com/office/drawing/2014/main" id="{D19AF19A-7731-4DEB-A7F0-D205A7E9ED59}"/>
              </a:ext>
            </a:extLst>
          </p:cNvPr>
          <p:cNvPicPr>
            <a:picLocks noChangeAspect="1"/>
          </p:cNvPicPr>
          <p:nvPr/>
        </p:nvPicPr>
        <p:blipFill>
          <a:blip r:embed="rId4"/>
          <a:stretch>
            <a:fillRect/>
          </a:stretch>
        </p:blipFill>
        <p:spPr>
          <a:xfrm>
            <a:off x="335495" y="2727722"/>
            <a:ext cx="3810811" cy="3116248"/>
          </a:xfrm>
          <a:prstGeom prst="rect">
            <a:avLst/>
          </a:prstGeom>
        </p:spPr>
      </p:pic>
      <p:sp>
        <p:nvSpPr>
          <p:cNvPr id="3" name="テキスト ボックス 2">
            <a:extLst>
              <a:ext uri="{FF2B5EF4-FFF2-40B4-BE49-F238E27FC236}">
                <a16:creationId xmlns:a16="http://schemas.microsoft.com/office/drawing/2014/main" id="{6387C868-777C-96A5-A168-07B9E381B9B8}"/>
              </a:ext>
            </a:extLst>
          </p:cNvPr>
          <p:cNvSpPr txBox="1"/>
          <p:nvPr/>
        </p:nvSpPr>
        <p:spPr>
          <a:xfrm>
            <a:off x="104482" y="1496260"/>
            <a:ext cx="3834472" cy="584775"/>
          </a:xfrm>
          <a:prstGeom prst="rect">
            <a:avLst/>
          </a:prstGeom>
          <a:noFill/>
        </p:spPr>
        <p:txBody>
          <a:bodyPr wrap="square" rtlCol="0">
            <a:spAutoFit/>
          </a:bodyPr>
          <a:lstStyle/>
          <a:p>
            <a:r>
              <a:rPr kumimoji="1" lang="ja-JP" altLang="en-US" sz="1600"/>
              <a:t>⑨以下画面が表示されますので、「次へ」ボタンをクリックしてください。</a:t>
            </a:r>
            <a:endParaRPr kumimoji="1" lang="en-US" altLang="ja-JP" sz="1600"/>
          </a:p>
        </p:txBody>
      </p:sp>
      <p:sp>
        <p:nvSpPr>
          <p:cNvPr id="4" name="テキスト ボックス 3">
            <a:extLst>
              <a:ext uri="{FF2B5EF4-FFF2-40B4-BE49-F238E27FC236}">
                <a16:creationId xmlns:a16="http://schemas.microsoft.com/office/drawing/2014/main" id="{241D65E7-CB29-5752-D0F0-28CFF5A41A57}"/>
              </a:ext>
            </a:extLst>
          </p:cNvPr>
          <p:cNvSpPr txBox="1"/>
          <p:nvPr/>
        </p:nvSpPr>
        <p:spPr>
          <a:xfrm>
            <a:off x="8253042" y="1443243"/>
            <a:ext cx="3834473" cy="1323439"/>
          </a:xfrm>
          <a:prstGeom prst="rect">
            <a:avLst/>
          </a:prstGeom>
          <a:noFill/>
        </p:spPr>
        <p:txBody>
          <a:bodyPr wrap="square" rtlCol="0">
            <a:spAutoFit/>
          </a:bodyPr>
          <a:lstStyle/>
          <a:p>
            <a:r>
              <a:rPr lang="ja-JP" altLang="en-US" sz="1600"/>
              <a:t>⑪</a:t>
            </a:r>
            <a:r>
              <a:rPr kumimoji="1" lang="ja-JP" altLang="en-US" sz="1600"/>
              <a:t>以下画面が表示されますので、リスト内から「</a:t>
            </a:r>
            <a:r>
              <a:rPr kumimoji="1" lang="en-US" altLang="ja-JP" sz="1600"/>
              <a:t>WindowsServer2023 Standard Evaluation(</a:t>
            </a:r>
            <a:r>
              <a:rPr kumimoji="1" lang="ja-JP" altLang="en-US" sz="1600"/>
              <a:t>デスクトップエクスペリエンス</a:t>
            </a:r>
            <a:r>
              <a:rPr kumimoji="1" lang="en-US" altLang="ja-JP" sz="1600"/>
              <a:t>)</a:t>
            </a:r>
            <a:r>
              <a:rPr kumimoji="1" lang="ja-JP" altLang="en-US" sz="1600"/>
              <a:t>」を選択し、「次へ」ボタンをクリックしてください。</a:t>
            </a:r>
          </a:p>
        </p:txBody>
      </p:sp>
      <p:sp>
        <p:nvSpPr>
          <p:cNvPr id="5" name="テキスト ボックス 4">
            <a:extLst>
              <a:ext uri="{FF2B5EF4-FFF2-40B4-BE49-F238E27FC236}">
                <a16:creationId xmlns:a16="http://schemas.microsoft.com/office/drawing/2014/main" id="{F5940904-DA8F-3BBE-0511-9C2E69BF1BD8}"/>
              </a:ext>
            </a:extLst>
          </p:cNvPr>
          <p:cNvSpPr txBox="1"/>
          <p:nvPr/>
        </p:nvSpPr>
        <p:spPr>
          <a:xfrm>
            <a:off x="4178762" y="1491712"/>
            <a:ext cx="3834472" cy="830997"/>
          </a:xfrm>
          <a:prstGeom prst="rect">
            <a:avLst/>
          </a:prstGeom>
          <a:noFill/>
        </p:spPr>
        <p:txBody>
          <a:bodyPr wrap="square" rtlCol="0">
            <a:spAutoFit/>
          </a:bodyPr>
          <a:lstStyle/>
          <a:p>
            <a:r>
              <a:rPr kumimoji="1" lang="ja-JP" altLang="en-US" sz="1600"/>
              <a:t>⑩以下画面が表示されますので、「今すぐインストール」ボタンをクリックしてください。</a:t>
            </a:r>
          </a:p>
        </p:txBody>
      </p:sp>
      <p:sp>
        <p:nvSpPr>
          <p:cNvPr id="8" name="正方形/長方形 7">
            <a:extLst>
              <a:ext uri="{FF2B5EF4-FFF2-40B4-BE49-F238E27FC236}">
                <a16:creationId xmlns:a16="http://schemas.microsoft.com/office/drawing/2014/main" id="{9EA341F3-8C83-6228-2553-4C1AD992E90C}"/>
              </a:ext>
            </a:extLst>
          </p:cNvPr>
          <p:cNvSpPr/>
          <p:nvPr/>
        </p:nvSpPr>
        <p:spPr>
          <a:xfrm>
            <a:off x="2941431" y="4766938"/>
            <a:ext cx="462169" cy="43498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B6DCCFC-9BDC-B32C-E4F0-9167E0388199}"/>
              </a:ext>
            </a:extLst>
          </p:cNvPr>
          <p:cNvSpPr/>
          <p:nvPr/>
        </p:nvSpPr>
        <p:spPr>
          <a:xfrm>
            <a:off x="5776071" y="4167498"/>
            <a:ext cx="807609" cy="34354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8743F52-94B8-4D23-1B98-A0E03D53319C}"/>
              </a:ext>
            </a:extLst>
          </p:cNvPr>
          <p:cNvSpPr/>
          <p:nvPr/>
        </p:nvSpPr>
        <p:spPr>
          <a:xfrm>
            <a:off x="8732631" y="3757308"/>
            <a:ext cx="2595769" cy="20509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09736E9-B101-588B-007E-75B436950BC3}"/>
              </a:ext>
            </a:extLst>
          </p:cNvPr>
          <p:cNvSpPr/>
          <p:nvPr/>
        </p:nvSpPr>
        <p:spPr>
          <a:xfrm>
            <a:off x="10830560" y="4850480"/>
            <a:ext cx="497839" cy="35144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91720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2-2-2-2.</a:t>
            </a:r>
            <a:r>
              <a:rPr lang="ja-JP" altLang="en-US"/>
              <a:t>ＯＳインストール</a:t>
            </a:r>
            <a:endParaRPr lang="en-US" altLang="ja-JP"/>
          </a:p>
        </p:txBody>
      </p:sp>
      <p:pic>
        <p:nvPicPr>
          <p:cNvPr id="12" name="図 11">
            <a:extLst>
              <a:ext uri="{FF2B5EF4-FFF2-40B4-BE49-F238E27FC236}">
                <a16:creationId xmlns:a16="http://schemas.microsoft.com/office/drawing/2014/main" id="{B5EAD6B9-B3DC-CB49-0081-5E0B55E514A2}"/>
              </a:ext>
            </a:extLst>
          </p:cNvPr>
          <p:cNvPicPr>
            <a:picLocks noChangeAspect="1"/>
          </p:cNvPicPr>
          <p:nvPr/>
        </p:nvPicPr>
        <p:blipFill>
          <a:blip r:embed="rId2"/>
          <a:stretch>
            <a:fillRect/>
          </a:stretch>
        </p:blipFill>
        <p:spPr>
          <a:xfrm>
            <a:off x="4261764" y="2728202"/>
            <a:ext cx="3651009" cy="2985571"/>
          </a:xfrm>
          <a:prstGeom prst="rect">
            <a:avLst/>
          </a:prstGeom>
        </p:spPr>
      </p:pic>
      <p:pic>
        <p:nvPicPr>
          <p:cNvPr id="14" name="図 13">
            <a:extLst>
              <a:ext uri="{FF2B5EF4-FFF2-40B4-BE49-F238E27FC236}">
                <a16:creationId xmlns:a16="http://schemas.microsoft.com/office/drawing/2014/main" id="{CCF3C885-384A-A509-14A4-0B6535C9AC75}"/>
              </a:ext>
            </a:extLst>
          </p:cNvPr>
          <p:cNvPicPr>
            <a:picLocks noChangeAspect="1"/>
          </p:cNvPicPr>
          <p:nvPr/>
        </p:nvPicPr>
        <p:blipFill>
          <a:blip r:embed="rId3"/>
          <a:stretch>
            <a:fillRect/>
          </a:stretch>
        </p:blipFill>
        <p:spPr>
          <a:xfrm>
            <a:off x="8135953" y="2743199"/>
            <a:ext cx="3651009" cy="2985572"/>
          </a:xfrm>
          <a:prstGeom prst="rect">
            <a:avLst/>
          </a:prstGeom>
        </p:spPr>
      </p:pic>
      <p:pic>
        <p:nvPicPr>
          <p:cNvPr id="2" name="図 1">
            <a:extLst>
              <a:ext uri="{FF2B5EF4-FFF2-40B4-BE49-F238E27FC236}">
                <a16:creationId xmlns:a16="http://schemas.microsoft.com/office/drawing/2014/main" id="{600252CC-8E6F-354C-CA11-5E6A6C848CDB}"/>
              </a:ext>
            </a:extLst>
          </p:cNvPr>
          <p:cNvPicPr>
            <a:picLocks noChangeAspect="1"/>
          </p:cNvPicPr>
          <p:nvPr/>
        </p:nvPicPr>
        <p:blipFill>
          <a:blip r:embed="rId4"/>
          <a:stretch>
            <a:fillRect/>
          </a:stretch>
        </p:blipFill>
        <p:spPr>
          <a:xfrm>
            <a:off x="267629" y="2728202"/>
            <a:ext cx="3770955" cy="3083656"/>
          </a:xfrm>
          <a:prstGeom prst="rect">
            <a:avLst/>
          </a:prstGeom>
        </p:spPr>
      </p:pic>
      <p:sp>
        <p:nvSpPr>
          <p:cNvPr id="3" name="テキスト ボックス 2">
            <a:extLst>
              <a:ext uri="{FF2B5EF4-FFF2-40B4-BE49-F238E27FC236}">
                <a16:creationId xmlns:a16="http://schemas.microsoft.com/office/drawing/2014/main" id="{00AFEAB9-5E7C-7714-39C1-DAE0D0D2D8F9}"/>
              </a:ext>
            </a:extLst>
          </p:cNvPr>
          <p:cNvSpPr txBox="1"/>
          <p:nvPr/>
        </p:nvSpPr>
        <p:spPr>
          <a:xfrm>
            <a:off x="104482" y="1496260"/>
            <a:ext cx="3834472" cy="830997"/>
          </a:xfrm>
          <a:prstGeom prst="rect">
            <a:avLst/>
          </a:prstGeom>
          <a:noFill/>
        </p:spPr>
        <p:txBody>
          <a:bodyPr wrap="square" rtlCol="0">
            <a:spAutoFit/>
          </a:bodyPr>
          <a:lstStyle/>
          <a:p>
            <a:r>
              <a:rPr kumimoji="1" lang="ja-JP" altLang="en-US" sz="1600"/>
              <a:t>⑫以下画面が表示されますので、</a:t>
            </a:r>
            <a:r>
              <a:rPr lang="ja-JP" altLang="en-US" sz="1600"/>
              <a:t>「同意します。」にチェックを付け、</a:t>
            </a:r>
            <a:r>
              <a:rPr kumimoji="1" lang="ja-JP" altLang="en-US" sz="1600"/>
              <a:t>「次へ」ボタンをクリックしてください。</a:t>
            </a:r>
            <a:endParaRPr kumimoji="1" lang="en-US" altLang="ja-JP" sz="1600"/>
          </a:p>
        </p:txBody>
      </p:sp>
      <p:sp>
        <p:nvSpPr>
          <p:cNvPr id="4" name="テキスト ボックス 3">
            <a:extLst>
              <a:ext uri="{FF2B5EF4-FFF2-40B4-BE49-F238E27FC236}">
                <a16:creationId xmlns:a16="http://schemas.microsoft.com/office/drawing/2014/main" id="{5E268131-2043-5FD0-5E23-DF9ED0867934}"/>
              </a:ext>
            </a:extLst>
          </p:cNvPr>
          <p:cNvSpPr txBox="1"/>
          <p:nvPr/>
        </p:nvSpPr>
        <p:spPr>
          <a:xfrm>
            <a:off x="8253042" y="1443243"/>
            <a:ext cx="3834473" cy="584775"/>
          </a:xfrm>
          <a:prstGeom prst="rect">
            <a:avLst/>
          </a:prstGeom>
          <a:noFill/>
        </p:spPr>
        <p:txBody>
          <a:bodyPr wrap="square" rtlCol="0">
            <a:spAutoFit/>
          </a:bodyPr>
          <a:lstStyle/>
          <a:p>
            <a:r>
              <a:rPr lang="ja-JP" altLang="en-US" sz="1600"/>
              <a:t>⑭</a:t>
            </a:r>
            <a:r>
              <a:rPr kumimoji="1" lang="ja-JP" altLang="en-US" sz="1600"/>
              <a:t>以下画面が表示されますので、「次へ」ボタンをクリックしてください。</a:t>
            </a:r>
          </a:p>
        </p:txBody>
      </p:sp>
      <p:sp>
        <p:nvSpPr>
          <p:cNvPr id="5" name="テキスト ボックス 4">
            <a:extLst>
              <a:ext uri="{FF2B5EF4-FFF2-40B4-BE49-F238E27FC236}">
                <a16:creationId xmlns:a16="http://schemas.microsoft.com/office/drawing/2014/main" id="{937E8B89-EFE0-864B-5F6D-601AA19E1BD3}"/>
              </a:ext>
            </a:extLst>
          </p:cNvPr>
          <p:cNvSpPr txBox="1"/>
          <p:nvPr/>
        </p:nvSpPr>
        <p:spPr>
          <a:xfrm>
            <a:off x="4178762" y="1491712"/>
            <a:ext cx="3834472" cy="584775"/>
          </a:xfrm>
          <a:prstGeom prst="rect">
            <a:avLst/>
          </a:prstGeom>
          <a:noFill/>
        </p:spPr>
        <p:txBody>
          <a:bodyPr wrap="square" rtlCol="0">
            <a:spAutoFit/>
          </a:bodyPr>
          <a:lstStyle/>
          <a:p>
            <a:r>
              <a:rPr kumimoji="1" lang="ja-JP" altLang="en-US" sz="1600"/>
              <a:t>⑬以下画面が表示されますので、「カスタム・・・・」ボタンをクリックしてください。</a:t>
            </a:r>
          </a:p>
        </p:txBody>
      </p:sp>
      <p:sp>
        <p:nvSpPr>
          <p:cNvPr id="11" name="正方形/長方形 10">
            <a:extLst>
              <a:ext uri="{FF2B5EF4-FFF2-40B4-BE49-F238E27FC236}">
                <a16:creationId xmlns:a16="http://schemas.microsoft.com/office/drawing/2014/main" id="{156DBD8B-C2D0-E15D-04B8-8D21699C7FD3}"/>
              </a:ext>
            </a:extLst>
          </p:cNvPr>
          <p:cNvSpPr/>
          <p:nvPr/>
        </p:nvSpPr>
        <p:spPr>
          <a:xfrm>
            <a:off x="2941431" y="4766938"/>
            <a:ext cx="462169" cy="43498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BF48202-FED0-161B-3212-A82AA6480D33}"/>
              </a:ext>
            </a:extLst>
          </p:cNvPr>
          <p:cNvSpPr/>
          <p:nvPr/>
        </p:nvSpPr>
        <p:spPr>
          <a:xfrm>
            <a:off x="911277" y="4549447"/>
            <a:ext cx="462169" cy="43498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4507A4D-C31D-3428-377E-111326820426}"/>
              </a:ext>
            </a:extLst>
          </p:cNvPr>
          <p:cNvSpPr/>
          <p:nvPr/>
        </p:nvSpPr>
        <p:spPr>
          <a:xfrm>
            <a:off x="4772077" y="4003496"/>
            <a:ext cx="2593923" cy="43642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F5728CE-E1B6-F09F-00A4-FC6D926B6E75}"/>
              </a:ext>
            </a:extLst>
          </p:cNvPr>
          <p:cNvSpPr/>
          <p:nvPr/>
        </p:nvSpPr>
        <p:spPr>
          <a:xfrm>
            <a:off x="10695357" y="4766938"/>
            <a:ext cx="462169" cy="43498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93879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2-1-2.</a:t>
            </a:r>
            <a:r>
              <a:rPr lang="ja-JP" altLang="en-US"/>
              <a:t>仮想マシン</a:t>
            </a:r>
            <a:r>
              <a:rPr lang="en-US" altLang="ja-JP"/>
              <a:t>(VM)</a:t>
            </a:r>
            <a:r>
              <a:rPr lang="ja-JP" altLang="en-US"/>
              <a:t>作成</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861439"/>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ここでは、</a:t>
            </a:r>
            <a:r>
              <a:rPr kumimoji="1" lang="en-US" altLang="ja-JP"/>
              <a:t>VirtualBOX</a:t>
            </a:r>
            <a:r>
              <a:rPr kumimoji="1" lang="ja-JP" altLang="en-US"/>
              <a:t>の仮想マシン（</a:t>
            </a:r>
            <a:r>
              <a:rPr kumimoji="1" lang="en-US" altLang="ja-JP"/>
              <a:t>VM</a:t>
            </a:r>
            <a:r>
              <a:rPr kumimoji="1" lang="ja-JP" altLang="en-US"/>
              <a:t>）の作成手順について説明します。</a:t>
            </a:r>
            <a:endParaRPr kumimoji="1" lang="en-US" altLang="ja-JP"/>
          </a:p>
          <a:p>
            <a:endParaRPr kumimoji="1" lang="ja-JP" altLang="en-US"/>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2756015"/>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構成概要（ソフトウェア）</a:t>
            </a:r>
            <a:endParaRPr lang="en-US" altLang="ja-JP"/>
          </a:p>
        </p:txBody>
      </p:sp>
      <p:sp>
        <p:nvSpPr>
          <p:cNvPr id="2" name="正方形/長方形 1">
            <a:extLst>
              <a:ext uri="{FF2B5EF4-FFF2-40B4-BE49-F238E27FC236}">
                <a16:creationId xmlns:a16="http://schemas.microsoft.com/office/drawing/2014/main" id="{8D4B8542-97A0-70C1-8DDB-FAD1EFE9009F}"/>
              </a:ext>
            </a:extLst>
          </p:cNvPr>
          <p:cNvSpPr/>
          <p:nvPr/>
        </p:nvSpPr>
        <p:spPr>
          <a:xfrm>
            <a:off x="6096002" y="5224173"/>
            <a:ext cx="4294909" cy="47432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a:t>Ｗｉｎｄｏｗｓ</a:t>
            </a:r>
            <a:r>
              <a:rPr kumimoji="1" lang="en-US" altLang="ja-JP"/>
              <a:t>11</a:t>
            </a:r>
            <a:endParaRPr kumimoji="1" lang="ja-JP" altLang="en-US"/>
          </a:p>
        </p:txBody>
      </p:sp>
      <p:sp>
        <p:nvSpPr>
          <p:cNvPr id="3" name="正方形/長方形 2">
            <a:extLst>
              <a:ext uri="{FF2B5EF4-FFF2-40B4-BE49-F238E27FC236}">
                <a16:creationId xmlns:a16="http://schemas.microsoft.com/office/drawing/2014/main" id="{7120B47D-F2B7-8585-41D6-1DB7FE9B7FE7}"/>
              </a:ext>
            </a:extLst>
          </p:cNvPr>
          <p:cNvSpPr/>
          <p:nvPr/>
        </p:nvSpPr>
        <p:spPr>
          <a:xfrm>
            <a:off x="6096001" y="4548567"/>
            <a:ext cx="4294909" cy="59574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a:t>VirtualBOX</a:t>
            </a:r>
            <a:endParaRPr kumimoji="1" lang="ja-JP" altLang="en-US"/>
          </a:p>
        </p:txBody>
      </p:sp>
      <p:sp>
        <p:nvSpPr>
          <p:cNvPr id="4" name="正方形/長方形 3">
            <a:extLst>
              <a:ext uri="{FF2B5EF4-FFF2-40B4-BE49-F238E27FC236}">
                <a16:creationId xmlns:a16="http://schemas.microsoft.com/office/drawing/2014/main" id="{D5376DB9-AA8A-E923-7E0F-7ED48F230C9E}"/>
              </a:ext>
            </a:extLst>
          </p:cNvPr>
          <p:cNvSpPr/>
          <p:nvPr/>
        </p:nvSpPr>
        <p:spPr>
          <a:xfrm>
            <a:off x="7204366" y="3253572"/>
            <a:ext cx="3186543" cy="121513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a:t>仮想マシン（</a:t>
            </a:r>
            <a:r>
              <a:rPr kumimoji="1" lang="en-US" altLang="ja-JP"/>
              <a:t>VM</a:t>
            </a:r>
            <a:r>
              <a:rPr kumimoji="1" lang="ja-JP" altLang="en-US"/>
              <a:t>）</a:t>
            </a:r>
          </a:p>
        </p:txBody>
      </p:sp>
      <p:sp>
        <p:nvSpPr>
          <p:cNvPr id="5" name="正方形/長方形 4">
            <a:extLst>
              <a:ext uri="{FF2B5EF4-FFF2-40B4-BE49-F238E27FC236}">
                <a16:creationId xmlns:a16="http://schemas.microsoft.com/office/drawing/2014/main" id="{4FED0E09-7820-B2DF-E9D8-4089B528598E}"/>
              </a:ext>
            </a:extLst>
          </p:cNvPr>
          <p:cNvSpPr/>
          <p:nvPr/>
        </p:nvSpPr>
        <p:spPr>
          <a:xfrm>
            <a:off x="6096000" y="5761230"/>
            <a:ext cx="4294909" cy="47432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a:t>物理マシン</a:t>
            </a:r>
            <a:r>
              <a:rPr kumimoji="1" lang="en-US" altLang="ja-JP"/>
              <a:t>(</a:t>
            </a:r>
            <a:r>
              <a:rPr kumimoji="1" lang="ja-JP" altLang="en-US"/>
              <a:t>富士通　</a:t>
            </a:r>
            <a:r>
              <a:rPr kumimoji="1" lang="en-US" altLang="ja-JP"/>
              <a:t>D588/CX)</a:t>
            </a:r>
            <a:endParaRPr kumimoji="1" lang="ja-JP" altLang="en-US"/>
          </a:p>
        </p:txBody>
      </p:sp>
      <p:sp>
        <p:nvSpPr>
          <p:cNvPr id="6" name="吹き出し: 折線 5">
            <a:extLst>
              <a:ext uri="{FF2B5EF4-FFF2-40B4-BE49-F238E27FC236}">
                <a16:creationId xmlns:a16="http://schemas.microsoft.com/office/drawing/2014/main" id="{227D84EC-9D61-6ACB-9B1D-7C83461FFC6D}"/>
              </a:ext>
            </a:extLst>
          </p:cNvPr>
          <p:cNvSpPr/>
          <p:nvPr/>
        </p:nvSpPr>
        <p:spPr>
          <a:xfrm flipH="1">
            <a:off x="3518565" y="3098110"/>
            <a:ext cx="2715491" cy="595746"/>
          </a:xfrm>
          <a:prstGeom prst="borderCallout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a:t>この部分を作成します。</a:t>
            </a:r>
            <a:endParaRPr kumimoji="1" lang="en-US" altLang="ja-JP"/>
          </a:p>
        </p:txBody>
      </p:sp>
    </p:spTree>
    <p:extLst>
      <p:ext uri="{BB962C8B-B14F-4D97-AF65-F5344CB8AC3E}">
        <p14:creationId xmlns:p14="http://schemas.microsoft.com/office/powerpoint/2010/main" val="24157938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2-2-2-2.</a:t>
            </a:r>
            <a:r>
              <a:rPr lang="ja-JP" altLang="en-US"/>
              <a:t>ＯＳインストール</a:t>
            </a:r>
            <a:endParaRPr lang="en-US" altLang="ja-JP"/>
          </a:p>
        </p:txBody>
      </p:sp>
      <p:pic>
        <p:nvPicPr>
          <p:cNvPr id="16" name="図 15">
            <a:extLst>
              <a:ext uri="{FF2B5EF4-FFF2-40B4-BE49-F238E27FC236}">
                <a16:creationId xmlns:a16="http://schemas.microsoft.com/office/drawing/2014/main" id="{2E062323-703F-C1F5-630C-57324717188A}"/>
              </a:ext>
            </a:extLst>
          </p:cNvPr>
          <p:cNvPicPr>
            <a:picLocks noChangeAspect="1"/>
          </p:cNvPicPr>
          <p:nvPr/>
        </p:nvPicPr>
        <p:blipFill>
          <a:blip r:embed="rId2"/>
          <a:stretch>
            <a:fillRect/>
          </a:stretch>
        </p:blipFill>
        <p:spPr>
          <a:xfrm>
            <a:off x="8400355" y="2684492"/>
            <a:ext cx="3651008" cy="2985571"/>
          </a:xfrm>
          <a:prstGeom prst="rect">
            <a:avLst/>
          </a:prstGeom>
        </p:spPr>
      </p:pic>
      <p:pic>
        <p:nvPicPr>
          <p:cNvPr id="2" name="図 1">
            <a:extLst>
              <a:ext uri="{FF2B5EF4-FFF2-40B4-BE49-F238E27FC236}">
                <a16:creationId xmlns:a16="http://schemas.microsoft.com/office/drawing/2014/main" id="{BB4C3E03-3175-1936-F6A4-CACE92959938}"/>
              </a:ext>
            </a:extLst>
          </p:cNvPr>
          <p:cNvPicPr>
            <a:picLocks noChangeAspect="1"/>
          </p:cNvPicPr>
          <p:nvPr/>
        </p:nvPicPr>
        <p:blipFill>
          <a:blip r:embed="rId3"/>
          <a:stretch>
            <a:fillRect/>
          </a:stretch>
        </p:blipFill>
        <p:spPr>
          <a:xfrm>
            <a:off x="324098" y="2684492"/>
            <a:ext cx="3651009" cy="2985571"/>
          </a:xfrm>
          <a:prstGeom prst="rect">
            <a:avLst/>
          </a:prstGeom>
        </p:spPr>
      </p:pic>
      <p:pic>
        <p:nvPicPr>
          <p:cNvPr id="13" name="図 12">
            <a:extLst>
              <a:ext uri="{FF2B5EF4-FFF2-40B4-BE49-F238E27FC236}">
                <a16:creationId xmlns:a16="http://schemas.microsoft.com/office/drawing/2014/main" id="{3D58C4CB-88AA-FFA5-C517-EBC5D14928CF}"/>
              </a:ext>
            </a:extLst>
          </p:cNvPr>
          <p:cNvPicPr>
            <a:picLocks noChangeAspect="1"/>
          </p:cNvPicPr>
          <p:nvPr/>
        </p:nvPicPr>
        <p:blipFill>
          <a:blip r:embed="rId4"/>
          <a:stretch>
            <a:fillRect/>
          </a:stretch>
        </p:blipFill>
        <p:spPr>
          <a:xfrm>
            <a:off x="4270495" y="2684491"/>
            <a:ext cx="3986054" cy="2600321"/>
          </a:xfrm>
          <a:prstGeom prst="rect">
            <a:avLst/>
          </a:prstGeom>
        </p:spPr>
      </p:pic>
      <p:sp>
        <p:nvSpPr>
          <p:cNvPr id="3" name="テキスト ボックス 2">
            <a:extLst>
              <a:ext uri="{FF2B5EF4-FFF2-40B4-BE49-F238E27FC236}">
                <a16:creationId xmlns:a16="http://schemas.microsoft.com/office/drawing/2014/main" id="{FDC641B2-7513-4C3B-7EF1-4E55729BA863}"/>
              </a:ext>
            </a:extLst>
          </p:cNvPr>
          <p:cNvSpPr txBox="1"/>
          <p:nvPr/>
        </p:nvSpPr>
        <p:spPr>
          <a:xfrm>
            <a:off x="104482" y="1496260"/>
            <a:ext cx="3834472" cy="830997"/>
          </a:xfrm>
          <a:prstGeom prst="rect">
            <a:avLst/>
          </a:prstGeom>
          <a:noFill/>
        </p:spPr>
        <p:txBody>
          <a:bodyPr wrap="square" rtlCol="0">
            <a:spAutoFit/>
          </a:bodyPr>
          <a:lstStyle/>
          <a:p>
            <a:r>
              <a:rPr kumimoji="1" lang="ja-JP" altLang="en-US" sz="1600"/>
              <a:t>⑮インストールが開始されます。</a:t>
            </a:r>
            <a:endParaRPr kumimoji="1" lang="en-US" altLang="ja-JP" sz="1600"/>
          </a:p>
          <a:p>
            <a:r>
              <a:rPr lang="ja-JP" altLang="en-US" sz="1600"/>
              <a:t>インストール完了後、自動的に再起動します。</a:t>
            </a:r>
            <a:endParaRPr kumimoji="1" lang="en-US" altLang="ja-JP" sz="1600"/>
          </a:p>
        </p:txBody>
      </p:sp>
      <p:sp>
        <p:nvSpPr>
          <p:cNvPr id="4" name="テキスト ボックス 3">
            <a:extLst>
              <a:ext uri="{FF2B5EF4-FFF2-40B4-BE49-F238E27FC236}">
                <a16:creationId xmlns:a16="http://schemas.microsoft.com/office/drawing/2014/main" id="{B77830BE-3E34-9FB9-26D5-078254B6F02B}"/>
              </a:ext>
            </a:extLst>
          </p:cNvPr>
          <p:cNvSpPr txBox="1"/>
          <p:nvPr/>
        </p:nvSpPr>
        <p:spPr>
          <a:xfrm>
            <a:off x="8253042" y="1443243"/>
            <a:ext cx="3834473" cy="338554"/>
          </a:xfrm>
          <a:prstGeom prst="rect">
            <a:avLst/>
          </a:prstGeom>
          <a:noFill/>
        </p:spPr>
        <p:txBody>
          <a:bodyPr wrap="square" rtlCol="0">
            <a:spAutoFit/>
          </a:bodyPr>
          <a:lstStyle/>
          <a:p>
            <a:r>
              <a:rPr lang="ja-JP" altLang="en-US" sz="1600"/>
              <a:t>⑰以下画面が表示され、ＯＳが起動します。</a:t>
            </a:r>
            <a:endParaRPr kumimoji="1" lang="ja-JP" altLang="en-US" sz="1600"/>
          </a:p>
        </p:txBody>
      </p:sp>
      <p:sp>
        <p:nvSpPr>
          <p:cNvPr id="5" name="テキスト ボックス 4">
            <a:extLst>
              <a:ext uri="{FF2B5EF4-FFF2-40B4-BE49-F238E27FC236}">
                <a16:creationId xmlns:a16="http://schemas.microsoft.com/office/drawing/2014/main" id="{C507A104-E9DE-719F-DAC5-CBD85D855202}"/>
              </a:ext>
            </a:extLst>
          </p:cNvPr>
          <p:cNvSpPr txBox="1"/>
          <p:nvPr/>
        </p:nvSpPr>
        <p:spPr>
          <a:xfrm>
            <a:off x="4178762" y="1491712"/>
            <a:ext cx="3834472" cy="584775"/>
          </a:xfrm>
          <a:prstGeom prst="rect">
            <a:avLst/>
          </a:prstGeom>
          <a:noFill/>
        </p:spPr>
        <p:txBody>
          <a:bodyPr wrap="square" rtlCol="0">
            <a:spAutoFit/>
          </a:bodyPr>
          <a:lstStyle/>
          <a:p>
            <a:r>
              <a:rPr kumimoji="1" lang="ja-JP" altLang="en-US" sz="1600"/>
              <a:t>⑯以下、画面が表示されるので、表示中に</a:t>
            </a:r>
            <a:r>
              <a:rPr kumimoji="1" lang="en-US" altLang="ja-JP" sz="1600"/>
              <a:t>Enter</a:t>
            </a:r>
            <a:r>
              <a:rPr kumimoji="1" lang="ja-JP" altLang="en-US" sz="1600"/>
              <a:t>キーを押してください。</a:t>
            </a:r>
          </a:p>
        </p:txBody>
      </p:sp>
      <p:pic>
        <p:nvPicPr>
          <p:cNvPr id="6" name="図 5">
            <a:extLst>
              <a:ext uri="{FF2B5EF4-FFF2-40B4-BE49-F238E27FC236}">
                <a16:creationId xmlns:a16="http://schemas.microsoft.com/office/drawing/2014/main" id="{A3EC8A76-0454-EBB3-216B-F662E3208E78}"/>
              </a:ext>
            </a:extLst>
          </p:cNvPr>
          <p:cNvPicPr>
            <a:picLocks noChangeAspect="1"/>
          </p:cNvPicPr>
          <p:nvPr/>
        </p:nvPicPr>
        <p:blipFill>
          <a:blip r:embed="rId5"/>
          <a:stretch>
            <a:fillRect/>
          </a:stretch>
        </p:blipFill>
        <p:spPr>
          <a:xfrm>
            <a:off x="4278162" y="2369631"/>
            <a:ext cx="3978387" cy="251455"/>
          </a:xfrm>
          <a:prstGeom prst="rect">
            <a:avLst/>
          </a:prstGeom>
        </p:spPr>
      </p:pic>
    </p:spTree>
    <p:extLst>
      <p:ext uri="{BB962C8B-B14F-4D97-AF65-F5344CB8AC3E}">
        <p14:creationId xmlns:p14="http://schemas.microsoft.com/office/powerpoint/2010/main" val="5674263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2-2-2-2.</a:t>
            </a:r>
            <a:r>
              <a:rPr lang="ja-JP" altLang="en-US"/>
              <a:t>ＯＳインストール</a:t>
            </a:r>
            <a:endParaRPr lang="en-US" altLang="ja-JP"/>
          </a:p>
        </p:txBody>
      </p:sp>
      <p:pic>
        <p:nvPicPr>
          <p:cNvPr id="2" name="図 1">
            <a:extLst>
              <a:ext uri="{FF2B5EF4-FFF2-40B4-BE49-F238E27FC236}">
                <a16:creationId xmlns:a16="http://schemas.microsoft.com/office/drawing/2014/main" id="{2CBF7C40-635D-BAF5-79E9-8DE318C80D40}"/>
              </a:ext>
            </a:extLst>
          </p:cNvPr>
          <p:cNvPicPr>
            <a:picLocks noChangeAspect="1"/>
          </p:cNvPicPr>
          <p:nvPr/>
        </p:nvPicPr>
        <p:blipFill>
          <a:blip r:embed="rId2"/>
          <a:stretch>
            <a:fillRect/>
          </a:stretch>
        </p:blipFill>
        <p:spPr>
          <a:xfrm>
            <a:off x="86942" y="2723752"/>
            <a:ext cx="3919587" cy="3205198"/>
          </a:xfrm>
          <a:prstGeom prst="rect">
            <a:avLst/>
          </a:prstGeom>
        </p:spPr>
      </p:pic>
      <p:pic>
        <p:nvPicPr>
          <p:cNvPr id="12" name="図 11">
            <a:extLst>
              <a:ext uri="{FF2B5EF4-FFF2-40B4-BE49-F238E27FC236}">
                <a16:creationId xmlns:a16="http://schemas.microsoft.com/office/drawing/2014/main" id="{C3575D5F-C124-FB99-F183-8FADCEDE38DC}"/>
              </a:ext>
            </a:extLst>
          </p:cNvPr>
          <p:cNvPicPr>
            <a:picLocks noChangeAspect="1"/>
          </p:cNvPicPr>
          <p:nvPr/>
        </p:nvPicPr>
        <p:blipFill>
          <a:blip r:embed="rId3"/>
          <a:stretch>
            <a:fillRect/>
          </a:stretch>
        </p:blipFill>
        <p:spPr>
          <a:xfrm>
            <a:off x="4189686" y="2723752"/>
            <a:ext cx="3919587" cy="3205198"/>
          </a:xfrm>
          <a:prstGeom prst="rect">
            <a:avLst/>
          </a:prstGeom>
        </p:spPr>
      </p:pic>
      <p:pic>
        <p:nvPicPr>
          <p:cNvPr id="15" name="図 14">
            <a:extLst>
              <a:ext uri="{FF2B5EF4-FFF2-40B4-BE49-F238E27FC236}">
                <a16:creationId xmlns:a16="http://schemas.microsoft.com/office/drawing/2014/main" id="{40D068C9-0BBC-B315-C1A1-33B06513F953}"/>
              </a:ext>
            </a:extLst>
          </p:cNvPr>
          <p:cNvPicPr>
            <a:picLocks noChangeAspect="1"/>
          </p:cNvPicPr>
          <p:nvPr/>
        </p:nvPicPr>
        <p:blipFill>
          <a:blip r:embed="rId4"/>
          <a:stretch>
            <a:fillRect/>
          </a:stretch>
        </p:blipFill>
        <p:spPr>
          <a:xfrm>
            <a:off x="8185472" y="2723752"/>
            <a:ext cx="3919586" cy="3205197"/>
          </a:xfrm>
          <a:prstGeom prst="rect">
            <a:avLst/>
          </a:prstGeom>
        </p:spPr>
      </p:pic>
      <p:sp>
        <p:nvSpPr>
          <p:cNvPr id="3" name="テキスト ボックス 2">
            <a:extLst>
              <a:ext uri="{FF2B5EF4-FFF2-40B4-BE49-F238E27FC236}">
                <a16:creationId xmlns:a16="http://schemas.microsoft.com/office/drawing/2014/main" id="{EEB34A22-0F98-821D-2507-DE3DEA4892CA}"/>
              </a:ext>
            </a:extLst>
          </p:cNvPr>
          <p:cNvSpPr txBox="1"/>
          <p:nvPr/>
        </p:nvSpPr>
        <p:spPr>
          <a:xfrm>
            <a:off x="104482" y="1496260"/>
            <a:ext cx="3834472" cy="830997"/>
          </a:xfrm>
          <a:prstGeom prst="rect">
            <a:avLst/>
          </a:prstGeom>
          <a:noFill/>
        </p:spPr>
        <p:txBody>
          <a:bodyPr wrap="square" rtlCol="0">
            <a:spAutoFit/>
          </a:bodyPr>
          <a:lstStyle/>
          <a:p>
            <a:r>
              <a:rPr kumimoji="1" lang="ja-JP" altLang="en-US" sz="1600"/>
              <a:t>⑱以下画面が表示されますので、パスワードを入力し</a:t>
            </a:r>
            <a:r>
              <a:rPr lang="ja-JP" altLang="en-US" sz="1600"/>
              <a:t>、</a:t>
            </a:r>
            <a:r>
              <a:rPr kumimoji="1" lang="ja-JP" altLang="en-US" sz="1600"/>
              <a:t>「完了」ボタンをクリックしてください。</a:t>
            </a:r>
            <a:endParaRPr kumimoji="1" lang="en-US" altLang="ja-JP" sz="1600"/>
          </a:p>
        </p:txBody>
      </p:sp>
      <p:sp>
        <p:nvSpPr>
          <p:cNvPr id="4" name="テキスト ボックス 3">
            <a:extLst>
              <a:ext uri="{FF2B5EF4-FFF2-40B4-BE49-F238E27FC236}">
                <a16:creationId xmlns:a16="http://schemas.microsoft.com/office/drawing/2014/main" id="{F6F434A2-6B73-3469-A442-E1D5C4593083}"/>
              </a:ext>
            </a:extLst>
          </p:cNvPr>
          <p:cNvSpPr txBox="1"/>
          <p:nvPr/>
        </p:nvSpPr>
        <p:spPr>
          <a:xfrm>
            <a:off x="8253042" y="1443243"/>
            <a:ext cx="3834473" cy="830997"/>
          </a:xfrm>
          <a:prstGeom prst="rect">
            <a:avLst/>
          </a:prstGeom>
          <a:noFill/>
        </p:spPr>
        <p:txBody>
          <a:bodyPr wrap="square" rtlCol="0">
            <a:spAutoFit/>
          </a:bodyPr>
          <a:lstStyle/>
          <a:p>
            <a:r>
              <a:rPr lang="ja-JP" altLang="en-US" sz="1600"/>
              <a:t>⑳</a:t>
            </a:r>
            <a:r>
              <a:rPr kumimoji="1" lang="ja-JP" altLang="en-US" sz="1600"/>
              <a:t>以下画面が表示されますので、パスワードを入力し</a:t>
            </a:r>
            <a:r>
              <a:rPr lang="ja-JP" altLang="en-US" sz="1600"/>
              <a:t>、</a:t>
            </a:r>
            <a:r>
              <a:rPr kumimoji="1" lang="ja-JP" altLang="en-US" sz="1600"/>
              <a:t>「→」ボタンをクリックしてください。</a:t>
            </a:r>
          </a:p>
        </p:txBody>
      </p:sp>
      <p:sp>
        <p:nvSpPr>
          <p:cNvPr id="5" name="テキスト ボックス 4">
            <a:extLst>
              <a:ext uri="{FF2B5EF4-FFF2-40B4-BE49-F238E27FC236}">
                <a16:creationId xmlns:a16="http://schemas.microsoft.com/office/drawing/2014/main" id="{00A94495-40FB-2154-362F-F575482120E9}"/>
              </a:ext>
            </a:extLst>
          </p:cNvPr>
          <p:cNvSpPr txBox="1"/>
          <p:nvPr/>
        </p:nvSpPr>
        <p:spPr>
          <a:xfrm>
            <a:off x="4178762" y="1491712"/>
            <a:ext cx="3834472" cy="830997"/>
          </a:xfrm>
          <a:prstGeom prst="rect">
            <a:avLst/>
          </a:prstGeom>
          <a:noFill/>
        </p:spPr>
        <p:txBody>
          <a:bodyPr wrap="square" rtlCol="0">
            <a:spAutoFit/>
          </a:bodyPr>
          <a:lstStyle/>
          <a:p>
            <a:r>
              <a:rPr kumimoji="1" lang="ja-JP" altLang="en-US" sz="1600"/>
              <a:t>⑲以下画面が表示されるので、メニューより「入力」→「キーボード」→「送信 </a:t>
            </a:r>
            <a:r>
              <a:rPr kumimoji="1" lang="en-US" altLang="ja-JP" sz="1600"/>
              <a:t>Ctrl-Alt-Del</a:t>
            </a:r>
            <a:r>
              <a:rPr kumimoji="1" lang="ja-JP" altLang="en-US" sz="1600"/>
              <a:t>」をクリックしてください。</a:t>
            </a:r>
          </a:p>
        </p:txBody>
      </p:sp>
      <p:sp>
        <p:nvSpPr>
          <p:cNvPr id="8" name="正方形/長方形 7">
            <a:extLst>
              <a:ext uri="{FF2B5EF4-FFF2-40B4-BE49-F238E27FC236}">
                <a16:creationId xmlns:a16="http://schemas.microsoft.com/office/drawing/2014/main" id="{F2FDC109-F0BD-DA0B-D142-55402955F4F0}"/>
              </a:ext>
            </a:extLst>
          </p:cNvPr>
          <p:cNvSpPr/>
          <p:nvPr/>
        </p:nvSpPr>
        <p:spPr>
          <a:xfrm>
            <a:off x="247309" y="3799694"/>
            <a:ext cx="2008211" cy="74182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1F7E598-7AC1-8560-58FC-61897E54BBA9}"/>
              </a:ext>
            </a:extLst>
          </p:cNvPr>
          <p:cNvSpPr/>
          <p:nvPr/>
        </p:nvSpPr>
        <p:spPr>
          <a:xfrm>
            <a:off x="3180080" y="5246549"/>
            <a:ext cx="650240" cy="4430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32A41D58-5A34-9B6D-DA31-330C1E9CB6E5}"/>
              </a:ext>
            </a:extLst>
          </p:cNvPr>
          <p:cNvPicPr>
            <a:picLocks noChangeAspect="1"/>
          </p:cNvPicPr>
          <p:nvPr/>
        </p:nvPicPr>
        <p:blipFill>
          <a:blip r:embed="rId5"/>
          <a:stretch>
            <a:fillRect/>
          </a:stretch>
        </p:blipFill>
        <p:spPr>
          <a:xfrm>
            <a:off x="4325736" y="5083513"/>
            <a:ext cx="3783537" cy="1690872"/>
          </a:xfrm>
          <a:prstGeom prst="rect">
            <a:avLst/>
          </a:prstGeom>
        </p:spPr>
      </p:pic>
      <p:sp>
        <p:nvSpPr>
          <p:cNvPr id="16" name="正方形/長方形 15">
            <a:extLst>
              <a:ext uri="{FF2B5EF4-FFF2-40B4-BE49-F238E27FC236}">
                <a16:creationId xmlns:a16="http://schemas.microsoft.com/office/drawing/2014/main" id="{D8CF43AF-0B27-4F90-C06B-085DF48F547A}"/>
              </a:ext>
            </a:extLst>
          </p:cNvPr>
          <p:cNvSpPr/>
          <p:nvPr/>
        </p:nvSpPr>
        <p:spPr>
          <a:xfrm>
            <a:off x="5323424" y="5201168"/>
            <a:ext cx="528736" cy="23443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336BCEF-1353-9AD7-49EA-843227F046A5}"/>
              </a:ext>
            </a:extLst>
          </p:cNvPr>
          <p:cNvSpPr/>
          <p:nvPr/>
        </p:nvSpPr>
        <p:spPr>
          <a:xfrm>
            <a:off x="5333584" y="5424688"/>
            <a:ext cx="1006256" cy="23443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A2E0FC2-264D-C9B0-DEC7-37F6E981EAFD}"/>
              </a:ext>
            </a:extLst>
          </p:cNvPr>
          <p:cNvSpPr/>
          <p:nvPr/>
        </p:nvSpPr>
        <p:spPr>
          <a:xfrm>
            <a:off x="6227664" y="5747500"/>
            <a:ext cx="1351696" cy="23443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335B688-64B6-3D67-9A31-CDE1DCB40E9F}"/>
              </a:ext>
            </a:extLst>
          </p:cNvPr>
          <p:cNvSpPr/>
          <p:nvPr/>
        </p:nvSpPr>
        <p:spPr>
          <a:xfrm>
            <a:off x="9306144" y="4551678"/>
            <a:ext cx="1636176" cy="34544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7BCA9DA-A647-47CF-1DDB-82B3A34B9236}"/>
              </a:ext>
            </a:extLst>
          </p:cNvPr>
          <p:cNvSpPr txBox="1"/>
          <p:nvPr/>
        </p:nvSpPr>
        <p:spPr>
          <a:xfrm>
            <a:off x="86942" y="2378056"/>
            <a:ext cx="2053767" cy="307777"/>
          </a:xfrm>
          <a:prstGeom prst="rect">
            <a:avLst/>
          </a:prstGeom>
          <a:noFill/>
        </p:spPr>
        <p:txBody>
          <a:bodyPr wrap="none" rtlCol="0">
            <a:spAutoFit/>
          </a:bodyPr>
          <a:lstStyle/>
          <a:p>
            <a:r>
              <a:rPr kumimoji="1" lang="ja-JP" altLang="en-US" sz="1400"/>
              <a:t>パスワード：</a:t>
            </a:r>
            <a:r>
              <a:rPr kumimoji="1" lang="en-US" altLang="ja-JP" sz="1400"/>
              <a:t>Macro!00</a:t>
            </a:r>
            <a:endParaRPr kumimoji="1" lang="ja-JP" altLang="en-US" sz="1400"/>
          </a:p>
        </p:txBody>
      </p:sp>
      <p:sp>
        <p:nvSpPr>
          <p:cNvPr id="11" name="テキスト ボックス 10">
            <a:extLst>
              <a:ext uri="{FF2B5EF4-FFF2-40B4-BE49-F238E27FC236}">
                <a16:creationId xmlns:a16="http://schemas.microsoft.com/office/drawing/2014/main" id="{21690193-36FA-F293-986B-ACD3EF210B4B}"/>
              </a:ext>
            </a:extLst>
          </p:cNvPr>
          <p:cNvSpPr txBox="1"/>
          <p:nvPr/>
        </p:nvSpPr>
        <p:spPr>
          <a:xfrm>
            <a:off x="14729" y="5984036"/>
            <a:ext cx="3674404" cy="276999"/>
          </a:xfrm>
          <a:prstGeom prst="rect">
            <a:avLst/>
          </a:prstGeom>
          <a:noFill/>
        </p:spPr>
        <p:txBody>
          <a:bodyPr wrap="none" rtlCol="0">
            <a:spAutoFit/>
          </a:bodyPr>
          <a:lstStyle/>
          <a:p>
            <a:r>
              <a:rPr kumimoji="1" lang="en-US" altLang="ja-JP" sz="1200">
                <a:solidFill>
                  <a:srgbClr val="FF0000"/>
                </a:solidFill>
              </a:rPr>
              <a:t>※</a:t>
            </a:r>
            <a:r>
              <a:rPr kumimoji="1" lang="ja-JP" altLang="en-US" sz="1200">
                <a:solidFill>
                  <a:srgbClr val="FF0000"/>
                </a:solidFill>
              </a:rPr>
              <a:t>規則：英大文字、英小文字、記号、数字、８文字以上</a:t>
            </a:r>
          </a:p>
        </p:txBody>
      </p:sp>
    </p:spTree>
    <p:extLst>
      <p:ext uri="{BB962C8B-B14F-4D97-AF65-F5344CB8AC3E}">
        <p14:creationId xmlns:p14="http://schemas.microsoft.com/office/powerpoint/2010/main" val="20782221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2-2-2-2.</a:t>
            </a:r>
            <a:r>
              <a:rPr lang="ja-JP" altLang="en-US"/>
              <a:t>ＯＳインストール</a:t>
            </a:r>
            <a:endParaRPr lang="en-US" altLang="ja-JP"/>
          </a:p>
        </p:txBody>
      </p:sp>
      <p:pic>
        <p:nvPicPr>
          <p:cNvPr id="6" name="図 5">
            <a:extLst>
              <a:ext uri="{FF2B5EF4-FFF2-40B4-BE49-F238E27FC236}">
                <a16:creationId xmlns:a16="http://schemas.microsoft.com/office/drawing/2014/main" id="{C4456CC6-3EB8-A833-6617-2AF3C7A5A572}"/>
              </a:ext>
            </a:extLst>
          </p:cNvPr>
          <p:cNvPicPr>
            <a:picLocks noChangeAspect="1"/>
          </p:cNvPicPr>
          <p:nvPr/>
        </p:nvPicPr>
        <p:blipFill>
          <a:blip r:embed="rId2"/>
          <a:stretch>
            <a:fillRect/>
          </a:stretch>
        </p:blipFill>
        <p:spPr>
          <a:xfrm>
            <a:off x="139285" y="2727669"/>
            <a:ext cx="3914796" cy="3201280"/>
          </a:xfrm>
          <a:prstGeom prst="rect">
            <a:avLst/>
          </a:prstGeom>
        </p:spPr>
      </p:pic>
      <p:pic>
        <p:nvPicPr>
          <p:cNvPr id="8" name="図 7">
            <a:extLst>
              <a:ext uri="{FF2B5EF4-FFF2-40B4-BE49-F238E27FC236}">
                <a16:creationId xmlns:a16="http://schemas.microsoft.com/office/drawing/2014/main" id="{EE8F02BA-D978-9411-C838-ECAF51D3A466}"/>
              </a:ext>
            </a:extLst>
          </p:cNvPr>
          <p:cNvPicPr>
            <a:picLocks noChangeAspect="1"/>
          </p:cNvPicPr>
          <p:nvPr/>
        </p:nvPicPr>
        <p:blipFill>
          <a:blip r:embed="rId3"/>
          <a:stretch>
            <a:fillRect/>
          </a:stretch>
        </p:blipFill>
        <p:spPr>
          <a:xfrm>
            <a:off x="4133480" y="2727669"/>
            <a:ext cx="3914796" cy="3201280"/>
          </a:xfrm>
          <a:prstGeom prst="rect">
            <a:avLst/>
          </a:prstGeom>
        </p:spPr>
      </p:pic>
      <p:sp>
        <p:nvSpPr>
          <p:cNvPr id="2" name="テキスト ボックス 1">
            <a:extLst>
              <a:ext uri="{FF2B5EF4-FFF2-40B4-BE49-F238E27FC236}">
                <a16:creationId xmlns:a16="http://schemas.microsoft.com/office/drawing/2014/main" id="{FFA56AF0-6E52-AB75-4849-06A73B0682FF}"/>
              </a:ext>
            </a:extLst>
          </p:cNvPr>
          <p:cNvSpPr txBox="1"/>
          <p:nvPr/>
        </p:nvSpPr>
        <p:spPr>
          <a:xfrm>
            <a:off x="104482" y="1496260"/>
            <a:ext cx="3834472" cy="830997"/>
          </a:xfrm>
          <a:prstGeom prst="rect">
            <a:avLst/>
          </a:prstGeom>
          <a:noFill/>
        </p:spPr>
        <p:txBody>
          <a:bodyPr wrap="square" rtlCol="0">
            <a:spAutoFit/>
          </a:bodyPr>
          <a:lstStyle/>
          <a:p>
            <a:r>
              <a:rPr kumimoji="1" lang="ja-JP" altLang="en-US" sz="1600"/>
              <a:t>㉑以下画面が表示されますので、「いいえ」ボタンをクリックしてください。</a:t>
            </a:r>
            <a:endParaRPr kumimoji="1" lang="en-US" altLang="ja-JP" sz="1600"/>
          </a:p>
          <a:p>
            <a:r>
              <a:rPr lang="en-US" altLang="ja-JP" sz="1600"/>
              <a:t>※</a:t>
            </a:r>
            <a:r>
              <a:rPr lang="ja-JP" altLang="en-US" sz="1600"/>
              <a:t>最初の１回のみ</a:t>
            </a:r>
            <a:endParaRPr kumimoji="1" lang="en-US" altLang="ja-JP" sz="1600"/>
          </a:p>
        </p:txBody>
      </p:sp>
      <p:sp>
        <p:nvSpPr>
          <p:cNvPr id="4" name="テキスト ボックス 3">
            <a:extLst>
              <a:ext uri="{FF2B5EF4-FFF2-40B4-BE49-F238E27FC236}">
                <a16:creationId xmlns:a16="http://schemas.microsoft.com/office/drawing/2014/main" id="{9DF126D9-A6CF-C2B9-5F82-89A60CFCA4AE}"/>
              </a:ext>
            </a:extLst>
          </p:cNvPr>
          <p:cNvSpPr txBox="1"/>
          <p:nvPr/>
        </p:nvSpPr>
        <p:spPr>
          <a:xfrm>
            <a:off x="4178762" y="1491712"/>
            <a:ext cx="5554518" cy="338554"/>
          </a:xfrm>
          <a:prstGeom prst="rect">
            <a:avLst/>
          </a:prstGeom>
          <a:noFill/>
        </p:spPr>
        <p:txBody>
          <a:bodyPr wrap="square" rtlCol="0">
            <a:spAutoFit/>
          </a:bodyPr>
          <a:lstStyle/>
          <a:p>
            <a:r>
              <a:rPr kumimoji="1" lang="ja-JP" altLang="en-US" sz="1600"/>
              <a:t>㉒インストールが完了すると、以下画面が表示されます。</a:t>
            </a:r>
          </a:p>
        </p:txBody>
      </p:sp>
      <p:pic>
        <p:nvPicPr>
          <p:cNvPr id="5" name="図 4">
            <a:extLst>
              <a:ext uri="{FF2B5EF4-FFF2-40B4-BE49-F238E27FC236}">
                <a16:creationId xmlns:a16="http://schemas.microsoft.com/office/drawing/2014/main" id="{9DE47A72-064A-8BBA-9B65-CA4EE39276A6}"/>
              </a:ext>
            </a:extLst>
          </p:cNvPr>
          <p:cNvPicPr>
            <a:picLocks noChangeAspect="1"/>
          </p:cNvPicPr>
          <p:nvPr/>
        </p:nvPicPr>
        <p:blipFill>
          <a:blip r:embed="rId4"/>
          <a:stretch>
            <a:fillRect/>
          </a:stretch>
        </p:blipFill>
        <p:spPr>
          <a:xfrm>
            <a:off x="8127675" y="2727669"/>
            <a:ext cx="3975328" cy="3250780"/>
          </a:xfrm>
          <a:prstGeom prst="rect">
            <a:avLst/>
          </a:prstGeom>
        </p:spPr>
      </p:pic>
      <p:sp>
        <p:nvSpPr>
          <p:cNvPr id="10" name="正方形/長方形 9">
            <a:extLst>
              <a:ext uri="{FF2B5EF4-FFF2-40B4-BE49-F238E27FC236}">
                <a16:creationId xmlns:a16="http://schemas.microsoft.com/office/drawing/2014/main" id="{D3CF96D6-ECE8-B79E-24AF-2CEE925A6C48}"/>
              </a:ext>
            </a:extLst>
          </p:cNvPr>
          <p:cNvSpPr/>
          <p:nvPr/>
        </p:nvSpPr>
        <p:spPr>
          <a:xfrm>
            <a:off x="3435826" y="4093876"/>
            <a:ext cx="503128"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74421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2-2-2-2.</a:t>
            </a:r>
            <a:r>
              <a:rPr lang="ja-JP" altLang="en-US"/>
              <a:t>ＯＳインストール</a:t>
            </a:r>
            <a:endParaRPr lang="en-US" altLang="ja-JP"/>
          </a:p>
        </p:txBody>
      </p:sp>
      <p:pic>
        <p:nvPicPr>
          <p:cNvPr id="8" name="図 7">
            <a:extLst>
              <a:ext uri="{FF2B5EF4-FFF2-40B4-BE49-F238E27FC236}">
                <a16:creationId xmlns:a16="http://schemas.microsoft.com/office/drawing/2014/main" id="{A6978E0B-8B59-BB00-3250-A58C191D6DF9}"/>
              </a:ext>
            </a:extLst>
          </p:cNvPr>
          <p:cNvPicPr>
            <a:picLocks noChangeAspect="1"/>
          </p:cNvPicPr>
          <p:nvPr/>
        </p:nvPicPr>
        <p:blipFill>
          <a:blip r:embed="rId2"/>
          <a:stretch>
            <a:fillRect/>
          </a:stretch>
        </p:blipFill>
        <p:spPr>
          <a:xfrm>
            <a:off x="113825" y="2727403"/>
            <a:ext cx="3915120" cy="3201545"/>
          </a:xfrm>
          <a:prstGeom prst="rect">
            <a:avLst/>
          </a:prstGeom>
        </p:spPr>
      </p:pic>
      <p:pic>
        <p:nvPicPr>
          <p:cNvPr id="11" name="図 10">
            <a:extLst>
              <a:ext uri="{FF2B5EF4-FFF2-40B4-BE49-F238E27FC236}">
                <a16:creationId xmlns:a16="http://schemas.microsoft.com/office/drawing/2014/main" id="{3D4EF3A6-3C1F-CB7A-0F70-A2E1980A4C64}"/>
              </a:ext>
            </a:extLst>
          </p:cNvPr>
          <p:cNvPicPr>
            <a:picLocks noChangeAspect="1"/>
          </p:cNvPicPr>
          <p:nvPr/>
        </p:nvPicPr>
        <p:blipFill>
          <a:blip r:embed="rId3"/>
          <a:stretch>
            <a:fillRect/>
          </a:stretch>
        </p:blipFill>
        <p:spPr>
          <a:xfrm>
            <a:off x="4147733" y="2727401"/>
            <a:ext cx="3915118" cy="3201544"/>
          </a:xfrm>
          <a:prstGeom prst="rect">
            <a:avLst/>
          </a:prstGeom>
        </p:spPr>
      </p:pic>
      <p:pic>
        <p:nvPicPr>
          <p:cNvPr id="13" name="図 12">
            <a:extLst>
              <a:ext uri="{FF2B5EF4-FFF2-40B4-BE49-F238E27FC236}">
                <a16:creationId xmlns:a16="http://schemas.microsoft.com/office/drawing/2014/main" id="{FC9BE6BC-5F8F-22DA-B03D-BD5BF85B3912}"/>
              </a:ext>
            </a:extLst>
          </p:cNvPr>
          <p:cNvPicPr>
            <a:picLocks noChangeAspect="1"/>
          </p:cNvPicPr>
          <p:nvPr/>
        </p:nvPicPr>
        <p:blipFill>
          <a:blip r:embed="rId4"/>
          <a:stretch>
            <a:fillRect/>
          </a:stretch>
        </p:blipFill>
        <p:spPr>
          <a:xfrm>
            <a:off x="8163057" y="2727401"/>
            <a:ext cx="3915118" cy="3201543"/>
          </a:xfrm>
          <a:prstGeom prst="rect">
            <a:avLst/>
          </a:prstGeom>
        </p:spPr>
      </p:pic>
      <p:sp>
        <p:nvSpPr>
          <p:cNvPr id="2" name="テキスト ボックス 1">
            <a:extLst>
              <a:ext uri="{FF2B5EF4-FFF2-40B4-BE49-F238E27FC236}">
                <a16:creationId xmlns:a16="http://schemas.microsoft.com/office/drawing/2014/main" id="{DC0386E0-ABFC-F995-9942-F8A40683ABF8}"/>
              </a:ext>
            </a:extLst>
          </p:cNvPr>
          <p:cNvSpPr txBox="1"/>
          <p:nvPr/>
        </p:nvSpPr>
        <p:spPr>
          <a:xfrm>
            <a:off x="104482" y="1668980"/>
            <a:ext cx="3834472" cy="830997"/>
          </a:xfrm>
          <a:prstGeom prst="rect">
            <a:avLst/>
          </a:prstGeom>
          <a:noFill/>
        </p:spPr>
        <p:txBody>
          <a:bodyPr wrap="square" rtlCol="0">
            <a:spAutoFit/>
          </a:bodyPr>
          <a:lstStyle/>
          <a:p>
            <a:r>
              <a:rPr kumimoji="1" lang="ja-JP" altLang="en-US" sz="1600"/>
              <a:t>㉓以下画面が表示され</a:t>
            </a:r>
            <a:r>
              <a:rPr lang="ja-JP" altLang="en-US" sz="1600"/>
              <a:t>るので、メニューから「デバイス」→「</a:t>
            </a:r>
            <a:r>
              <a:rPr lang="en-US" altLang="ja-JP" sz="1600"/>
              <a:t>Guest Additions CD</a:t>
            </a:r>
            <a:r>
              <a:rPr lang="ja-JP" altLang="en-US" sz="1600"/>
              <a:t>イメージ挿入」をクリックしてください。</a:t>
            </a:r>
            <a:endParaRPr kumimoji="1" lang="en-US" altLang="ja-JP" sz="1600"/>
          </a:p>
        </p:txBody>
      </p:sp>
      <p:sp>
        <p:nvSpPr>
          <p:cNvPr id="3" name="テキスト ボックス 2">
            <a:extLst>
              <a:ext uri="{FF2B5EF4-FFF2-40B4-BE49-F238E27FC236}">
                <a16:creationId xmlns:a16="http://schemas.microsoft.com/office/drawing/2014/main" id="{61F7A106-74D0-9C77-9181-26149856A576}"/>
              </a:ext>
            </a:extLst>
          </p:cNvPr>
          <p:cNvSpPr txBox="1"/>
          <p:nvPr/>
        </p:nvSpPr>
        <p:spPr>
          <a:xfrm>
            <a:off x="8253042" y="1636283"/>
            <a:ext cx="3834473" cy="584775"/>
          </a:xfrm>
          <a:prstGeom prst="rect">
            <a:avLst/>
          </a:prstGeom>
          <a:noFill/>
        </p:spPr>
        <p:txBody>
          <a:bodyPr wrap="square" rtlCol="0">
            <a:spAutoFit/>
          </a:bodyPr>
          <a:lstStyle/>
          <a:p>
            <a:r>
              <a:rPr lang="ja-JP" altLang="en-US" sz="1600"/>
              <a:t>㉕以下画面が表示されるので、「</a:t>
            </a:r>
            <a:r>
              <a:rPr lang="en-US" altLang="ja-JP" sz="1600"/>
              <a:t>Next</a:t>
            </a:r>
            <a:r>
              <a:rPr lang="ja-JP" altLang="en-US" sz="1600"/>
              <a:t>」ボタンをクリックしてください。</a:t>
            </a:r>
            <a:endParaRPr kumimoji="1" lang="ja-JP" altLang="en-US" sz="1600"/>
          </a:p>
        </p:txBody>
      </p:sp>
      <p:sp>
        <p:nvSpPr>
          <p:cNvPr id="4" name="テキスト ボックス 3">
            <a:extLst>
              <a:ext uri="{FF2B5EF4-FFF2-40B4-BE49-F238E27FC236}">
                <a16:creationId xmlns:a16="http://schemas.microsoft.com/office/drawing/2014/main" id="{3A6D6966-741C-7A49-9630-9895EF97821F}"/>
              </a:ext>
            </a:extLst>
          </p:cNvPr>
          <p:cNvSpPr txBox="1"/>
          <p:nvPr/>
        </p:nvSpPr>
        <p:spPr>
          <a:xfrm>
            <a:off x="4178762" y="1715232"/>
            <a:ext cx="3834472" cy="1077218"/>
          </a:xfrm>
          <a:prstGeom prst="rect">
            <a:avLst/>
          </a:prstGeom>
          <a:noFill/>
        </p:spPr>
        <p:txBody>
          <a:bodyPr wrap="square" rtlCol="0">
            <a:spAutoFit/>
          </a:bodyPr>
          <a:lstStyle/>
          <a:p>
            <a:r>
              <a:rPr lang="ja-JP" altLang="en-US" sz="1600"/>
              <a:t>㉔エクスプローラで</a:t>
            </a:r>
            <a:r>
              <a:rPr lang="en-US" altLang="ja-JP" sz="1600"/>
              <a:t>CDROM</a:t>
            </a:r>
            <a:r>
              <a:rPr lang="ja-JP" altLang="en-US" sz="1600"/>
              <a:t>ドライブを開き、リストから「</a:t>
            </a:r>
            <a:r>
              <a:rPr lang="en-US" altLang="ja-JP" sz="1200"/>
              <a:t>VBoxWindowsAdditions-amd86.exe</a:t>
            </a:r>
            <a:r>
              <a:rPr lang="ja-JP" altLang="en-US" sz="1600"/>
              <a:t>」をダブルクリックしてください。</a:t>
            </a:r>
            <a:endParaRPr kumimoji="1" lang="ja-JP" altLang="en-US" sz="1600"/>
          </a:p>
        </p:txBody>
      </p:sp>
      <p:sp>
        <p:nvSpPr>
          <p:cNvPr id="5" name="テキスト ボックス 4">
            <a:extLst>
              <a:ext uri="{FF2B5EF4-FFF2-40B4-BE49-F238E27FC236}">
                <a16:creationId xmlns:a16="http://schemas.microsoft.com/office/drawing/2014/main" id="{2B8DA0D3-3DEC-335F-1928-7B2C02EA7D76}"/>
              </a:ext>
            </a:extLst>
          </p:cNvPr>
          <p:cNvSpPr txBox="1"/>
          <p:nvPr/>
        </p:nvSpPr>
        <p:spPr>
          <a:xfrm>
            <a:off x="548640" y="1258239"/>
            <a:ext cx="4798108"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altLang="ja-JP"/>
              <a:t>【</a:t>
            </a:r>
            <a:r>
              <a:rPr kumimoji="1" lang="en-US" altLang="ja-JP"/>
              <a:t>VirtualBOX</a:t>
            </a:r>
            <a:r>
              <a:rPr kumimoji="1" lang="ja-JP" altLang="en-US"/>
              <a:t>準仮想化ドライバインストール</a:t>
            </a:r>
            <a:r>
              <a:rPr kumimoji="1" lang="en-US" altLang="ja-JP"/>
              <a:t>】</a:t>
            </a:r>
            <a:endParaRPr kumimoji="1" lang="ja-JP" altLang="en-US"/>
          </a:p>
        </p:txBody>
      </p:sp>
      <p:pic>
        <p:nvPicPr>
          <p:cNvPr id="12" name="図 11">
            <a:extLst>
              <a:ext uri="{FF2B5EF4-FFF2-40B4-BE49-F238E27FC236}">
                <a16:creationId xmlns:a16="http://schemas.microsoft.com/office/drawing/2014/main" id="{AA3747C0-17B7-E7C0-EF0F-D1F9A8B4CCB4}"/>
              </a:ext>
            </a:extLst>
          </p:cNvPr>
          <p:cNvPicPr>
            <a:picLocks noChangeAspect="1"/>
          </p:cNvPicPr>
          <p:nvPr/>
        </p:nvPicPr>
        <p:blipFill>
          <a:blip r:embed="rId5"/>
          <a:stretch>
            <a:fillRect/>
          </a:stretch>
        </p:blipFill>
        <p:spPr>
          <a:xfrm>
            <a:off x="267629" y="4196080"/>
            <a:ext cx="3678530" cy="2171498"/>
          </a:xfrm>
          <a:prstGeom prst="rect">
            <a:avLst/>
          </a:prstGeom>
        </p:spPr>
      </p:pic>
      <p:sp>
        <p:nvSpPr>
          <p:cNvPr id="14" name="正方形/長方形 13">
            <a:extLst>
              <a:ext uri="{FF2B5EF4-FFF2-40B4-BE49-F238E27FC236}">
                <a16:creationId xmlns:a16="http://schemas.microsoft.com/office/drawing/2014/main" id="{13B99F56-640B-F6C2-6576-09E4B451677F}"/>
              </a:ext>
            </a:extLst>
          </p:cNvPr>
          <p:cNvSpPr/>
          <p:nvPr/>
        </p:nvSpPr>
        <p:spPr>
          <a:xfrm>
            <a:off x="1770154" y="4328172"/>
            <a:ext cx="503128"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2BBB80C-93A1-B278-CF0B-A007B9A39E3B}"/>
              </a:ext>
            </a:extLst>
          </p:cNvPr>
          <p:cNvSpPr/>
          <p:nvPr/>
        </p:nvSpPr>
        <p:spPr>
          <a:xfrm>
            <a:off x="1767596" y="5871291"/>
            <a:ext cx="1991604"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C7C88AD2-CAB2-ACE4-7F3E-3FE90D55E6DF}"/>
              </a:ext>
            </a:extLst>
          </p:cNvPr>
          <p:cNvPicPr>
            <a:picLocks noChangeAspect="1"/>
          </p:cNvPicPr>
          <p:nvPr/>
        </p:nvPicPr>
        <p:blipFill>
          <a:blip r:embed="rId6"/>
          <a:stretch>
            <a:fillRect/>
          </a:stretch>
        </p:blipFill>
        <p:spPr>
          <a:xfrm>
            <a:off x="4693002" y="5241758"/>
            <a:ext cx="3419952" cy="1114581"/>
          </a:xfrm>
          <a:prstGeom prst="rect">
            <a:avLst/>
          </a:prstGeom>
        </p:spPr>
      </p:pic>
      <p:sp>
        <p:nvSpPr>
          <p:cNvPr id="19" name="正方形/長方形 18">
            <a:extLst>
              <a:ext uri="{FF2B5EF4-FFF2-40B4-BE49-F238E27FC236}">
                <a16:creationId xmlns:a16="http://schemas.microsoft.com/office/drawing/2014/main" id="{D60CFF61-6513-C2A0-9C7F-207E90EA4506}"/>
              </a:ext>
            </a:extLst>
          </p:cNvPr>
          <p:cNvSpPr/>
          <p:nvPr/>
        </p:nvSpPr>
        <p:spPr>
          <a:xfrm>
            <a:off x="4574213" y="5604987"/>
            <a:ext cx="3488637" cy="38812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05423982-E5CB-08ED-4B20-7314BFA14A38}"/>
              </a:ext>
            </a:extLst>
          </p:cNvPr>
          <p:cNvSpPr/>
          <p:nvPr/>
        </p:nvSpPr>
        <p:spPr>
          <a:xfrm>
            <a:off x="10263914" y="4754892"/>
            <a:ext cx="503128"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44964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2-2-2-2.</a:t>
            </a:r>
            <a:r>
              <a:rPr lang="ja-JP" altLang="en-US"/>
              <a:t>ＯＳインストール</a:t>
            </a:r>
            <a:endParaRPr lang="en-US" altLang="ja-JP"/>
          </a:p>
        </p:txBody>
      </p:sp>
      <p:pic>
        <p:nvPicPr>
          <p:cNvPr id="15" name="図 14">
            <a:extLst>
              <a:ext uri="{FF2B5EF4-FFF2-40B4-BE49-F238E27FC236}">
                <a16:creationId xmlns:a16="http://schemas.microsoft.com/office/drawing/2014/main" id="{48B58CC0-7ADC-AE50-2F08-AEE76A30C60D}"/>
              </a:ext>
            </a:extLst>
          </p:cNvPr>
          <p:cNvPicPr>
            <a:picLocks noChangeAspect="1"/>
          </p:cNvPicPr>
          <p:nvPr/>
        </p:nvPicPr>
        <p:blipFill>
          <a:blip r:embed="rId2"/>
          <a:stretch>
            <a:fillRect/>
          </a:stretch>
        </p:blipFill>
        <p:spPr>
          <a:xfrm>
            <a:off x="142934" y="2773149"/>
            <a:ext cx="3859179" cy="3155800"/>
          </a:xfrm>
          <a:prstGeom prst="rect">
            <a:avLst/>
          </a:prstGeom>
        </p:spPr>
      </p:pic>
      <p:pic>
        <p:nvPicPr>
          <p:cNvPr id="2" name="図 1">
            <a:extLst>
              <a:ext uri="{FF2B5EF4-FFF2-40B4-BE49-F238E27FC236}">
                <a16:creationId xmlns:a16="http://schemas.microsoft.com/office/drawing/2014/main" id="{14A2C165-34D7-A201-47D2-5FD506B4321F}"/>
              </a:ext>
            </a:extLst>
          </p:cNvPr>
          <p:cNvPicPr>
            <a:picLocks noChangeAspect="1"/>
          </p:cNvPicPr>
          <p:nvPr/>
        </p:nvPicPr>
        <p:blipFill>
          <a:blip r:embed="rId3"/>
          <a:stretch>
            <a:fillRect/>
          </a:stretch>
        </p:blipFill>
        <p:spPr>
          <a:xfrm>
            <a:off x="4173200" y="2773149"/>
            <a:ext cx="3859179" cy="3155800"/>
          </a:xfrm>
          <a:prstGeom prst="rect">
            <a:avLst/>
          </a:prstGeom>
        </p:spPr>
      </p:pic>
      <p:pic>
        <p:nvPicPr>
          <p:cNvPr id="3" name="図 2">
            <a:extLst>
              <a:ext uri="{FF2B5EF4-FFF2-40B4-BE49-F238E27FC236}">
                <a16:creationId xmlns:a16="http://schemas.microsoft.com/office/drawing/2014/main" id="{7FEDF7A8-A55E-7087-E5CA-46A0399837D6}"/>
              </a:ext>
            </a:extLst>
          </p:cNvPr>
          <p:cNvPicPr>
            <a:picLocks noChangeAspect="1"/>
          </p:cNvPicPr>
          <p:nvPr/>
        </p:nvPicPr>
        <p:blipFill>
          <a:blip r:embed="rId4"/>
          <a:stretch>
            <a:fillRect/>
          </a:stretch>
        </p:blipFill>
        <p:spPr>
          <a:xfrm>
            <a:off x="8203465" y="2773149"/>
            <a:ext cx="3859179" cy="3155800"/>
          </a:xfrm>
          <a:prstGeom prst="rect">
            <a:avLst/>
          </a:prstGeom>
        </p:spPr>
      </p:pic>
      <p:sp>
        <p:nvSpPr>
          <p:cNvPr id="4" name="テキスト ボックス 3">
            <a:extLst>
              <a:ext uri="{FF2B5EF4-FFF2-40B4-BE49-F238E27FC236}">
                <a16:creationId xmlns:a16="http://schemas.microsoft.com/office/drawing/2014/main" id="{A10B7B10-C465-70FA-FBA7-22CDE0B9ED7C}"/>
              </a:ext>
            </a:extLst>
          </p:cNvPr>
          <p:cNvSpPr txBox="1"/>
          <p:nvPr/>
        </p:nvSpPr>
        <p:spPr>
          <a:xfrm>
            <a:off x="104482" y="1496260"/>
            <a:ext cx="3834472" cy="584775"/>
          </a:xfrm>
          <a:prstGeom prst="rect">
            <a:avLst/>
          </a:prstGeom>
          <a:noFill/>
        </p:spPr>
        <p:txBody>
          <a:bodyPr wrap="square" rtlCol="0">
            <a:spAutoFit/>
          </a:bodyPr>
          <a:lstStyle/>
          <a:p>
            <a:r>
              <a:rPr kumimoji="1" lang="ja-JP" altLang="en-US" sz="1600"/>
              <a:t>㉖</a:t>
            </a:r>
            <a:r>
              <a:rPr lang="ja-JP" altLang="en-US" sz="1600"/>
              <a:t>以下画面が表示されるので、「</a:t>
            </a:r>
            <a:r>
              <a:rPr lang="en-US" altLang="ja-JP" sz="1600"/>
              <a:t>Next</a:t>
            </a:r>
            <a:r>
              <a:rPr lang="ja-JP" altLang="en-US" sz="1600"/>
              <a:t>」ボタンをクリックしてください。</a:t>
            </a:r>
            <a:endParaRPr kumimoji="1" lang="en-US" altLang="ja-JP" sz="1600"/>
          </a:p>
        </p:txBody>
      </p:sp>
      <p:sp>
        <p:nvSpPr>
          <p:cNvPr id="5" name="テキスト ボックス 4">
            <a:extLst>
              <a:ext uri="{FF2B5EF4-FFF2-40B4-BE49-F238E27FC236}">
                <a16:creationId xmlns:a16="http://schemas.microsoft.com/office/drawing/2014/main" id="{63606BAD-49A9-583C-FA80-0AABCAC6805A}"/>
              </a:ext>
            </a:extLst>
          </p:cNvPr>
          <p:cNvSpPr txBox="1"/>
          <p:nvPr/>
        </p:nvSpPr>
        <p:spPr>
          <a:xfrm>
            <a:off x="8253042" y="1443243"/>
            <a:ext cx="3834473" cy="338554"/>
          </a:xfrm>
          <a:prstGeom prst="rect">
            <a:avLst/>
          </a:prstGeom>
          <a:noFill/>
        </p:spPr>
        <p:txBody>
          <a:bodyPr wrap="square" rtlCol="0">
            <a:spAutoFit/>
          </a:bodyPr>
          <a:lstStyle/>
          <a:p>
            <a:r>
              <a:rPr lang="ja-JP" altLang="en-US" sz="1600"/>
              <a:t>㉘インストールが開始されます。</a:t>
            </a:r>
            <a:endParaRPr kumimoji="1" lang="ja-JP" altLang="en-US" sz="1600"/>
          </a:p>
        </p:txBody>
      </p:sp>
      <p:sp>
        <p:nvSpPr>
          <p:cNvPr id="6" name="テキスト ボックス 5">
            <a:extLst>
              <a:ext uri="{FF2B5EF4-FFF2-40B4-BE49-F238E27FC236}">
                <a16:creationId xmlns:a16="http://schemas.microsoft.com/office/drawing/2014/main" id="{5152B238-29E9-A3D8-E639-2E6418DDCFC6}"/>
              </a:ext>
            </a:extLst>
          </p:cNvPr>
          <p:cNvSpPr txBox="1"/>
          <p:nvPr/>
        </p:nvSpPr>
        <p:spPr>
          <a:xfrm>
            <a:off x="4178762" y="1491712"/>
            <a:ext cx="3834472" cy="584775"/>
          </a:xfrm>
          <a:prstGeom prst="rect">
            <a:avLst/>
          </a:prstGeom>
          <a:noFill/>
        </p:spPr>
        <p:txBody>
          <a:bodyPr wrap="square" rtlCol="0">
            <a:spAutoFit/>
          </a:bodyPr>
          <a:lstStyle/>
          <a:p>
            <a:r>
              <a:rPr kumimoji="1" lang="ja-JP" altLang="en-US" sz="1600"/>
              <a:t>㉗</a:t>
            </a:r>
            <a:r>
              <a:rPr lang="ja-JP" altLang="en-US" sz="1600"/>
              <a:t>以下画面が表示されるので、「</a:t>
            </a:r>
            <a:r>
              <a:rPr lang="en-US" altLang="ja-JP" sz="1600"/>
              <a:t>Next</a:t>
            </a:r>
            <a:r>
              <a:rPr lang="ja-JP" altLang="en-US" sz="1600"/>
              <a:t>」ボタンをクリックしてください。</a:t>
            </a:r>
            <a:endParaRPr kumimoji="1" lang="ja-JP" altLang="en-US" sz="1600"/>
          </a:p>
        </p:txBody>
      </p:sp>
      <p:sp>
        <p:nvSpPr>
          <p:cNvPr id="8" name="正方形/長方形 7">
            <a:extLst>
              <a:ext uri="{FF2B5EF4-FFF2-40B4-BE49-F238E27FC236}">
                <a16:creationId xmlns:a16="http://schemas.microsoft.com/office/drawing/2014/main" id="{358CDF46-EA22-3F96-8E06-E776316D2912}"/>
              </a:ext>
            </a:extLst>
          </p:cNvPr>
          <p:cNvSpPr/>
          <p:nvPr/>
        </p:nvSpPr>
        <p:spPr>
          <a:xfrm>
            <a:off x="2247674" y="4826012"/>
            <a:ext cx="503128"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FC495A2-15E9-7B82-342A-784AD0161B3A}"/>
              </a:ext>
            </a:extLst>
          </p:cNvPr>
          <p:cNvSpPr/>
          <p:nvPr/>
        </p:nvSpPr>
        <p:spPr>
          <a:xfrm>
            <a:off x="6271034" y="4826011"/>
            <a:ext cx="503128"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59745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2-2-2-2.</a:t>
            </a:r>
            <a:r>
              <a:rPr lang="ja-JP" altLang="en-US"/>
              <a:t>ＯＳインストール</a:t>
            </a:r>
            <a:endParaRPr lang="en-US" altLang="ja-JP"/>
          </a:p>
        </p:txBody>
      </p:sp>
      <p:pic>
        <p:nvPicPr>
          <p:cNvPr id="3" name="図 2">
            <a:extLst>
              <a:ext uri="{FF2B5EF4-FFF2-40B4-BE49-F238E27FC236}">
                <a16:creationId xmlns:a16="http://schemas.microsoft.com/office/drawing/2014/main" id="{543F3490-0FD4-DADA-138B-DE2979F55803}"/>
              </a:ext>
            </a:extLst>
          </p:cNvPr>
          <p:cNvPicPr>
            <a:picLocks noChangeAspect="1"/>
          </p:cNvPicPr>
          <p:nvPr/>
        </p:nvPicPr>
        <p:blipFill>
          <a:blip r:embed="rId2"/>
          <a:stretch>
            <a:fillRect/>
          </a:stretch>
        </p:blipFill>
        <p:spPr>
          <a:xfrm>
            <a:off x="8203044" y="2724237"/>
            <a:ext cx="3918990" cy="3204710"/>
          </a:xfrm>
          <a:prstGeom prst="rect">
            <a:avLst/>
          </a:prstGeom>
        </p:spPr>
      </p:pic>
      <p:pic>
        <p:nvPicPr>
          <p:cNvPr id="21" name="図 20">
            <a:extLst>
              <a:ext uri="{FF2B5EF4-FFF2-40B4-BE49-F238E27FC236}">
                <a16:creationId xmlns:a16="http://schemas.microsoft.com/office/drawing/2014/main" id="{5EAC8F2F-E0B2-0F90-877C-8204E13F7AB1}"/>
              </a:ext>
            </a:extLst>
          </p:cNvPr>
          <p:cNvPicPr>
            <a:picLocks noChangeAspect="1"/>
          </p:cNvPicPr>
          <p:nvPr/>
        </p:nvPicPr>
        <p:blipFill>
          <a:blip r:embed="rId3"/>
          <a:stretch>
            <a:fillRect/>
          </a:stretch>
        </p:blipFill>
        <p:spPr>
          <a:xfrm>
            <a:off x="125405" y="2724237"/>
            <a:ext cx="3918992" cy="3204711"/>
          </a:xfrm>
          <a:prstGeom prst="rect">
            <a:avLst/>
          </a:prstGeom>
        </p:spPr>
      </p:pic>
      <p:sp>
        <p:nvSpPr>
          <p:cNvPr id="2" name="テキスト ボックス 1">
            <a:extLst>
              <a:ext uri="{FF2B5EF4-FFF2-40B4-BE49-F238E27FC236}">
                <a16:creationId xmlns:a16="http://schemas.microsoft.com/office/drawing/2014/main" id="{01BB62BA-D901-F7EB-7FF7-F2B60CE7F114}"/>
              </a:ext>
            </a:extLst>
          </p:cNvPr>
          <p:cNvSpPr txBox="1"/>
          <p:nvPr/>
        </p:nvSpPr>
        <p:spPr>
          <a:xfrm>
            <a:off x="104482" y="1496260"/>
            <a:ext cx="3834472" cy="584775"/>
          </a:xfrm>
          <a:prstGeom prst="rect">
            <a:avLst/>
          </a:prstGeom>
          <a:noFill/>
        </p:spPr>
        <p:txBody>
          <a:bodyPr wrap="square" rtlCol="0">
            <a:spAutoFit/>
          </a:bodyPr>
          <a:lstStyle/>
          <a:p>
            <a:r>
              <a:rPr kumimoji="1" lang="ja-JP" altLang="en-US" sz="1600"/>
              <a:t>㉙</a:t>
            </a:r>
            <a:r>
              <a:rPr lang="ja-JP" altLang="en-US" sz="1600"/>
              <a:t>以下画面が表示されるので、「</a:t>
            </a:r>
            <a:r>
              <a:rPr lang="en-US" altLang="ja-JP" sz="1600"/>
              <a:t>Finish</a:t>
            </a:r>
            <a:r>
              <a:rPr lang="ja-JP" altLang="en-US" sz="1600"/>
              <a:t>」ボタンをクリックしてください。</a:t>
            </a:r>
            <a:endParaRPr kumimoji="1" lang="en-US" altLang="ja-JP" sz="1600"/>
          </a:p>
        </p:txBody>
      </p:sp>
      <p:sp>
        <p:nvSpPr>
          <p:cNvPr id="4" name="テキスト ボックス 3">
            <a:extLst>
              <a:ext uri="{FF2B5EF4-FFF2-40B4-BE49-F238E27FC236}">
                <a16:creationId xmlns:a16="http://schemas.microsoft.com/office/drawing/2014/main" id="{455FB908-457D-F31E-2488-3684183F0F95}"/>
              </a:ext>
            </a:extLst>
          </p:cNvPr>
          <p:cNvSpPr txBox="1"/>
          <p:nvPr/>
        </p:nvSpPr>
        <p:spPr>
          <a:xfrm>
            <a:off x="8253042" y="1443243"/>
            <a:ext cx="3834473" cy="584775"/>
          </a:xfrm>
          <a:prstGeom prst="rect">
            <a:avLst/>
          </a:prstGeom>
          <a:noFill/>
        </p:spPr>
        <p:txBody>
          <a:bodyPr wrap="square" rtlCol="0">
            <a:spAutoFit/>
          </a:bodyPr>
          <a:lstStyle/>
          <a:p>
            <a:r>
              <a:rPr lang="ja-JP" altLang="en-US" sz="1600"/>
              <a:t>㉛ログインが完了すると、以下の画面が表示されます。</a:t>
            </a:r>
            <a:endParaRPr kumimoji="1" lang="ja-JP" altLang="en-US" sz="1600"/>
          </a:p>
        </p:txBody>
      </p:sp>
      <p:sp>
        <p:nvSpPr>
          <p:cNvPr id="6" name="テキスト ボックス 5">
            <a:extLst>
              <a:ext uri="{FF2B5EF4-FFF2-40B4-BE49-F238E27FC236}">
                <a16:creationId xmlns:a16="http://schemas.microsoft.com/office/drawing/2014/main" id="{520BFE81-42B6-DEDA-4F50-EEC405552EDD}"/>
              </a:ext>
            </a:extLst>
          </p:cNvPr>
          <p:cNvSpPr txBox="1"/>
          <p:nvPr/>
        </p:nvSpPr>
        <p:spPr>
          <a:xfrm>
            <a:off x="4178762" y="1491712"/>
            <a:ext cx="3834472" cy="830997"/>
          </a:xfrm>
          <a:prstGeom prst="rect">
            <a:avLst/>
          </a:prstGeom>
          <a:noFill/>
        </p:spPr>
        <p:txBody>
          <a:bodyPr wrap="square" rtlCol="0">
            <a:spAutoFit/>
          </a:bodyPr>
          <a:lstStyle/>
          <a:p>
            <a:r>
              <a:rPr kumimoji="1" lang="ja-JP" altLang="en-US" sz="1600"/>
              <a:t>㉚再起動が開始され、以下の画面が表示されるので、パスワードを入力し、「→」ボタンをクリックしてください。</a:t>
            </a:r>
          </a:p>
        </p:txBody>
      </p:sp>
      <p:sp>
        <p:nvSpPr>
          <p:cNvPr id="8" name="正方形/長方形 7">
            <a:extLst>
              <a:ext uri="{FF2B5EF4-FFF2-40B4-BE49-F238E27FC236}">
                <a16:creationId xmlns:a16="http://schemas.microsoft.com/office/drawing/2014/main" id="{5B18CA65-3C6B-792D-10DB-2F59840491E5}"/>
              </a:ext>
            </a:extLst>
          </p:cNvPr>
          <p:cNvSpPr/>
          <p:nvPr/>
        </p:nvSpPr>
        <p:spPr>
          <a:xfrm>
            <a:off x="2279309" y="4795763"/>
            <a:ext cx="503128"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C501AB55-49B2-2CA1-D670-8B4D408E158F}"/>
              </a:ext>
            </a:extLst>
          </p:cNvPr>
          <p:cNvPicPr>
            <a:picLocks noChangeAspect="1"/>
          </p:cNvPicPr>
          <p:nvPr/>
        </p:nvPicPr>
        <p:blipFill>
          <a:blip r:embed="rId4"/>
          <a:stretch>
            <a:fillRect/>
          </a:stretch>
        </p:blipFill>
        <p:spPr>
          <a:xfrm>
            <a:off x="4178762" y="2723750"/>
            <a:ext cx="3919586" cy="3205197"/>
          </a:xfrm>
          <a:prstGeom prst="rect">
            <a:avLst/>
          </a:prstGeom>
        </p:spPr>
      </p:pic>
      <p:sp>
        <p:nvSpPr>
          <p:cNvPr id="11" name="正方形/長方形 10">
            <a:extLst>
              <a:ext uri="{FF2B5EF4-FFF2-40B4-BE49-F238E27FC236}">
                <a16:creationId xmlns:a16="http://schemas.microsoft.com/office/drawing/2014/main" id="{7AD94251-6B81-3630-A60F-6D4897A5ED2C}"/>
              </a:ext>
            </a:extLst>
          </p:cNvPr>
          <p:cNvSpPr/>
          <p:nvPr/>
        </p:nvSpPr>
        <p:spPr>
          <a:xfrm>
            <a:off x="5369028" y="4538420"/>
            <a:ext cx="1580412"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09401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a:extLst>
              <a:ext uri="{FF2B5EF4-FFF2-40B4-BE49-F238E27FC236}">
                <a16:creationId xmlns:a16="http://schemas.microsoft.com/office/drawing/2014/main" id="{A611DDAD-5EF8-0AE9-29A8-829B77DFB050}"/>
              </a:ext>
            </a:extLst>
          </p:cNvPr>
          <p:cNvSpPr/>
          <p:nvPr/>
        </p:nvSpPr>
        <p:spPr>
          <a:xfrm>
            <a:off x="1291739" y="4737874"/>
            <a:ext cx="10614509" cy="1711310"/>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2" name="正方形/長方形 1">
            <a:extLst>
              <a:ext uri="{FF2B5EF4-FFF2-40B4-BE49-F238E27FC236}">
                <a16:creationId xmlns:a16="http://schemas.microsoft.com/office/drawing/2014/main" id="{C663E44E-8B91-9DE0-716F-E81710B4511C}"/>
              </a:ext>
            </a:extLst>
          </p:cNvPr>
          <p:cNvSpPr/>
          <p:nvPr/>
        </p:nvSpPr>
        <p:spPr>
          <a:xfrm>
            <a:off x="4093699" y="2602518"/>
            <a:ext cx="7812551"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6EDCE33E-E33D-30C2-BE16-8ADC1EC9EB1D}"/>
              </a:ext>
            </a:extLst>
          </p:cNvPr>
          <p:cNvSpPr/>
          <p:nvPr/>
        </p:nvSpPr>
        <p:spPr>
          <a:xfrm>
            <a:off x="661181" y="2602518"/>
            <a:ext cx="436099"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222DCEA-ED52-1DDD-5A34-CCA819038111}"/>
              </a:ext>
            </a:extLst>
          </p:cNvPr>
          <p:cNvSpPr/>
          <p:nvPr/>
        </p:nvSpPr>
        <p:spPr>
          <a:xfrm>
            <a:off x="956603" y="3855391"/>
            <a:ext cx="295422"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FDAB3FFE-2C2D-924B-149F-28B71B4AB1BC}"/>
              </a:ext>
            </a:extLst>
          </p:cNvPr>
          <p:cNvCxnSpPr>
            <a:cxnSpLocks/>
            <a:stCxn id="4" idx="3"/>
            <a:endCxn id="5" idx="1"/>
          </p:cNvCxnSpPr>
          <p:nvPr/>
        </p:nvCxnSpPr>
        <p:spPr>
          <a:xfrm>
            <a:off x="1252025" y="4178948"/>
            <a:ext cx="27127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7759901-8571-46AF-5897-1A7FCC960071}"/>
              </a:ext>
            </a:extLst>
          </p:cNvPr>
          <p:cNvSpPr/>
          <p:nvPr/>
        </p:nvSpPr>
        <p:spPr>
          <a:xfrm>
            <a:off x="4416298" y="3855391"/>
            <a:ext cx="1092136"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E4C02E2-8005-F10B-61B1-2B17E8DA9978}"/>
              </a:ext>
            </a:extLst>
          </p:cNvPr>
          <p:cNvSpPr/>
          <p:nvPr/>
        </p:nvSpPr>
        <p:spPr>
          <a:xfrm>
            <a:off x="3964744" y="3855391"/>
            <a:ext cx="451553"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D422D74-3C8D-1A1E-062D-3B05DB5D362A}"/>
              </a:ext>
            </a:extLst>
          </p:cNvPr>
          <p:cNvSpPr txBox="1"/>
          <p:nvPr/>
        </p:nvSpPr>
        <p:spPr>
          <a:xfrm>
            <a:off x="4389121" y="3920662"/>
            <a:ext cx="1063112" cy="523220"/>
          </a:xfrm>
          <a:prstGeom prst="rect">
            <a:avLst/>
          </a:prstGeom>
          <a:noFill/>
        </p:spPr>
        <p:txBody>
          <a:bodyPr wrap="none" rtlCol="0">
            <a:spAutoFit/>
          </a:bodyPr>
          <a:lstStyle/>
          <a:p>
            <a:pPr algn="ctr"/>
            <a:r>
              <a:rPr lang="en-US" altLang="ja-JP" sz="1400"/>
              <a:t>G</a:t>
            </a:r>
            <a:r>
              <a:rPr kumimoji="1" lang="en-US" altLang="ja-JP" sz="1400"/>
              <a:t>ateWay</a:t>
            </a:r>
          </a:p>
          <a:p>
            <a:pPr algn="ctr"/>
            <a:r>
              <a:rPr kumimoji="1" lang="en-US" altLang="ja-JP" sz="1400"/>
              <a:t>(NAT)</a:t>
            </a:r>
            <a:endParaRPr kumimoji="1" lang="ja-JP" altLang="en-US" sz="1400"/>
          </a:p>
        </p:txBody>
      </p:sp>
      <p:sp>
        <p:nvSpPr>
          <p:cNvPr id="17" name="正方形/長方形 16">
            <a:extLst>
              <a:ext uri="{FF2B5EF4-FFF2-40B4-BE49-F238E27FC236}">
                <a16:creationId xmlns:a16="http://schemas.microsoft.com/office/drawing/2014/main" id="{3EBBC1FB-3984-3996-5E6B-188BABA4053C}"/>
              </a:ext>
            </a:extLst>
          </p:cNvPr>
          <p:cNvSpPr/>
          <p:nvPr/>
        </p:nvSpPr>
        <p:spPr>
          <a:xfrm>
            <a:off x="5508434" y="3855391"/>
            <a:ext cx="295422" cy="647114"/>
          </a:xfrm>
          <a:prstGeom prst="rect">
            <a:avLst/>
          </a:prstGeom>
          <a:ln w="2540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34B3A93-D666-3137-36E1-5A7DA880E441}"/>
              </a:ext>
            </a:extLst>
          </p:cNvPr>
          <p:cNvCxnSpPr>
            <a:cxnSpLocks/>
            <a:stCxn id="17" idx="3"/>
          </p:cNvCxnSpPr>
          <p:nvPr/>
        </p:nvCxnSpPr>
        <p:spPr>
          <a:xfrm>
            <a:off x="5803856" y="4178948"/>
            <a:ext cx="5334197" cy="2135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3D6EC03-A25F-9340-95C4-28A6DA396C5C}"/>
              </a:ext>
            </a:extLst>
          </p:cNvPr>
          <p:cNvSpPr txBox="1"/>
          <p:nvPr/>
        </p:nvSpPr>
        <p:spPr>
          <a:xfrm>
            <a:off x="7863672" y="4252959"/>
            <a:ext cx="2390398" cy="276999"/>
          </a:xfrm>
          <a:prstGeom prst="rect">
            <a:avLst/>
          </a:prstGeom>
          <a:noFill/>
        </p:spPr>
        <p:txBody>
          <a:bodyPr wrap="none" rtlCol="0">
            <a:spAutoFit/>
          </a:bodyPr>
          <a:lstStyle/>
          <a:p>
            <a:r>
              <a:rPr lang="en-US" altLang="ja-JP" sz="1200"/>
              <a:t>NAT Network: 10.0.2.x/24</a:t>
            </a:r>
            <a:endParaRPr kumimoji="1" lang="ja-JP" altLang="en-US" sz="1200"/>
          </a:p>
        </p:txBody>
      </p:sp>
      <p:sp>
        <p:nvSpPr>
          <p:cNvPr id="22" name="テキスト ボックス 21">
            <a:extLst>
              <a:ext uri="{FF2B5EF4-FFF2-40B4-BE49-F238E27FC236}">
                <a16:creationId xmlns:a16="http://schemas.microsoft.com/office/drawing/2014/main" id="{329C158F-BF2C-448A-B8B6-798271D3923B}"/>
              </a:ext>
            </a:extLst>
          </p:cNvPr>
          <p:cNvSpPr txBox="1"/>
          <p:nvPr/>
        </p:nvSpPr>
        <p:spPr>
          <a:xfrm>
            <a:off x="5803856" y="3876746"/>
            <a:ext cx="328936" cy="276999"/>
          </a:xfrm>
          <a:prstGeom prst="rect">
            <a:avLst/>
          </a:prstGeom>
          <a:noFill/>
        </p:spPr>
        <p:txBody>
          <a:bodyPr wrap="none" rtlCol="0">
            <a:spAutoFit/>
          </a:bodyPr>
          <a:lstStyle/>
          <a:p>
            <a:r>
              <a:rPr kumimoji="1" lang="en-US" altLang="ja-JP" sz="1200"/>
              <a:t>.1</a:t>
            </a:r>
            <a:endParaRPr kumimoji="1" lang="ja-JP" altLang="en-US" sz="1200"/>
          </a:p>
        </p:txBody>
      </p:sp>
      <p:sp>
        <p:nvSpPr>
          <p:cNvPr id="23" name="テキスト ボックス 22">
            <a:extLst>
              <a:ext uri="{FF2B5EF4-FFF2-40B4-BE49-F238E27FC236}">
                <a16:creationId xmlns:a16="http://schemas.microsoft.com/office/drawing/2014/main" id="{CC848AF6-D477-FE40-BE9C-8EE3A60D953B}"/>
              </a:ext>
            </a:extLst>
          </p:cNvPr>
          <p:cNvSpPr txBox="1"/>
          <p:nvPr/>
        </p:nvSpPr>
        <p:spPr>
          <a:xfrm>
            <a:off x="1811088" y="4225505"/>
            <a:ext cx="1723549" cy="276999"/>
          </a:xfrm>
          <a:prstGeom prst="rect">
            <a:avLst/>
          </a:prstGeom>
          <a:noFill/>
        </p:spPr>
        <p:txBody>
          <a:bodyPr wrap="none" rtlCol="0">
            <a:spAutoFit/>
          </a:bodyPr>
          <a:lstStyle/>
          <a:p>
            <a:r>
              <a:rPr lang="en-US" altLang="ja-JP" sz="1200"/>
              <a:t>192.168.145.x/24</a:t>
            </a:r>
            <a:endParaRPr kumimoji="1" lang="ja-JP" altLang="en-US" sz="1200"/>
          </a:p>
        </p:txBody>
      </p:sp>
      <p:sp>
        <p:nvSpPr>
          <p:cNvPr id="24" name="テキスト ボックス 23">
            <a:extLst>
              <a:ext uri="{FF2B5EF4-FFF2-40B4-BE49-F238E27FC236}">
                <a16:creationId xmlns:a16="http://schemas.microsoft.com/office/drawing/2014/main" id="{544DE29D-D2E6-3668-AD9F-1555819F4573}"/>
              </a:ext>
            </a:extLst>
          </p:cNvPr>
          <p:cNvSpPr txBox="1"/>
          <p:nvPr/>
        </p:nvSpPr>
        <p:spPr>
          <a:xfrm>
            <a:off x="3443805" y="3890906"/>
            <a:ext cx="562975" cy="276999"/>
          </a:xfrm>
          <a:prstGeom prst="rect">
            <a:avLst/>
          </a:prstGeom>
          <a:noFill/>
        </p:spPr>
        <p:txBody>
          <a:bodyPr wrap="none" rtlCol="0">
            <a:spAutoFit/>
          </a:bodyPr>
          <a:lstStyle/>
          <a:p>
            <a:r>
              <a:rPr kumimoji="1" lang="en-US" altLang="ja-JP" sz="1200"/>
              <a:t>.130</a:t>
            </a:r>
            <a:endParaRPr kumimoji="1" lang="ja-JP" altLang="en-US" sz="1200"/>
          </a:p>
        </p:txBody>
      </p:sp>
      <p:sp>
        <p:nvSpPr>
          <p:cNvPr id="25" name="テキスト ボックス 24">
            <a:extLst>
              <a:ext uri="{FF2B5EF4-FFF2-40B4-BE49-F238E27FC236}">
                <a16:creationId xmlns:a16="http://schemas.microsoft.com/office/drawing/2014/main" id="{85F0BA89-6A91-8197-8E20-12D8D146336A}"/>
              </a:ext>
            </a:extLst>
          </p:cNvPr>
          <p:cNvSpPr txBox="1"/>
          <p:nvPr/>
        </p:nvSpPr>
        <p:spPr>
          <a:xfrm>
            <a:off x="1224848" y="3898271"/>
            <a:ext cx="349776" cy="276999"/>
          </a:xfrm>
          <a:prstGeom prst="rect">
            <a:avLst/>
          </a:prstGeom>
          <a:noFill/>
        </p:spPr>
        <p:txBody>
          <a:bodyPr wrap="none" rtlCol="0">
            <a:spAutoFit/>
          </a:bodyPr>
          <a:lstStyle/>
          <a:p>
            <a:r>
              <a:rPr lang="en-US" altLang="ja-JP" sz="1200"/>
              <a:t>.2</a:t>
            </a:r>
            <a:endParaRPr kumimoji="1" lang="ja-JP" altLang="en-US" sz="1200"/>
          </a:p>
        </p:txBody>
      </p:sp>
      <p:sp>
        <p:nvSpPr>
          <p:cNvPr id="26" name="正方形/長方形 25">
            <a:extLst>
              <a:ext uri="{FF2B5EF4-FFF2-40B4-BE49-F238E27FC236}">
                <a16:creationId xmlns:a16="http://schemas.microsoft.com/office/drawing/2014/main" id="{F6828B3F-95AA-5CCC-3A64-E898051E4E39}"/>
              </a:ext>
            </a:extLst>
          </p:cNvPr>
          <p:cNvSpPr/>
          <p:nvPr/>
        </p:nvSpPr>
        <p:spPr>
          <a:xfrm>
            <a:off x="9551963" y="3089143"/>
            <a:ext cx="1586090" cy="5915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60F4B393-36B8-92BB-0E41-F64880131FFE}"/>
              </a:ext>
            </a:extLst>
          </p:cNvPr>
          <p:cNvSpPr/>
          <p:nvPr/>
        </p:nvSpPr>
        <p:spPr>
          <a:xfrm>
            <a:off x="6875556" y="3089143"/>
            <a:ext cx="1586090" cy="591503"/>
          </a:xfrm>
          <a:prstGeom prst="rect">
            <a:avLst/>
          </a:prstGeom>
          <a:solidFill>
            <a:srgbClr val="FFFF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5AF50E20-E190-DC14-AE19-84367823C621}"/>
              </a:ext>
            </a:extLst>
          </p:cNvPr>
          <p:cNvCxnSpPr>
            <a:cxnSpLocks/>
            <a:endCxn id="27" idx="2"/>
          </p:cNvCxnSpPr>
          <p:nvPr/>
        </p:nvCxnSpPr>
        <p:spPr>
          <a:xfrm flipV="1">
            <a:off x="7668601" y="3680646"/>
            <a:ext cx="0" cy="4946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1F7D1E9-BF49-15FB-7472-4DEACD71521B}"/>
              </a:ext>
            </a:extLst>
          </p:cNvPr>
          <p:cNvCxnSpPr>
            <a:cxnSpLocks/>
            <a:endCxn id="26" idx="2"/>
          </p:cNvCxnSpPr>
          <p:nvPr/>
        </p:nvCxnSpPr>
        <p:spPr>
          <a:xfrm flipV="1">
            <a:off x="10345008" y="3680647"/>
            <a:ext cx="0" cy="54485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CFB55B2D-3331-36CF-94F8-A9590885D682}"/>
              </a:ext>
            </a:extLst>
          </p:cNvPr>
          <p:cNvSpPr/>
          <p:nvPr/>
        </p:nvSpPr>
        <p:spPr>
          <a:xfrm>
            <a:off x="140677" y="2602518"/>
            <a:ext cx="592001" cy="22086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5889B6F-3650-2320-3B2E-28A7B7EE86FB}"/>
              </a:ext>
            </a:extLst>
          </p:cNvPr>
          <p:cNvSpPr txBox="1"/>
          <p:nvPr/>
        </p:nvSpPr>
        <p:spPr>
          <a:xfrm>
            <a:off x="6896873" y="2732624"/>
            <a:ext cx="1447832" cy="369332"/>
          </a:xfrm>
          <a:prstGeom prst="rect">
            <a:avLst/>
          </a:prstGeom>
          <a:noFill/>
        </p:spPr>
        <p:txBody>
          <a:bodyPr wrap="none" rtlCol="0">
            <a:spAutoFit/>
          </a:bodyPr>
          <a:lstStyle/>
          <a:p>
            <a:r>
              <a:rPr kumimoji="1" lang="en-US" altLang="ja-JP"/>
              <a:t>winServer</a:t>
            </a:r>
          </a:p>
        </p:txBody>
      </p:sp>
      <p:sp>
        <p:nvSpPr>
          <p:cNvPr id="40" name="テキスト ボックス 39">
            <a:extLst>
              <a:ext uri="{FF2B5EF4-FFF2-40B4-BE49-F238E27FC236}">
                <a16:creationId xmlns:a16="http://schemas.microsoft.com/office/drawing/2014/main" id="{21ED15CF-0613-3E3B-DAD8-150C6F6A5BAB}"/>
              </a:ext>
            </a:extLst>
          </p:cNvPr>
          <p:cNvSpPr txBox="1"/>
          <p:nvPr/>
        </p:nvSpPr>
        <p:spPr>
          <a:xfrm>
            <a:off x="9886470" y="2713439"/>
            <a:ext cx="857927" cy="369332"/>
          </a:xfrm>
          <a:prstGeom prst="rect">
            <a:avLst/>
          </a:prstGeom>
          <a:noFill/>
        </p:spPr>
        <p:txBody>
          <a:bodyPr wrap="none" rtlCol="0">
            <a:spAutoFit/>
          </a:bodyPr>
          <a:lstStyle/>
          <a:p>
            <a:r>
              <a:rPr kumimoji="1" lang="en-US" altLang="ja-JP"/>
              <a:t>Linux</a:t>
            </a:r>
          </a:p>
        </p:txBody>
      </p:sp>
      <p:cxnSp>
        <p:nvCxnSpPr>
          <p:cNvPr id="42" name="直線コネクタ 41">
            <a:extLst>
              <a:ext uri="{FF2B5EF4-FFF2-40B4-BE49-F238E27FC236}">
                <a16:creationId xmlns:a16="http://schemas.microsoft.com/office/drawing/2014/main" id="{DCD38213-28D3-30EC-7615-FF0D79A0B2B4}"/>
              </a:ext>
            </a:extLst>
          </p:cNvPr>
          <p:cNvCxnSpPr>
            <a:cxnSpLocks/>
          </p:cNvCxnSpPr>
          <p:nvPr/>
        </p:nvCxnSpPr>
        <p:spPr>
          <a:xfrm>
            <a:off x="7599472" y="5036232"/>
            <a:ext cx="0" cy="4923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AD2D5098-6432-9E9D-D2F9-B706C3A4F6F8}"/>
              </a:ext>
            </a:extLst>
          </p:cNvPr>
          <p:cNvCxnSpPr/>
          <p:nvPr/>
        </p:nvCxnSpPr>
        <p:spPr>
          <a:xfrm>
            <a:off x="4006780" y="5169873"/>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83B36265-7419-437D-39A3-520D162C7D8D}"/>
              </a:ext>
            </a:extLst>
          </p:cNvPr>
          <p:cNvCxnSpPr/>
          <p:nvPr/>
        </p:nvCxnSpPr>
        <p:spPr>
          <a:xfrm>
            <a:off x="4006780" y="5416058"/>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0941C1AC-36EF-D6E7-E20E-39B6C7E5F0A7}"/>
              </a:ext>
            </a:extLst>
          </p:cNvPr>
          <p:cNvSpPr/>
          <p:nvPr/>
        </p:nvSpPr>
        <p:spPr>
          <a:xfrm>
            <a:off x="3964743" y="5062521"/>
            <a:ext cx="656327" cy="10991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20AC50B2-FBA0-BAA3-E9B9-1396CDAAB1E8}"/>
              </a:ext>
            </a:extLst>
          </p:cNvPr>
          <p:cNvCxnSpPr>
            <a:cxnSpLocks/>
          </p:cNvCxnSpPr>
          <p:nvPr/>
        </p:nvCxnSpPr>
        <p:spPr>
          <a:xfrm>
            <a:off x="2715065" y="5174560"/>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542CFBE-3C9E-5894-5A99-721C9711D79B}"/>
              </a:ext>
            </a:extLst>
          </p:cNvPr>
          <p:cNvCxnSpPr>
            <a:cxnSpLocks/>
          </p:cNvCxnSpPr>
          <p:nvPr/>
        </p:nvCxnSpPr>
        <p:spPr>
          <a:xfrm>
            <a:off x="2715065" y="541605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6DABC8F4-C97D-4DB1-1B5F-D13664A86E11}"/>
              </a:ext>
            </a:extLst>
          </p:cNvPr>
          <p:cNvSpPr txBox="1"/>
          <p:nvPr/>
        </p:nvSpPr>
        <p:spPr>
          <a:xfrm>
            <a:off x="1535720" y="5202686"/>
            <a:ext cx="2356735" cy="253916"/>
          </a:xfrm>
          <a:prstGeom prst="rect">
            <a:avLst/>
          </a:prstGeom>
          <a:noFill/>
        </p:spPr>
        <p:txBody>
          <a:bodyPr wrap="none" rtlCol="0">
            <a:spAutoFit/>
          </a:bodyPr>
          <a:lstStyle/>
          <a:p>
            <a:r>
              <a:rPr kumimoji="1" lang="en-US" altLang="ja-JP" sz="1050"/>
              <a:t>ip:192.168.145.130 port:443</a:t>
            </a:r>
            <a:endParaRPr kumimoji="1" lang="ja-JP" altLang="en-US" sz="1050"/>
          </a:p>
        </p:txBody>
      </p:sp>
      <p:sp>
        <p:nvSpPr>
          <p:cNvPr id="65" name="テキスト ボックス 64">
            <a:extLst>
              <a:ext uri="{FF2B5EF4-FFF2-40B4-BE49-F238E27FC236}">
                <a16:creationId xmlns:a16="http://schemas.microsoft.com/office/drawing/2014/main" id="{31F9B9AB-3D6E-2FAE-F220-2D7F3DB3E6FF}"/>
              </a:ext>
            </a:extLst>
          </p:cNvPr>
          <p:cNvSpPr txBox="1"/>
          <p:nvPr/>
        </p:nvSpPr>
        <p:spPr>
          <a:xfrm>
            <a:off x="1519309" y="4947117"/>
            <a:ext cx="2459328" cy="253916"/>
          </a:xfrm>
          <a:prstGeom prst="rect">
            <a:avLst/>
          </a:prstGeom>
          <a:noFill/>
        </p:spPr>
        <p:txBody>
          <a:bodyPr wrap="none" rtlCol="0">
            <a:spAutoFit/>
          </a:bodyPr>
          <a:lstStyle/>
          <a:p>
            <a:r>
              <a:rPr kumimoji="1" lang="en-US" altLang="ja-JP" sz="1050"/>
              <a:t>ip:192.168.145.130 port:3395</a:t>
            </a:r>
            <a:endParaRPr kumimoji="1" lang="ja-JP" altLang="en-US" sz="1050"/>
          </a:p>
        </p:txBody>
      </p:sp>
      <p:sp>
        <p:nvSpPr>
          <p:cNvPr id="66" name="テキスト ボックス 65">
            <a:extLst>
              <a:ext uri="{FF2B5EF4-FFF2-40B4-BE49-F238E27FC236}">
                <a16:creationId xmlns:a16="http://schemas.microsoft.com/office/drawing/2014/main" id="{C3C9A8CC-94D9-691C-A706-1C55D43BF408}"/>
              </a:ext>
            </a:extLst>
          </p:cNvPr>
          <p:cNvSpPr txBox="1"/>
          <p:nvPr/>
        </p:nvSpPr>
        <p:spPr>
          <a:xfrm>
            <a:off x="5050303" y="5200341"/>
            <a:ext cx="1776448" cy="253916"/>
          </a:xfrm>
          <a:prstGeom prst="rect">
            <a:avLst/>
          </a:prstGeom>
          <a:noFill/>
        </p:spPr>
        <p:txBody>
          <a:bodyPr wrap="none" rtlCol="0">
            <a:spAutoFit/>
          </a:bodyPr>
          <a:lstStyle/>
          <a:p>
            <a:r>
              <a:rPr kumimoji="1" lang="en-US" altLang="ja-JP" sz="1050"/>
              <a:t>ip:10.0.2.10 port:443</a:t>
            </a:r>
            <a:endParaRPr kumimoji="1" lang="ja-JP" altLang="en-US" sz="1050"/>
          </a:p>
        </p:txBody>
      </p:sp>
      <p:sp>
        <p:nvSpPr>
          <p:cNvPr id="67" name="テキスト ボックス 66">
            <a:extLst>
              <a:ext uri="{FF2B5EF4-FFF2-40B4-BE49-F238E27FC236}">
                <a16:creationId xmlns:a16="http://schemas.microsoft.com/office/drawing/2014/main" id="{CCBD9F75-A91B-09FA-6B1A-C4BA5F6BEB57}"/>
              </a:ext>
            </a:extLst>
          </p:cNvPr>
          <p:cNvSpPr txBox="1"/>
          <p:nvPr/>
        </p:nvSpPr>
        <p:spPr>
          <a:xfrm>
            <a:off x="5033892" y="4958840"/>
            <a:ext cx="1879041" cy="253916"/>
          </a:xfrm>
          <a:prstGeom prst="rect">
            <a:avLst/>
          </a:prstGeom>
          <a:noFill/>
        </p:spPr>
        <p:txBody>
          <a:bodyPr wrap="none" rtlCol="0">
            <a:spAutoFit/>
          </a:bodyPr>
          <a:lstStyle/>
          <a:p>
            <a:r>
              <a:rPr kumimoji="1" lang="en-US" altLang="ja-JP" sz="1050"/>
              <a:t>ip:10.0.2.10 port:3398</a:t>
            </a:r>
            <a:endParaRPr kumimoji="1" lang="ja-JP" altLang="en-US" sz="1050"/>
          </a:p>
        </p:txBody>
      </p:sp>
      <p:sp>
        <p:nvSpPr>
          <p:cNvPr id="71" name="テキスト ボックス 70">
            <a:extLst>
              <a:ext uri="{FF2B5EF4-FFF2-40B4-BE49-F238E27FC236}">
                <a16:creationId xmlns:a16="http://schemas.microsoft.com/office/drawing/2014/main" id="{6CC1BB52-0DB7-DA27-E6C6-583E07D06DA5}"/>
              </a:ext>
            </a:extLst>
          </p:cNvPr>
          <p:cNvSpPr txBox="1"/>
          <p:nvPr/>
        </p:nvSpPr>
        <p:spPr>
          <a:xfrm rot="16200000">
            <a:off x="3690531" y="5408895"/>
            <a:ext cx="1172116" cy="369332"/>
          </a:xfrm>
          <a:prstGeom prst="rect">
            <a:avLst/>
          </a:prstGeom>
          <a:noFill/>
        </p:spPr>
        <p:txBody>
          <a:bodyPr wrap="none" rtlCol="0">
            <a:spAutoFit/>
          </a:bodyPr>
          <a:lstStyle/>
          <a:p>
            <a:r>
              <a:rPr kumimoji="1" lang="en-US" altLang="ja-JP"/>
              <a:t>NAT</a:t>
            </a:r>
            <a:r>
              <a:rPr kumimoji="1" lang="ja-JP" altLang="en-US"/>
              <a:t>変換</a:t>
            </a:r>
          </a:p>
        </p:txBody>
      </p:sp>
      <p:sp>
        <p:nvSpPr>
          <p:cNvPr id="72" name="テキスト ボックス 71">
            <a:extLst>
              <a:ext uri="{FF2B5EF4-FFF2-40B4-BE49-F238E27FC236}">
                <a16:creationId xmlns:a16="http://schemas.microsoft.com/office/drawing/2014/main" id="{01F52422-42DC-4ABE-F2E7-8FA56F6E4FE4}"/>
              </a:ext>
            </a:extLst>
          </p:cNvPr>
          <p:cNvSpPr txBox="1"/>
          <p:nvPr/>
        </p:nvSpPr>
        <p:spPr>
          <a:xfrm>
            <a:off x="7640694" y="3705505"/>
            <a:ext cx="445956" cy="276999"/>
          </a:xfrm>
          <a:prstGeom prst="rect">
            <a:avLst/>
          </a:prstGeom>
          <a:noFill/>
        </p:spPr>
        <p:txBody>
          <a:bodyPr wrap="none" rtlCol="0">
            <a:spAutoFit/>
          </a:bodyPr>
          <a:lstStyle/>
          <a:p>
            <a:r>
              <a:rPr kumimoji="1" lang="en-US" altLang="ja-JP" sz="1200"/>
              <a:t>.10</a:t>
            </a:r>
            <a:endParaRPr kumimoji="1" lang="ja-JP" altLang="en-US" sz="1200"/>
          </a:p>
        </p:txBody>
      </p:sp>
      <p:sp>
        <p:nvSpPr>
          <p:cNvPr id="73" name="テキスト ボックス 72">
            <a:extLst>
              <a:ext uri="{FF2B5EF4-FFF2-40B4-BE49-F238E27FC236}">
                <a16:creationId xmlns:a16="http://schemas.microsoft.com/office/drawing/2014/main" id="{81333DF5-AFA6-9F6F-9B40-8FA40B6A4D4B}"/>
              </a:ext>
            </a:extLst>
          </p:cNvPr>
          <p:cNvSpPr txBox="1"/>
          <p:nvPr/>
        </p:nvSpPr>
        <p:spPr>
          <a:xfrm>
            <a:off x="10315434" y="3703427"/>
            <a:ext cx="466794" cy="276999"/>
          </a:xfrm>
          <a:prstGeom prst="rect">
            <a:avLst/>
          </a:prstGeom>
          <a:noFill/>
        </p:spPr>
        <p:txBody>
          <a:bodyPr wrap="none" rtlCol="0">
            <a:spAutoFit/>
          </a:bodyPr>
          <a:lstStyle/>
          <a:p>
            <a:r>
              <a:rPr kumimoji="1" lang="en-US" altLang="ja-JP" sz="1200"/>
              <a:t>.20</a:t>
            </a:r>
            <a:endParaRPr kumimoji="1" lang="ja-JP" altLang="en-US" sz="1200"/>
          </a:p>
        </p:txBody>
      </p:sp>
      <p:sp>
        <p:nvSpPr>
          <p:cNvPr id="74" name="テキスト ボックス 73">
            <a:extLst>
              <a:ext uri="{FF2B5EF4-FFF2-40B4-BE49-F238E27FC236}">
                <a16:creationId xmlns:a16="http://schemas.microsoft.com/office/drawing/2014/main" id="{FF3049FE-9928-5587-1FA8-3358ECA5220C}"/>
              </a:ext>
            </a:extLst>
          </p:cNvPr>
          <p:cNvSpPr txBox="1"/>
          <p:nvPr/>
        </p:nvSpPr>
        <p:spPr>
          <a:xfrm>
            <a:off x="7623668" y="4981025"/>
            <a:ext cx="604653" cy="307777"/>
          </a:xfrm>
          <a:prstGeom prst="rect">
            <a:avLst/>
          </a:prstGeom>
          <a:noFill/>
        </p:spPr>
        <p:txBody>
          <a:bodyPr wrap="none" rtlCol="0">
            <a:spAutoFit/>
          </a:bodyPr>
          <a:lstStyle/>
          <a:p>
            <a:r>
              <a:rPr kumimoji="1" lang="en-US" altLang="ja-JP" sz="1400"/>
              <a:t>RDP</a:t>
            </a:r>
            <a:endParaRPr kumimoji="1" lang="ja-JP" altLang="en-US" sz="1400"/>
          </a:p>
        </p:txBody>
      </p:sp>
      <p:sp>
        <p:nvSpPr>
          <p:cNvPr id="75" name="テキスト ボックス 74">
            <a:extLst>
              <a:ext uri="{FF2B5EF4-FFF2-40B4-BE49-F238E27FC236}">
                <a16:creationId xmlns:a16="http://schemas.microsoft.com/office/drawing/2014/main" id="{AAC4F1EC-9CE7-BEB4-E813-C7143738625C}"/>
              </a:ext>
            </a:extLst>
          </p:cNvPr>
          <p:cNvSpPr txBox="1"/>
          <p:nvPr/>
        </p:nvSpPr>
        <p:spPr>
          <a:xfrm>
            <a:off x="7620789" y="5258583"/>
            <a:ext cx="1447832" cy="307777"/>
          </a:xfrm>
          <a:prstGeom prst="rect">
            <a:avLst/>
          </a:prstGeom>
          <a:noFill/>
        </p:spPr>
        <p:txBody>
          <a:bodyPr wrap="none" rtlCol="0">
            <a:spAutoFit/>
          </a:bodyPr>
          <a:lstStyle/>
          <a:p>
            <a:r>
              <a:rPr lang="en-US" altLang="ja-JP" sz="1400"/>
              <a:t>Web(HTTPS)</a:t>
            </a:r>
            <a:endParaRPr kumimoji="1" lang="ja-JP" altLang="en-US" sz="1400"/>
          </a:p>
        </p:txBody>
      </p:sp>
      <p:cxnSp>
        <p:nvCxnSpPr>
          <p:cNvPr id="79" name="直線矢印コネクタ 78">
            <a:extLst>
              <a:ext uri="{FF2B5EF4-FFF2-40B4-BE49-F238E27FC236}">
                <a16:creationId xmlns:a16="http://schemas.microsoft.com/office/drawing/2014/main" id="{EA2F5B72-6A3D-8AE3-C1F0-E1BC90EE00DE}"/>
              </a:ext>
            </a:extLst>
          </p:cNvPr>
          <p:cNvCxnSpPr>
            <a:cxnSpLocks/>
          </p:cNvCxnSpPr>
          <p:nvPr/>
        </p:nvCxnSpPr>
        <p:spPr>
          <a:xfrm>
            <a:off x="2075080" y="6352336"/>
            <a:ext cx="2014323" cy="0"/>
          </a:xfrm>
          <a:prstGeom prst="straightConnector1">
            <a:avLst/>
          </a:prstGeom>
          <a:ln w="254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A0D42300-19A7-D217-27C1-E82028E1AEB0}"/>
              </a:ext>
            </a:extLst>
          </p:cNvPr>
          <p:cNvCxnSpPr>
            <a:cxnSpLocks/>
          </p:cNvCxnSpPr>
          <p:nvPr/>
        </p:nvCxnSpPr>
        <p:spPr>
          <a:xfrm flipH="1">
            <a:off x="3199359" y="6632135"/>
            <a:ext cx="5207534" cy="1558"/>
          </a:xfrm>
          <a:prstGeom prst="straightConnector1">
            <a:avLst/>
          </a:prstGeom>
          <a:ln w="25400">
            <a:solidFill>
              <a:srgbClr val="FF66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89AAFEC4-575C-BBEE-A6B3-EBB19DAF04CA}"/>
              </a:ext>
            </a:extLst>
          </p:cNvPr>
          <p:cNvCxnSpPr>
            <a:cxnSpLocks/>
          </p:cNvCxnSpPr>
          <p:nvPr/>
        </p:nvCxnSpPr>
        <p:spPr>
          <a:xfrm>
            <a:off x="4108255" y="6257699"/>
            <a:ext cx="0" cy="219621"/>
          </a:xfrm>
          <a:prstGeom prst="straightConnector1">
            <a:avLst/>
          </a:prstGeom>
          <a:ln w="254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CE3BD4F9-C997-EC98-8158-405DC6352A5A}"/>
              </a:ext>
            </a:extLst>
          </p:cNvPr>
          <p:cNvSpPr txBox="1"/>
          <p:nvPr/>
        </p:nvSpPr>
        <p:spPr>
          <a:xfrm>
            <a:off x="1202548" y="6151018"/>
            <a:ext cx="1107996" cy="369332"/>
          </a:xfrm>
          <a:prstGeom prst="rect">
            <a:avLst/>
          </a:prstGeom>
          <a:noFill/>
        </p:spPr>
        <p:txBody>
          <a:bodyPr wrap="none" rtlCol="0">
            <a:spAutoFit/>
          </a:bodyPr>
          <a:lstStyle/>
          <a:p>
            <a:r>
              <a:rPr lang="ja-JP" altLang="en-US"/>
              <a:t>疎通不可</a:t>
            </a:r>
            <a:endParaRPr kumimoji="1" lang="ja-JP" altLang="en-US"/>
          </a:p>
        </p:txBody>
      </p:sp>
      <p:sp>
        <p:nvSpPr>
          <p:cNvPr id="91" name="テキスト ボックス 90">
            <a:extLst>
              <a:ext uri="{FF2B5EF4-FFF2-40B4-BE49-F238E27FC236}">
                <a16:creationId xmlns:a16="http://schemas.microsoft.com/office/drawing/2014/main" id="{88B03EA7-F2DB-6018-6124-7DBEB34DC3FC}"/>
              </a:ext>
            </a:extLst>
          </p:cNvPr>
          <p:cNvSpPr txBox="1"/>
          <p:nvPr/>
        </p:nvSpPr>
        <p:spPr>
          <a:xfrm>
            <a:off x="8326630" y="6443966"/>
            <a:ext cx="1018227" cy="369332"/>
          </a:xfrm>
          <a:prstGeom prst="rect">
            <a:avLst/>
          </a:prstGeom>
          <a:noFill/>
        </p:spPr>
        <p:txBody>
          <a:bodyPr wrap="none" rtlCol="0">
            <a:spAutoFit/>
          </a:bodyPr>
          <a:lstStyle/>
          <a:p>
            <a:r>
              <a:rPr lang="ja-JP" altLang="en-US"/>
              <a:t>疎通</a:t>
            </a:r>
            <a:r>
              <a:rPr lang="en-US" altLang="ja-JP"/>
              <a:t>OK</a:t>
            </a:r>
            <a:endParaRPr kumimoji="1" lang="ja-JP" altLang="en-US"/>
          </a:p>
        </p:txBody>
      </p:sp>
      <p:sp>
        <p:nvSpPr>
          <p:cNvPr id="93" name="テキスト ボックス 92">
            <a:extLst>
              <a:ext uri="{FF2B5EF4-FFF2-40B4-BE49-F238E27FC236}">
                <a16:creationId xmlns:a16="http://schemas.microsoft.com/office/drawing/2014/main" id="{95C3422B-FE63-B36A-1466-F3F4F6784B57}"/>
              </a:ext>
            </a:extLst>
          </p:cNvPr>
          <p:cNvSpPr txBox="1"/>
          <p:nvPr/>
        </p:nvSpPr>
        <p:spPr>
          <a:xfrm rot="16200000">
            <a:off x="-290945" y="3478826"/>
            <a:ext cx="1431802" cy="338554"/>
          </a:xfrm>
          <a:prstGeom prst="rect">
            <a:avLst/>
          </a:prstGeom>
          <a:noFill/>
        </p:spPr>
        <p:txBody>
          <a:bodyPr wrap="none" rtlCol="0">
            <a:spAutoFit/>
          </a:bodyPr>
          <a:lstStyle/>
          <a:p>
            <a:r>
              <a:rPr kumimoji="1" lang="ja-JP" altLang="en-US" sz="1600"/>
              <a:t>インターネット</a:t>
            </a:r>
          </a:p>
        </p:txBody>
      </p:sp>
      <p:sp>
        <p:nvSpPr>
          <p:cNvPr id="94" name="テキスト ボックス 93">
            <a:extLst>
              <a:ext uri="{FF2B5EF4-FFF2-40B4-BE49-F238E27FC236}">
                <a16:creationId xmlns:a16="http://schemas.microsoft.com/office/drawing/2014/main" id="{5123917B-5D5B-E3C7-2925-B46DF9535FB0}"/>
              </a:ext>
            </a:extLst>
          </p:cNvPr>
          <p:cNvSpPr txBox="1"/>
          <p:nvPr/>
        </p:nvSpPr>
        <p:spPr>
          <a:xfrm rot="16200000">
            <a:off x="485215" y="2888030"/>
            <a:ext cx="779381" cy="338554"/>
          </a:xfrm>
          <a:prstGeom prst="rect">
            <a:avLst/>
          </a:prstGeom>
          <a:noFill/>
        </p:spPr>
        <p:txBody>
          <a:bodyPr wrap="none" rtlCol="0">
            <a:spAutoFit/>
          </a:bodyPr>
          <a:lstStyle/>
          <a:p>
            <a:r>
              <a:rPr kumimoji="1" lang="ja-JP" altLang="en-US" sz="1600"/>
              <a:t>ルータ</a:t>
            </a:r>
          </a:p>
        </p:txBody>
      </p:sp>
      <p:sp>
        <p:nvSpPr>
          <p:cNvPr id="95" name="テキスト ボックス 94">
            <a:extLst>
              <a:ext uri="{FF2B5EF4-FFF2-40B4-BE49-F238E27FC236}">
                <a16:creationId xmlns:a16="http://schemas.microsoft.com/office/drawing/2014/main" id="{BF3B2B31-7EEE-92B2-58FD-AFEB787EA154}"/>
              </a:ext>
            </a:extLst>
          </p:cNvPr>
          <p:cNvSpPr txBox="1"/>
          <p:nvPr/>
        </p:nvSpPr>
        <p:spPr>
          <a:xfrm>
            <a:off x="5763336" y="4264396"/>
            <a:ext cx="1120820" cy="276999"/>
          </a:xfrm>
          <a:prstGeom prst="rect">
            <a:avLst/>
          </a:prstGeom>
          <a:noFill/>
        </p:spPr>
        <p:txBody>
          <a:bodyPr wrap="none" rtlCol="0">
            <a:spAutoFit/>
          </a:bodyPr>
          <a:lstStyle/>
          <a:p>
            <a:r>
              <a:rPr kumimoji="1" lang="en-US" altLang="ja-JP" sz="1200"/>
              <a:t>DHCP/DNS</a:t>
            </a:r>
            <a:endParaRPr kumimoji="1" lang="ja-JP" altLang="en-US" sz="1200"/>
          </a:p>
        </p:txBody>
      </p:sp>
      <p:sp>
        <p:nvSpPr>
          <p:cNvPr id="98" name="テキスト ボックス 97">
            <a:extLst>
              <a:ext uri="{FF2B5EF4-FFF2-40B4-BE49-F238E27FC236}">
                <a16:creationId xmlns:a16="http://schemas.microsoft.com/office/drawing/2014/main" id="{7D690D45-6FCB-E77E-B064-E0979BCAF944}"/>
              </a:ext>
            </a:extLst>
          </p:cNvPr>
          <p:cNvSpPr txBox="1"/>
          <p:nvPr/>
        </p:nvSpPr>
        <p:spPr>
          <a:xfrm>
            <a:off x="6956471" y="3096269"/>
            <a:ext cx="1382110" cy="646331"/>
          </a:xfrm>
          <a:prstGeom prst="rect">
            <a:avLst/>
          </a:prstGeom>
          <a:noFill/>
        </p:spPr>
        <p:txBody>
          <a:bodyPr wrap="none" rtlCol="0">
            <a:spAutoFit/>
          </a:bodyPr>
          <a:lstStyle/>
          <a:p>
            <a:pPr algn="ctr"/>
            <a:r>
              <a:rPr kumimoji="1" lang="en-US" altLang="ja-JP"/>
              <a:t>web</a:t>
            </a:r>
            <a:r>
              <a:rPr kumimoji="1" lang="ja-JP" altLang="en-US"/>
              <a:t>サーバ</a:t>
            </a:r>
            <a:endParaRPr kumimoji="1" lang="en-US" altLang="ja-JP"/>
          </a:p>
          <a:p>
            <a:pPr algn="ctr"/>
            <a:r>
              <a:rPr lang="en-US" altLang="ja-JP"/>
              <a:t>(VM)</a:t>
            </a:r>
            <a:endParaRPr kumimoji="1" lang="ja-JP" altLang="en-US"/>
          </a:p>
        </p:txBody>
      </p:sp>
      <p:sp>
        <p:nvSpPr>
          <p:cNvPr id="99" name="テキスト ボックス 98">
            <a:extLst>
              <a:ext uri="{FF2B5EF4-FFF2-40B4-BE49-F238E27FC236}">
                <a16:creationId xmlns:a16="http://schemas.microsoft.com/office/drawing/2014/main" id="{430D0644-D798-30F4-19AC-E020B375A656}"/>
              </a:ext>
            </a:extLst>
          </p:cNvPr>
          <p:cNvSpPr txBox="1"/>
          <p:nvPr/>
        </p:nvSpPr>
        <p:spPr>
          <a:xfrm>
            <a:off x="9772907" y="3090206"/>
            <a:ext cx="1228221" cy="646331"/>
          </a:xfrm>
          <a:prstGeom prst="rect">
            <a:avLst/>
          </a:prstGeom>
          <a:noFill/>
        </p:spPr>
        <p:txBody>
          <a:bodyPr wrap="none" rtlCol="0">
            <a:spAutoFit/>
          </a:bodyPr>
          <a:lstStyle/>
          <a:p>
            <a:pPr algn="ctr"/>
            <a:r>
              <a:rPr kumimoji="1" lang="en-US" altLang="ja-JP"/>
              <a:t>DB</a:t>
            </a:r>
            <a:r>
              <a:rPr kumimoji="1" lang="ja-JP" altLang="en-US"/>
              <a:t>サーバ</a:t>
            </a:r>
            <a:endParaRPr kumimoji="1" lang="en-US" altLang="ja-JP"/>
          </a:p>
          <a:p>
            <a:pPr algn="ctr"/>
            <a:r>
              <a:rPr lang="en-US" altLang="ja-JP"/>
              <a:t>(VM)</a:t>
            </a:r>
            <a:endParaRPr kumimoji="1" lang="ja-JP" altLang="en-US"/>
          </a:p>
        </p:txBody>
      </p:sp>
      <p:sp>
        <p:nvSpPr>
          <p:cNvPr id="6" name="テキスト ボックス 5">
            <a:extLst>
              <a:ext uri="{FF2B5EF4-FFF2-40B4-BE49-F238E27FC236}">
                <a16:creationId xmlns:a16="http://schemas.microsoft.com/office/drawing/2014/main" id="{B1B5C2BD-D4A7-A9A0-41E7-04C24E3B7C68}"/>
              </a:ext>
            </a:extLst>
          </p:cNvPr>
          <p:cNvSpPr txBox="1"/>
          <p:nvPr/>
        </p:nvSpPr>
        <p:spPr>
          <a:xfrm>
            <a:off x="4089403" y="2215828"/>
            <a:ext cx="2430474" cy="369332"/>
          </a:xfrm>
          <a:prstGeom prst="rect">
            <a:avLst/>
          </a:prstGeom>
          <a:noFill/>
        </p:spPr>
        <p:txBody>
          <a:bodyPr wrap="none" rtlCol="0">
            <a:spAutoFit/>
          </a:bodyPr>
          <a:lstStyle/>
          <a:p>
            <a:r>
              <a:rPr kumimoji="1" lang="ja-JP" altLang="en-US"/>
              <a:t>実習用</a:t>
            </a:r>
            <a:r>
              <a:rPr kumimoji="1" lang="en-US" altLang="ja-JP"/>
              <a:t>PC</a:t>
            </a:r>
            <a:r>
              <a:rPr kumimoji="1" lang="ja-JP" altLang="en-US"/>
              <a:t>（ホスト</a:t>
            </a:r>
            <a:r>
              <a:rPr kumimoji="1" lang="en-US" altLang="ja-JP"/>
              <a:t>PC</a:t>
            </a:r>
            <a:r>
              <a:rPr kumimoji="1" lang="ja-JP" altLang="en-US"/>
              <a:t>）</a:t>
            </a:r>
          </a:p>
        </p:txBody>
      </p:sp>
      <p:cxnSp>
        <p:nvCxnSpPr>
          <p:cNvPr id="15" name="直線矢印コネクタ 14">
            <a:extLst>
              <a:ext uri="{FF2B5EF4-FFF2-40B4-BE49-F238E27FC236}">
                <a16:creationId xmlns:a16="http://schemas.microsoft.com/office/drawing/2014/main" id="{D91E27EB-187A-CD38-6416-47AF9D731AE3}"/>
              </a:ext>
            </a:extLst>
          </p:cNvPr>
          <p:cNvCxnSpPr>
            <a:cxnSpLocks/>
          </p:cNvCxnSpPr>
          <p:nvPr/>
        </p:nvCxnSpPr>
        <p:spPr>
          <a:xfrm>
            <a:off x="6354618" y="3278909"/>
            <a:ext cx="692727" cy="0"/>
          </a:xfrm>
          <a:prstGeom prst="straightConnector1">
            <a:avLst/>
          </a:prstGeom>
          <a:ln w="38100">
            <a:solidFill>
              <a:schemeClr val="accent6">
                <a:lumMod val="75000"/>
                <a:alpha val="46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フリーフォーム: 図形 17">
            <a:extLst>
              <a:ext uri="{FF2B5EF4-FFF2-40B4-BE49-F238E27FC236}">
                <a16:creationId xmlns:a16="http://schemas.microsoft.com/office/drawing/2014/main" id="{90F38A72-2057-F2A5-8D83-F3EC142783E9}"/>
              </a:ext>
            </a:extLst>
          </p:cNvPr>
          <p:cNvSpPr/>
          <p:nvPr/>
        </p:nvSpPr>
        <p:spPr>
          <a:xfrm>
            <a:off x="3998567" y="3343564"/>
            <a:ext cx="3545822" cy="2213603"/>
          </a:xfrm>
          <a:custGeom>
            <a:avLst/>
            <a:gdLst>
              <a:gd name="connsiteX0" fmla="*/ 665797 w 3898524"/>
              <a:gd name="connsiteY0" fmla="*/ 0 h 2213603"/>
              <a:gd name="connsiteX1" fmla="*/ 65433 w 3898524"/>
              <a:gd name="connsiteY1" fmla="*/ 822036 h 2213603"/>
              <a:gd name="connsiteX2" fmla="*/ 240924 w 3898524"/>
              <a:gd name="connsiteY2" fmla="*/ 1838036 h 2213603"/>
              <a:gd name="connsiteX3" fmla="*/ 2060488 w 3898524"/>
              <a:gd name="connsiteY3" fmla="*/ 2198254 h 2213603"/>
              <a:gd name="connsiteX4" fmla="*/ 3575251 w 3898524"/>
              <a:gd name="connsiteY4" fmla="*/ 1394691 h 2213603"/>
              <a:gd name="connsiteX5" fmla="*/ 3898524 w 3898524"/>
              <a:gd name="connsiteY5" fmla="*/ 572654 h 22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8524" h="2213603">
                <a:moveTo>
                  <a:pt x="665797" y="0"/>
                </a:moveTo>
                <a:cubicBezTo>
                  <a:pt x="401021" y="257848"/>
                  <a:pt x="136245" y="515697"/>
                  <a:pt x="65433" y="822036"/>
                </a:cubicBezTo>
                <a:cubicBezTo>
                  <a:pt x="-5379" y="1128375"/>
                  <a:pt x="-91585" y="1608666"/>
                  <a:pt x="240924" y="1838036"/>
                </a:cubicBezTo>
                <a:cubicBezTo>
                  <a:pt x="573433" y="2067406"/>
                  <a:pt x="1504767" y="2272145"/>
                  <a:pt x="2060488" y="2198254"/>
                </a:cubicBezTo>
                <a:cubicBezTo>
                  <a:pt x="2616209" y="2124363"/>
                  <a:pt x="3268912" y="1665624"/>
                  <a:pt x="3575251" y="1394691"/>
                </a:cubicBezTo>
                <a:cubicBezTo>
                  <a:pt x="3881590" y="1123758"/>
                  <a:pt x="3890057" y="848206"/>
                  <a:pt x="3898524" y="572654"/>
                </a:cubicBezTo>
              </a:path>
            </a:pathLst>
          </a:custGeom>
          <a:noFill/>
          <a:ln w="38100">
            <a:solidFill>
              <a:schemeClr val="accent6">
                <a:lumMod val="75000"/>
                <a:alpha val="46000"/>
              </a:schemeClr>
            </a:solidFill>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09D0898E-1E7C-3FC7-2284-BD9744C52843}"/>
              </a:ext>
            </a:extLst>
          </p:cNvPr>
          <p:cNvSpPr/>
          <p:nvPr/>
        </p:nvSpPr>
        <p:spPr>
          <a:xfrm>
            <a:off x="4451396" y="2848406"/>
            <a:ext cx="1885791" cy="772255"/>
          </a:xfrm>
          <a:prstGeom prst="rect">
            <a:avLst/>
          </a:prstGeom>
          <a:solidFill>
            <a:schemeClr val="accent4">
              <a:lumMod val="20000"/>
              <a:lumOff val="8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sz="1400"/>
              <a:t>web</a:t>
            </a:r>
            <a:r>
              <a:rPr kumimoji="1" lang="ja-JP" altLang="en-US" sz="1400"/>
              <a:t>アクセス</a:t>
            </a:r>
            <a:endParaRPr kumimoji="1" lang="en-US" altLang="ja-JP" sz="1400"/>
          </a:p>
          <a:p>
            <a:r>
              <a:rPr lang="ja-JP" altLang="en-US" sz="1400"/>
              <a:t>ファイルコピー</a:t>
            </a:r>
            <a:endParaRPr lang="en-US" altLang="ja-JP" sz="1400"/>
          </a:p>
          <a:p>
            <a:r>
              <a:rPr kumimoji="1" lang="ja-JP" altLang="en-US" sz="1400"/>
              <a:t>リモートデスクトップ</a:t>
            </a:r>
            <a:endParaRPr kumimoji="1" lang="en-US" altLang="ja-JP" sz="1400"/>
          </a:p>
        </p:txBody>
      </p:sp>
      <p:pic>
        <p:nvPicPr>
          <p:cNvPr id="8" name="Picture 2" descr="マルのフリーイラスト - 丸印の無料素材 - チコデザ">
            <a:extLst>
              <a:ext uri="{FF2B5EF4-FFF2-40B4-BE49-F238E27FC236}">
                <a16:creationId xmlns:a16="http://schemas.microsoft.com/office/drawing/2014/main" id="{B007EF1A-6219-936B-150D-76AFB54FA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792" y="6308948"/>
            <a:ext cx="780931" cy="6392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バツマークのフリーイラスト - バッテン印の無料素材 - チコデザ">
            <a:extLst>
              <a:ext uri="{FF2B5EF4-FFF2-40B4-BE49-F238E27FC236}">
                <a16:creationId xmlns:a16="http://schemas.microsoft.com/office/drawing/2014/main" id="{995BA183-C247-F98B-9749-07D641FC7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330" y="5998084"/>
            <a:ext cx="878998" cy="71947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プレースホルダー 8">
            <a:extLst>
              <a:ext uri="{FF2B5EF4-FFF2-40B4-BE49-F238E27FC236}">
                <a16:creationId xmlns:a16="http://schemas.microsoft.com/office/drawing/2014/main" id="{4B073095-5F77-7D32-BD16-4F0B7EEFE710}"/>
              </a:ext>
            </a:extLst>
          </p:cNvPr>
          <p:cNvSpPr>
            <a:spLocks noGrp="1"/>
          </p:cNvSpPr>
          <p:nvPr>
            <p:ph type="body" sz="quarter" idx="14"/>
          </p:nvPr>
        </p:nvSpPr>
        <p:spPr>
          <a:xfrm>
            <a:off x="268288" y="929051"/>
            <a:ext cx="11637962" cy="373063"/>
          </a:xfrm>
        </p:spPr>
        <p:txBody>
          <a:bodyPr/>
          <a:lstStyle/>
          <a:p>
            <a:r>
              <a:rPr lang="en-US" altLang="ja-JP"/>
              <a:t>2-2-2-2.</a:t>
            </a:r>
            <a:r>
              <a:rPr lang="ja-JP" altLang="en-US"/>
              <a:t>ＯＳインストール</a:t>
            </a:r>
            <a:endParaRPr lang="en-US" altLang="ja-JP"/>
          </a:p>
        </p:txBody>
      </p:sp>
      <p:sp>
        <p:nvSpPr>
          <p:cNvPr id="14" name="テキスト ボックス 13">
            <a:extLst>
              <a:ext uri="{FF2B5EF4-FFF2-40B4-BE49-F238E27FC236}">
                <a16:creationId xmlns:a16="http://schemas.microsoft.com/office/drawing/2014/main" id="{981E16D5-1EBB-EE7E-0312-AF51F57F12AF}"/>
              </a:ext>
            </a:extLst>
          </p:cNvPr>
          <p:cNvSpPr txBox="1"/>
          <p:nvPr/>
        </p:nvSpPr>
        <p:spPr>
          <a:xfrm>
            <a:off x="1442915" y="3028904"/>
            <a:ext cx="2364734" cy="646331"/>
          </a:xfrm>
          <a:prstGeom prst="rect">
            <a:avLst/>
          </a:prstGeom>
          <a:noFill/>
        </p:spPr>
        <p:txBody>
          <a:bodyPr wrap="square" rtlCol="0">
            <a:spAutoFit/>
          </a:bodyPr>
          <a:lstStyle/>
          <a:p>
            <a:r>
              <a:rPr kumimoji="1" lang="en-US" altLang="ja-JP" sz="1200"/>
              <a:t>※</a:t>
            </a:r>
            <a:r>
              <a:rPr kumimoji="1" lang="ja-JP" altLang="en-US" sz="1200"/>
              <a:t>物理</a:t>
            </a:r>
            <a:r>
              <a:rPr kumimoji="1" lang="en-US" altLang="ja-JP" sz="1200"/>
              <a:t>NW</a:t>
            </a:r>
            <a:r>
              <a:rPr kumimoji="1" lang="ja-JP" altLang="en-US" sz="1200"/>
              <a:t>は環境に合わせて</a:t>
            </a:r>
            <a:r>
              <a:rPr kumimoji="1" lang="en-US" altLang="ja-JP" sz="1200"/>
              <a:t>IP</a:t>
            </a:r>
            <a:r>
              <a:rPr lang="ja-JP" altLang="en-US" sz="1200"/>
              <a:t>アドレスを設定してください。</a:t>
            </a:r>
            <a:endParaRPr lang="en-US" altLang="ja-JP" sz="1200"/>
          </a:p>
          <a:p>
            <a:r>
              <a:rPr kumimoji="1" lang="ja-JP" altLang="en-US" sz="1200"/>
              <a:t>例）</a:t>
            </a:r>
            <a:r>
              <a:rPr kumimoji="1" lang="en-US" altLang="ja-JP" sz="1200"/>
              <a:t>192.168.145.x/24</a:t>
            </a:r>
            <a:endParaRPr kumimoji="1" lang="ja-JP" altLang="en-US" sz="1200"/>
          </a:p>
        </p:txBody>
      </p:sp>
    </p:spTree>
    <p:extLst>
      <p:ext uri="{BB962C8B-B14F-4D97-AF65-F5344CB8AC3E}">
        <p14:creationId xmlns:p14="http://schemas.microsoft.com/office/powerpoint/2010/main" val="2444020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2-2-2-2.</a:t>
            </a:r>
            <a:r>
              <a:rPr lang="ja-JP" altLang="en-US"/>
              <a:t>ＯＳインストール</a:t>
            </a:r>
            <a:endParaRPr lang="en-US" altLang="ja-JP"/>
          </a:p>
        </p:txBody>
      </p:sp>
      <p:pic>
        <p:nvPicPr>
          <p:cNvPr id="3" name="図 2">
            <a:extLst>
              <a:ext uri="{FF2B5EF4-FFF2-40B4-BE49-F238E27FC236}">
                <a16:creationId xmlns:a16="http://schemas.microsoft.com/office/drawing/2014/main" id="{1086ACBB-9827-2ECE-7C13-C72D7F323FD3}"/>
              </a:ext>
            </a:extLst>
          </p:cNvPr>
          <p:cNvPicPr>
            <a:picLocks noChangeAspect="1"/>
          </p:cNvPicPr>
          <p:nvPr/>
        </p:nvPicPr>
        <p:blipFill>
          <a:blip r:embed="rId2"/>
          <a:stretch>
            <a:fillRect/>
          </a:stretch>
        </p:blipFill>
        <p:spPr>
          <a:xfrm>
            <a:off x="4433320" y="2730490"/>
            <a:ext cx="3449181" cy="1912500"/>
          </a:xfrm>
          <a:prstGeom prst="rect">
            <a:avLst/>
          </a:prstGeom>
        </p:spPr>
      </p:pic>
      <p:pic>
        <p:nvPicPr>
          <p:cNvPr id="4" name="図 3">
            <a:extLst>
              <a:ext uri="{FF2B5EF4-FFF2-40B4-BE49-F238E27FC236}">
                <a16:creationId xmlns:a16="http://schemas.microsoft.com/office/drawing/2014/main" id="{CB7C569A-0D85-877C-989F-E91260B568B0}"/>
              </a:ext>
            </a:extLst>
          </p:cNvPr>
          <p:cNvPicPr>
            <a:picLocks noChangeAspect="1"/>
          </p:cNvPicPr>
          <p:nvPr/>
        </p:nvPicPr>
        <p:blipFill>
          <a:blip r:embed="rId3"/>
          <a:stretch>
            <a:fillRect/>
          </a:stretch>
        </p:blipFill>
        <p:spPr>
          <a:xfrm>
            <a:off x="363212" y="2730490"/>
            <a:ext cx="3946289" cy="3227034"/>
          </a:xfrm>
          <a:prstGeom prst="rect">
            <a:avLst/>
          </a:prstGeom>
        </p:spPr>
      </p:pic>
      <p:pic>
        <p:nvPicPr>
          <p:cNvPr id="6" name="図 5">
            <a:extLst>
              <a:ext uri="{FF2B5EF4-FFF2-40B4-BE49-F238E27FC236}">
                <a16:creationId xmlns:a16="http://schemas.microsoft.com/office/drawing/2014/main" id="{4648C6D5-ACB8-6A49-513D-B855495F7932}"/>
              </a:ext>
            </a:extLst>
          </p:cNvPr>
          <p:cNvPicPr>
            <a:picLocks noChangeAspect="1"/>
          </p:cNvPicPr>
          <p:nvPr/>
        </p:nvPicPr>
        <p:blipFill>
          <a:blip r:embed="rId4"/>
          <a:stretch>
            <a:fillRect/>
          </a:stretch>
        </p:blipFill>
        <p:spPr>
          <a:xfrm>
            <a:off x="7996323" y="2730489"/>
            <a:ext cx="4070589" cy="2542007"/>
          </a:xfrm>
          <a:prstGeom prst="rect">
            <a:avLst/>
          </a:prstGeom>
        </p:spPr>
      </p:pic>
      <p:pic>
        <p:nvPicPr>
          <p:cNvPr id="10" name="図 9">
            <a:extLst>
              <a:ext uri="{FF2B5EF4-FFF2-40B4-BE49-F238E27FC236}">
                <a16:creationId xmlns:a16="http://schemas.microsoft.com/office/drawing/2014/main" id="{42FDBA88-B2AB-0F36-E722-2E31F86EA67F}"/>
              </a:ext>
            </a:extLst>
          </p:cNvPr>
          <p:cNvPicPr>
            <a:picLocks noChangeAspect="1"/>
          </p:cNvPicPr>
          <p:nvPr/>
        </p:nvPicPr>
        <p:blipFill>
          <a:blip r:embed="rId5"/>
          <a:stretch>
            <a:fillRect/>
          </a:stretch>
        </p:blipFill>
        <p:spPr>
          <a:xfrm>
            <a:off x="8324850" y="4492048"/>
            <a:ext cx="2916858" cy="2208824"/>
          </a:xfrm>
          <a:prstGeom prst="rect">
            <a:avLst/>
          </a:prstGeom>
        </p:spPr>
      </p:pic>
      <p:sp>
        <p:nvSpPr>
          <p:cNvPr id="2" name="テキスト ボックス 1">
            <a:extLst>
              <a:ext uri="{FF2B5EF4-FFF2-40B4-BE49-F238E27FC236}">
                <a16:creationId xmlns:a16="http://schemas.microsoft.com/office/drawing/2014/main" id="{1AB0CBF1-FFCD-7F2E-ED46-EBB23B7D310A}"/>
              </a:ext>
            </a:extLst>
          </p:cNvPr>
          <p:cNvSpPr txBox="1"/>
          <p:nvPr/>
        </p:nvSpPr>
        <p:spPr>
          <a:xfrm>
            <a:off x="104482" y="1496260"/>
            <a:ext cx="3834472" cy="830997"/>
          </a:xfrm>
          <a:prstGeom prst="rect">
            <a:avLst/>
          </a:prstGeom>
          <a:noFill/>
        </p:spPr>
        <p:txBody>
          <a:bodyPr wrap="square" rtlCol="0">
            <a:spAutoFit/>
          </a:bodyPr>
          <a:lstStyle/>
          <a:p>
            <a:r>
              <a:rPr kumimoji="1" lang="ja-JP" altLang="en-US" sz="1600"/>
              <a:t>㉜デスクトップ上のメニュー「ファイル名指定して実行する」をクリックしてください。</a:t>
            </a:r>
            <a:endParaRPr kumimoji="1" lang="en-US" altLang="ja-JP" sz="1600"/>
          </a:p>
        </p:txBody>
      </p:sp>
      <p:sp>
        <p:nvSpPr>
          <p:cNvPr id="5" name="テキスト ボックス 4">
            <a:extLst>
              <a:ext uri="{FF2B5EF4-FFF2-40B4-BE49-F238E27FC236}">
                <a16:creationId xmlns:a16="http://schemas.microsoft.com/office/drawing/2014/main" id="{B05BA150-EF18-0DA5-20CE-ACDAEB7152E5}"/>
              </a:ext>
            </a:extLst>
          </p:cNvPr>
          <p:cNvSpPr txBox="1"/>
          <p:nvPr/>
        </p:nvSpPr>
        <p:spPr>
          <a:xfrm>
            <a:off x="8253042" y="1443243"/>
            <a:ext cx="3834473" cy="1077218"/>
          </a:xfrm>
          <a:prstGeom prst="rect">
            <a:avLst/>
          </a:prstGeom>
          <a:noFill/>
        </p:spPr>
        <p:txBody>
          <a:bodyPr wrap="square" rtlCol="0">
            <a:spAutoFit/>
          </a:bodyPr>
          <a:lstStyle/>
          <a:p>
            <a:r>
              <a:rPr lang="ja-JP" altLang="en-US" sz="1600"/>
              <a:t>㉞</a:t>
            </a:r>
            <a:r>
              <a:rPr kumimoji="1" lang="ja-JP" altLang="en-US" sz="1600"/>
              <a:t>以下画面が表示され</a:t>
            </a:r>
            <a:r>
              <a:rPr lang="ja-JP" altLang="en-US" sz="1600"/>
              <a:t>るので、「イーサネット」右クリック→メニューから「プロパティ」をクリックしてください。</a:t>
            </a:r>
            <a:endParaRPr kumimoji="1" lang="en-US" altLang="ja-JP" sz="1600"/>
          </a:p>
          <a:p>
            <a:endParaRPr kumimoji="1" lang="ja-JP" altLang="en-US" sz="1600"/>
          </a:p>
        </p:txBody>
      </p:sp>
      <p:sp>
        <p:nvSpPr>
          <p:cNvPr id="8" name="テキスト ボックス 7">
            <a:extLst>
              <a:ext uri="{FF2B5EF4-FFF2-40B4-BE49-F238E27FC236}">
                <a16:creationId xmlns:a16="http://schemas.microsoft.com/office/drawing/2014/main" id="{A2EE5B3B-1142-C82B-9D44-D6C6EB548B32}"/>
              </a:ext>
            </a:extLst>
          </p:cNvPr>
          <p:cNvSpPr txBox="1"/>
          <p:nvPr/>
        </p:nvSpPr>
        <p:spPr>
          <a:xfrm>
            <a:off x="4178762" y="1491712"/>
            <a:ext cx="3834472" cy="1077218"/>
          </a:xfrm>
          <a:prstGeom prst="rect">
            <a:avLst/>
          </a:prstGeom>
          <a:noFill/>
        </p:spPr>
        <p:txBody>
          <a:bodyPr wrap="square" rtlCol="0">
            <a:spAutoFit/>
          </a:bodyPr>
          <a:lstStyle/>
          <a:p>
            <a:r>
              <a:rPr kumimoji="1" lang="ja-JP" altLang="en-US" sz="1600"/>
              <a:t>㉝以下画面が表示され</a:t>
            </a:r>
            <a:r>
              <a:rPr lang="ja-JP" altLang="en-US" sz="1600"/>
              <a:t>るので、名前に「</a:t>
            </a:r>
            <a:r>
              <a:rPr lang="en-US" altLang="ja-JP" sz="1600"/>
              <a:t>ncpa.cpf</a:t>
            </a:r>
            <a:r>
              <a:rPr lang="ja-JP" altLang="en-US" sz="1600"/>
              <a:t>」と入力し、「</a:t>
            </a:r>
            <a:r>
              <a:rPr lang="en-US" altLang="ja-JP" sz="1600"/>
              <a:t>OK</a:t>
            </a:r>
            <a:r>
              <a:rPr lang="ja-JP" altLang="en-US" sz="1600"/>
              <a:t>」をクリックしてください。</a:t>
            </a:r>
            <a:endParaRPr kumimoji="1" lang="en-US" altLang="ja-JP" sz="1600"/>
          </a:p>
          <a:p>
            <a:endParaRPr kumimoji="1" lang="ja-JP" altLang="en-US" sz="1600"/>
          </a:p>
        </p:txBody>
      </p:sp>
      <p:sp>
        <p:nvSpPr>
          <p:cNvPr id="11" name="正方形/長方形 10">
            <a:extLst>
              <a:ext uri="{FF2B5EF4-FFF2-40B4-BE49-F238E27FC236}">
                <a16:creationId xmlns:a16="http://schemas.microsoft.com/office/drawing/2014/main" id="{100B6956-4175-9461-C90C-5FE389796B55}"/>
              </a:ext>
            </a:extLst>
          </p:cNvPr>
          <p:cNvSpPr/>
          <p:nvPr/>
        </p:nvSpPr>
        <p:spPr>
          <a:xfrm>
            <a:off x="239393" y="5702921"/>
            <a:ext cx="471807"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96BE7E-ACD5-9794-93C8-43B19AB99AC3}"/>
              </a:ext>
            </a:extLst>
          </p:cNvPr>
          <p:cNvSpPr/>
          <p:nvPr/>
        </p:nvSpPr>
        <p:spPr>
          <a:xfrm>
            <a:off x="267629" y="5269208"/>
            <a:ext cx="1144611" cy="23909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7E763CC-DDC1-4FB7-B3F0-9FBFFB9134CB}"/>
              </a:ext>
            </a:extLst>
          </p:cNvPr>
          <p:cNvSpPr/>
          <p:nvPr/>
        </p:nvSpPr>
        <p:spPr>
          <a:xfrm>
            <a:off x="4405084" y="3449228"/>
            <a:ext cx="1203236" cy="36077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7ECFBA5-008D-937D-8C66-B93A8CDBE13C}"/>
              </a:ext>
            </a:extLst>
          </p:cNvPr>
          <p:cNvSpPr/>
          <p:nvPr/>
        </p:nvSpPr>
        <p:spPr>
          <a:xfrm>
            <a:off x="5248364" y="4188286"/>
            <a:ext cx="1050836" cy="36077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7E2CCB8-E958-3D8F-B794-4F69821E7802}"/>
              </a:ext>
            </a:extLst>
          </p:cNvPr>
          <p:cNvSpPr/>
          <p:nvPr/>
        </p:nvSpPr>
        <p:spPr>
          <a:xfrm>
            <a:off x="8253042" y="5031043"/>
            <a:ext cx="1114478" cy="47725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FD9B0F3-214F-FF6C-4448-EDDBF2ADF9FA}"/>
              </a:ext>
            </a:extLst>
          </p:cNvPr>
          <p:cNvSpPr/>
          <p:nvPr/>
        </p:nvSpPr>
        <p:spPr>
          <a:xfrm>
            <a:off x="8917139" y="6380742"/>
            <a:ext cx="1114478" cy="32012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32243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2-2-2-2.</a:t>
            </a:r>
            <a:r>
              <a:rPr lang="ja-JP" altLang="en-US"/>
              <a:t>ＯＳインストール</a:t>
            </a:r>
            <a:endParaRPr lang="en-US" altLang="ja-JP"/>
          </a:p>
        </p:txBody>
      </p:sp>
      <p:pic>
        <p:nvPicPr>
          <p:cNvPr id="12" name="図 11">
            <a:extLst>
              <a:ext uri="{FF2B5EF4-FFF2-40B4-BE49-F238E27FC236}">
                <a16:creationId xmlns:a16="http://schemas.microsoft.com/office/drawing/2014/main" id="{7C06B382-D44B-3CDF-0DF4-38A0581ED2C4}"/>
              </a:ext>
            </a:extLst>
          </p:cNvPr>
          <p:cNvPicPr>
            <a:picLocks noChangeAspect="1"/>
          </p:cNvPicPr>
          <p:nvPr/>
        </p:nvPicPr>
        <p:blipFill>
          <a:blip r:embed="rId2"/>
          <a:stretch>
            <a:fillRect/>
          </a:stretch>
        </p:blipFill>
        <p:spPr>
          <a:xfrm>
            <a:off x="334304" y="2696064"/>
            <a:ext cx="3170896" cy="4014459"/>
          </a:xfrm>
          <a:prstGeom prst="rect">
            <a:avLst/>
          </a:prstGeom>
        </p:spPr>
      </p:pic>
      <p:pic>
        <p:nvPicPr>
          <p:cNvPr id="14" name="図 13">
            <a:extLst>
              <a:ext uri="{FF2B5EF4-FFF2-40B4-BE49-F238E27FC236}">
                <a16:creationId xmlns:a16="http://schemas.microsoft.com/office/drawing/2014/main" id="{80567039-1BFA-B864-71AE-27FCE7DB20E1}"/>
              </a:ext>
            </a:extLst>
          </p:cNvPr>
          <p:cNvPicPr>
            <a:picLocks noChangeAspect="1"/>
          </p:cNvPicPr>
          <p:nvPr/>
        </p:nvPicPr>
        <p:blipFill>
          <a:blip r:embed="rId3"/>
          <a:stretch>
            <a:fillRect/>
          </a:stretch>
        </p:blipFill>
        <p:spPr>
          <a:xfrm>
            <a:off x="4604678" y="2696064"/>
            <a:ext cx="3603712" cy="4014458"/>
          </a:xfrm>
          <a:prstGeom prst="rect">
            <a:avLst/>
          </a:prstGeom>
        </p:spPr>
      </p:pic>
      <p:sp>
        <p:nvSpPr>
          <p:cNvPr id="2" name="テキスト ボックス 1">
            <a:extLst>
              <a:ext uri="{FF2B5EF4-FFF2-40B4-BE49-F238E27FC236}">
                <a16:creationId xmlns:a16="http://schemas.microsoft.com/office/drawing/2014/main" id="{C145ED8F-C084-AE8B-0B3B-964862CD1837}"/>
              </a:ext>
            </a:extLst>
          </p:cNvPr>
          <p:cNvSpPr txBox="1"/>
          <p:nvPr/>
        </p:nvSpPr>
        <p:spPr>
          <a:xfrm>
            <a:off x="104482" y="1496260"/>
            <a:ext cx="3959518" cy="1077218"/>
          </a:xfrm>
          <a:prstGeom prst="rect">
            <a:avLst/>
          </a:prstGeom>
          <a:noFill/>
        </p:spPr>
        <p:txBody>
          <a:bodyPr wrap="square" rtlCol="0">
            <a:spAutoFit/>
          </a:bodyPr>
          <a:lstStyle/>
          <a:p>
            <a:r>
              <a:rPr lang="ja-JP" altLang="en-US" sz="1600"/>
              <a:t>㉟</a:t>
            </a:r>
            <a:r>
              <a:rPr kumimoji="1" lang="ja-JP" altLang="en-US" sz="1600"/>
              <a:t>以下画面が表示され</a:t>
            </a:r>
            <a:r>
              <a:rPr lang="ja-JP" altLang="en-US" sz="1600"/>
              <a:t>るので、リストから「</a:t>
            </a:r>
            <a:r>
              <a:rPr lang="ja-JP" altLang="en-US" sz="1200"/>
              <a:t>インターネットプロトコルバージョン４</a:t>
            </a:r>
            <a:r>
              <a:rPr lang="en-US" altLang="ja-JP" sz="1200"/>
              <a:t>(TCP/IPv4)</a:t>
            </a:r>
            <a:r>
              <a:rPr lang="ja-JP" altLang="en-US" sz="1600"/>
              <a:t>」を選択し、「プロパティ」ボタンをクリックしてください。</a:t>
            </a:r>
            <a:endParaRPr kumimoji="1" lang="en-US" altLang="ja-JP" sz="1600"/>
          </a:p>
        </p:txBody>
      </p:sp>
      <p:sp>
        <p:nvSpPr>
          <p:cNvPr id="4" name="テキスト ボックス 3">
            <a:extLst>
              <a:ext uri="{FF2B5EF4-FFF2-40B4-BE49-F238E27FC236}">
                <a16:creationId xmlns:a16="http://schemas.microsoft.com/office/drawing/2014/main" id="{63E6290B-2AF7-18FE-D739-3C9B7C0E649C}"/>
              </a:ext>
            </a:extLst>
          </p:cNvPr>
          <p:cNvSpPr txBox="1"/>
          <p:nvPr/>
        </p:nvSpPr>
        <p:spPr>
          <a:xfrm>
            <a:off x="4604678" y="1491712"/>
            <a:ext cx="4996522" cy="584775"/>
          </a:xfrm>
          <a:prstGeom prst="rect">
            <a:avLst/>
          </a:prstGeom>
          <a:noFill/>
        </p:spPr>
        <p:txBody>
          <a:bodyPr wrap="square" rtlCol="0">
            <a:spAutoFit/>
          </a:bodyPr>
          <a:lstStyle/>
          <a:p>
            <a:r>
              <a:rPr lang="ja-JP" altLang="en-US" sz="1600"/>
              <a:t>㊱</a:t>
            </a:r>
            <a:r>
              <a:rPr kumimoji="1" lang="ja-JP" altLang="en-US" sz="1600"/>
              <a:t>以下画面が表示され</a:t>
            </a:r>
            <a:r>
              <a:rPr lang="ja-JP" altLang="en-US" sz="1600"/>
              <a:t>るので、</a:t>
            </a:r>
            <a:r>
              <a:rPr lang="en-US" altLang="ja-JP" sz="1600"/>
              <a:t>IP</a:t>
            </a:r>
            <a:r>
              <a:rPr lang="ja-JP" altLang="en-US" sz="1600"/>
              <a:t>アドレス情報を入力し、「</a:t>
            </a:r>
            <a:r>
              <a:rPr lang="en-US" altLang="ja-JP" sz="1600"/>
              <a:t>OK</a:t>
            </a:r>
            <a:r>
              <a:rPr lang="ja-JP" altLang="en-US" sz="1600"/>
              <a:t>」ボタンをクリックしてください。</a:t>
            </a:r>
            <a:endParaRPr kumimoji="1" lang="en-US" altLang="ja-JP" sz="1600"/>
          </a:p>
        </p:txBody>
      </p:sp>
      <p:sp>
        <p:nvSpPr>
          <p:cNvPr id="5" name="正方形/長方形 4">
            <a:extLst>
              <a:ext uri="{FF2B5EF4-FFF2-40B4-BE49-F238E27FC236}">
                <a16:creationId xmlns:a16="http://schemas.microsoft.com/office/drawing/2014/main" id="{4A5DCF80-8758-89AD-5874-2C3FFEF8CDB2}"/>
              </a:ext>
            </a:extLst>
          </p:cNvPr>
          <p:cNvSpPr/>
          <p:nvPr/>
        </p:nvSpPr>
        <p:spPr>
          <a:xfrm>
            <a:off x="267628" y="4226034"/>
            <a:ext cx="2577171" cy="20372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F35A098-B15F-2A25-2096-9A9B5E406DDD}"/>
              </a:ext>
            </a:extLst>
          </p:cNvPr>
          <p:cNvSpPr/>
          <p:nvPr/>
        </p:nvSpPr>
        <p:spPr>
          <a:xfrm>
            <a:off x="4567253" y="4022307"/>
            <a:ext cx="3429974" cy="190664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1A004A6-B6B3-7846-2928-C2DE2148E331}"/>
              </a:ext>
            </a:extLst>
          </p:cNvPr>
          <p:cNvSpPr/>
          <p:nvPr/>
        </p:nvSpPr>
        <p:spPr>
          <a:xfrm>
            <a:off x="6622933" y="6299200"/>
            <a:ext cx="946267" cy="52382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E5ADACC-F3BA-80D1-DF5A-2CF028FDE784}"/>
              </a:ext>
            </a:extLst>
          </p:cNvPr>
          <p:cNvSpPr txBox="1"/>
          <p:nvPr/>
        </p:nvSpPr>
        <p:spPr>
          <a:xfrm>
            <a:off x="8357528" y="2696064"/>
            <a:ext cx="3245192" cy="2677656"/>
          </a:xfrm>
          <a:prstGeom prst="rect">
            <a:avLst/>
          </a:prstGeom>
          <a:noFill/>
        </p:spPr>
        <p:txBody>
          <a:bodyPr wrap="square" rtlCol="0">
            <a:spAutoFit/>
          </a:bodyPr>
          <a:lstStyle/>
          <a:p>
            <a:r>
              <a:rPr kumimoji="1" lang="ja-JP" altLang="en-US" sz="1200">
                <a:latin typeface="+mn-ea"/>
              </a:rPr>
              <a:t>●次の</a:t>
            </a:r>
            <a:r>
              <a:rPr kumimoji="1" lang="en-US" altLang="ja-JP" sz="1200">
                <a:latin typeface="+mn-ea"/>
              </a:rPr>
              <a:t>IP</a:t>
            </a:r>
            <a:r>
              <a:rPr kumimoji="1" lang="ja-JP" altLang="en-US" sz="1200">
                <a:latin typeface="+mn-ea"/>
              </a:rPr>
              <a:t>アドレスを使う</a:t>
            </a:r>
            <a:endParaRPr kumimoji="1" lang="en-US" altLang="ja-JP" sz="1200">
              <a:latin typeface="+mn-ea"/>
            </a:endParaRPr>
          </a:p>
          <a:p>
            <a:endParaRPr kumimoji="1" lang="en-US" altLang="ja-JP" sz="1200">
              <a:latin typeface="+mn-ea"/>
            </a:endParaRPr>
          </a:p>
          <a:p>
            <a:r>
              <a:rPr kumimoji="1" lang="ja-JP" altLang="en-US" sz="1200">
                <a:latin typeface="+mn-ea"/>
              </a:rPr>
              <a:t>　</a:t>
            </a:r>
            <a:r>
              <a:rPr kumimoji="1" lang="en-US" altLang="ja-JP" sz="1200">
                <a:latin typeface="+mn-ea"/>
              </a:rPr>
              <a:t>IP</a:t>
            </a:r>
            <a:r>
              <a:rPr kumimoji="1" lang="ja-JP" altLang="en-US" sz="1200">
                <a:latin typeface="+mn-ea"/>
              </a:rPr>
              <a:t>アドレス：　</a:t>
            </a:r>
            <a:r>
              <a:rPr kumimoji="1" lang="en-US" altLang="ja-JP" sz="1200">
                <a:latin typeface="+mn-ea"/>
              </a:rPr>
              <a:t>10.0.2.10</a:t>
            </a:r>
          </a:p>
          <a:p>
            <a:endParaRPr lang="en-US" altLang="ja-JP" sz="1200">
              <a:latin typeface="+mn-ea"/>
            </a:endParaRPr>
          </a:p>
          <a:p>
            <a:r>
              <a:rPr lang="ja-JP" altLang="en-US" sz="1200">
                <a:latin typeface="+mn-ea"/>
              </a:rPr>
              <a:t>　サブネットマスク：　</a:t>
            </a:r>
            <a:r>
              <a:rPr lang="en-US" altLang="ja-JP" sz="1200">
                <a:latin typeface="+mn-ea"/>
              </a:rPr>
              <a:t>255.255.255.0</a:t>
            </a:r>
          </a:p>
          <a:p>
            <a:endParaRPr kumimoji="1" lang="en-US" altLang="ja-JP" sz="1200">
              <a:latin typeface="+mn-ea"/>
            </a:endParaRPr>
          </a:p>
          <a:p>
            <a:r>
              <a:rPr kumimoji="1" lang="ja-JP" altLang="en-US" sz="1200">
                <a:latin typeface="+mn-ea"/>
              </a:rPr>
              <a:t>　デフォルトゲートウェイ：　</a:t>
            </a:r>
            <a:r>
              <a:rPr kumimoji="1" lang="en-US" altLang="ja-JP" sz="1200">
                <a:latin typeface="+mn-ea"/>
              </a:rPr>
              <a:t>10.0.2.1</a:t>
            </a:r>
          </a:p>
          <a:p>
            <a:endParaRPr kumimoji="1" lang="en-US" altLang="ja-JP" sz="1200">
              <a:latin typeface="+mn-ea"/>
            </a:endParaRPr>
          </a:p>
          <a:p>
            <a:endParaRPr lang="en-US" altLang="ja-JP" sz="1200">
              <a:latin typeface="+mn-ea"/>
            </a:endParaRPr>
          </a:p>
          <a:p>
            <a:endParaRPr kumimoji="1" lang="en-US" altLang="ja-JP" sz="1200">
              <a:latin typeface="+mn-ea"/>
            </a:endParaRPr>
          </a:p>
          <a:p>
            <a:r>
              <a:rPr lang="ja-JP" altLang="en-US" sz="1200">
                <a:latin typeface="+mn-ea"/>
              </a:rPr>
              <a:t>●次の</a:t>
            </a:r>
            <a:r>
              <a:rPr lang="en-US" altLang="ja-JP" sz="1200">
                <a:latin typeface="+mn-ea"/>
              </a:rPr>
              <a:t>DNS</a:t>
            </a:r>
            <a:r>
              <a:rPr lang="ja-JP" altLang="en-US" sz="1200">
                <a:latin typeface="+mn-ea"/>
              </a:rPr>
              <a:t>サーバーのアドレスを使う</a:t>
            </a:r>
            <a:endParaRPr lang="en-US" altLang="ja-JP" sz="1200">
              <a:latin typeface="+mn-ea"/>
            </a:endParaRPr>
          </a:p>
          <a:p>
            <a:endParaRPr lang="en-US" altLang="ja-JP" sz="1200">
              <a:latin typeface="+mn-ea"/>
            </a:endParaRPr>
          </a:p>
          <a:p>
            <a:r>
              <a:rPr lang="ja-JP" altLang="en-US" sz="1200">
                <a:latin typeface="+mn-ea"/>
              </a:rPr>
              <a:t>　優先</a:t>
            </a:r>
            <a:r>
              <a:rPr lang="en-US" altLang="ja-JP" sz="1200">
                <a:latin typeface="+mn-ea"/>
              </a:rPr>
              <a:t>DNS</a:t>
            </a:r>
            <a:r>
              <a:rPr lang="ja-JP" altLang="en-US" sz="1200">
                <a:latin typeface="+mn-ea"/>
              </a:rPr>
              <a:t>サーバー：　</a:t>
            </a:r>
            <a:r>
              <a:rPr lang="en-US" altLang="ja-JP" sz="1200">
                <a:latin typeface="+mn-ea"/>
              </a:rPr>
              <a:t>10.0.2.1</a:t>
            </a:r>
          </a:p>
          <a:p>
            <a:endParaRPr kumimoji="1" lang="ja-JP" altLang="en-US" sz="1200">
              <a:latin typeface="+mn-ea"/>
            </a:endParaRPr>
          </a:p>
        </p:txBody>
      </p:sp>
      <p:sp>
        <p:nvSpPr>
          <p:cNvPr id="3" name="テキスト ボックス 2">
            <a:extLst>
              <a:ext uri="{FF2B5EF4-FFF2-40B4-BE49-F238E27FC236}">
                <a16:creationId xmlns:a16="http://schemas.microsoft.com/office/drawing/2014/main" id="{F0FE850D-C5CF-9D52-1742-9EA384F95A80}"/>
              </a:ext>
            </a:extLst>
          </p:cNvPr>
          <p:cNvSpPr txBox="1"/>
          <p:nvPr/>
        </p:nvSpPr>
        <p:spPr>
          <a:xfrm>
            <a:off x="7325846" y="4193801"/>
            <a:ext cx="272832" cy="169277"/>
          </a:xfrm>
          <a:prstGeom prst="rect">
            <a:avLst/>
          </a:prstGeom>
          <a:solidFill>
            <a:schemeClr val="bg1"/>
          </a:solidFill>
        </p:spPr>
        <p:txBody>
          <a:bodyPr wrap="none" rtlCol="0">
            <a:spAutoFit/>
          </a:bodyPr>
          <a:lstStyle/>
          <a:p>
            <a:r>
              <a:rPr kumimoji="1" lang="en-US" altLang="ja-JP" sz="500"/>
              <a:t>10</a:t>
            </a:r>
            <a:endParaRPr kumimoji="1" lang="ja-JP" altLang="en-US" sz="500"/>
          </a:p>
        </p:txBody>
      </p:sp>
      <p:sp>
        <p:nvSpPr>
          <p:cNvPr id="10" name="テキスト ボックス 9">
            <a:extLst>
              <a:ext uri="{FF2B5EF4-FFF2-40B4-BE49-F238E27FC236}">
                <a16:creationId xmlns:a16="http://schemas.microsoft.com/office/drawing/2014/main" id="{63C7824C-1F4C-DC52-035F-BD1FDA242EA9}"/>
              </a:ext>
            </a:extLst>
          </p:cNvPr>
          <p:cNvSpPr txBox="1"/>
          <p:nvPr/>
        </p:nvSpPr>
        <p:spPr>
          <a:xfrm>
            <a:off x="7348706" y="4669226"/>
            <a:ext cx="224742" cy="169277"/>
          </a:xfrm>
          <a:prstGeom prst="rect">
            <a:avLst/>
          </a:prstGeom>
          <a:solidFill>
            <a:schemeClr val="bg1"/>
          </a:solidFill>
        </p:spPr>
        <p:txBody>
          <a:bodyPr wrap="none" rtlCol="0">
            <a:spAutoFit/>
          </a:bodyPr>
          <a:lstStyle/>
          <a:p>
            <a:r>
              <a:rPr kumimoji="1" lang="en-US" altLang="ja-JP" sz="500"/>
              <a:t>1</a:t>
            </a:r>
            <a:endParaRPr kumimoji="1" lang="ja-JP" altLang="en-US" sz="500"/>
          </a:p>
        </p:txBody>
      </p:sp>
      <p:sp>
        <p:nvSpPr>
          <p:cNvPr id="13" name="テキスト ボックス 12">
            <a:extLst>
              <a:ext uri="{FF2B5EF4-FFF2-40B4-BE49-F238E27FC236}">
                <a16:creationId xmlns:a16="http://schemas.microsoft.com/office/drawing/2014/main" id="{84A83725-7C5F-8FFB-2EE1-4375EAC77AAC}"/>
              </a:ext>
            </a:extLst>
          </p:cNvPr>
          <p:cNvSpPr txBox="1"/>
          <p:nvPr/>
        </p:nvSpPr>
        <p:spPr>
          <a:xfrm>
            <a:off x="7386806" y="5431226"/>
            <a:ext cx="224742" cy="169277"/>
          </a:xfrm>
          <a:prstGeom prst="rect">
            <a:avLst/>
          </a:prstGeom>
          <a:solidFill>
            <a:schemeClr val="bg1"/>
          </a:solidFill>
        </p:spPr>
        <p:txBody>
          <a:bodyPr wrap="none" rtlCol="0">
            <a:spAutoFit/>
          </a:bodyPr>
          <a:lstStyle/>
          <a:p>
            <a:r>
              <a:rPr kumimoji="1" lang="en-US" altLang="ja-JP" sz="500"/>
              <a:t>1</a:t>
            </a:r>
            <a:endParaRPr kumimoji="1" lang="ja-JP" altLang="en-US" sz="500"/>
          </a:p>
        </p:txBody>
      </p:sp>
    </p:spTree>
    <p:extLst>
      <p:ext uri="{BB962C8B-B14F-4D97-AF65-F5344CB8AC3E}">
        <p14:creationId xmlns:p14="http://schemas.microsoft.com/office/powerpoint/2010/main" val="27902221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2-2-2-2.</a:t>
            </a:r>
            <a:r>
              <a:rPr lang="ja-JP" altLang="en-US"/>
              <a:t>ＯＳインストール</a:t>
            </a:r>
            <a:endParaRPr lang="en-US" altLang="ja-JP"/>
          </a:p>
        </p:txBody>
      </p:sp>
      <p:pic>
        <p:nvPicPr>
          <p:cNvPr id="16" name="図 15">
            <a:extLst>
              <a:ext uri="{FF2B5EF4-FFF2-40B4-BE49-F238E27FC236}">
                <a16:creationId xmlns:a16="http://schemas.microsoft.com/office/drawing/2014/main" id="{A283B8C5-0511-C19F-4B03-464A59A97177}"/>
              </a:ext>
            </a:extLst>
          </p:cNvPr>
          <p:cNvPicPr>
            <a:picLocks noChangeAspect="1"/>
          </p:cNvPicPr>
          <p:nvPr/>
        </p:nvPicPr>
        <p:blipFill>
          <a:blip r:embed="rId2"/>
          <a:stretch>
            <a:fillRect/>
          </a:stretch>
        </p:blipFill>
        <p:spPr>
          <a:xfrm>
            <a:off x="356908" y="2696062"/>
            <a:ext cx="3170896" cy="4014460"/>
          </a:xfrm>
          <a:prstGeom prst="rect">
            <a:avLst/>
          </a:prstGeom>
        </p:spPr>
      </p:pic>
      <p:sp>
        <p:nvSpPr>
          <p:cNvPr id="3" name="テキスト ボックス 2">
            <a:extLst>
              <a:ext uri="{FF2B5EF4-FFF2-40B4-BE49-F238E27FC236}">
                <a16:creationId xmlns:a16="http://schemas.microsoft.com/office/drawing/2014/main" id="{9356A146-C13A-ED94-D3BE-C8F907FBDB82}"/>
              </a:ext>
            </a:extLst>
          </p:cNvPr>
          <p:cNvSpPr txBox="1"/>
          <p:nvPr/>
        </p:nvSpPr>
        <p:spPr>
          <a:xfrm>
            <a:off x="193040" y="1443243"/>
            <a:ext cx="3627121" cy="584775"/>
          </a:xfrm>
          <a:prstGeom prst="rect">
            <a:avLst/>
          </a:prstGeom>
          <a:noFill/>
        </p:spPr>
        <p:txBody>
          <a:bodyPr wrap="square" rtlCol="0">
            <a:spAutoFit/>
          </a:bodyPr>
          <a:lstStyle/>
          <a:p>
            <a:r>
              <a:rPr lang="ja-JP" altLang="en-US" sz="1600"/>
              <a:t>㊲</a:t>
            </a:r>
            <a:r>
              <a:rPr kumimoji="1" lang="ja-JP" altLang="en-US" sz="1600"/>
              <a:t>以下画面が表示され</a:t>
            </a:r>
            <a:r>
              <a:rPr lang="ja-JP" altLang="en-US" sz="1600"/>
              <a:t>るので、「ＯＫ」ボタンをクリックしてください。</a:t>
            </a:r>
            <a:endParaRPr kumimoji="1" lang="en-US" altLang="ja-JP" sz="1600"/>
          </a:p>
        </p:txBody>
      </p:sp>
      <p:sp>
        <p:nvSpPr>
          <p:cNvPr id="10" name="正方形/長方形 9">
            <a:extLst>
              <a:ext uri="{FF2B5EF4-FFF2-40B4-BE49-F238E27FC236}">
                <a16:creationId xmlns:a16="http://schemas.microsoft.com/office/drawing/2014/main" id="{6101BAF5-CE87-B5FE-6447-2EC1A873E4DF}"/>
              </a:ext>
            </a:extLst>
          </p:cNvPr>
          <p:cNvSpPr/>
          <p:nvPr/>
        </p:nvSpPr>
        <p:spPr>
          <a:xfrm>
            <a:off x="1962676" y="6268720"/>
            <a:ext cx="946267" cy="52382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2197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F9F740DA-F7DF-72C5-045D-64693C5D9E7E}"/>
              </a:ext>
            </a:extLst>
          </p:cNvPr>
          <p:cNvPicPr>
            <a:picLocks noChangeAspect="1"/>
          </p:cNvPicPr>
          <p:nvPr/>
        </p:nvPicPr>
        <p:blipFill>
          <a:blip r:embed="rId2"/>
          <a:stretch>
            <a:fillRect/>
          </a:stretch>
        </p:blipFill>
        <p:spPr>
          <a:xfrm>
            <a:off x="7460143" y="2714810"/>
            <a:ext cx="4598001" cy="1958790"/>
          </a:xfrm>
          <a:prstGeom prst="rect">
            <a:avLst/>
          </a:prstGeom>
        </p:spPr>
      </p:pic>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2-1-2.</a:t>
            </a:r>
            <a:r>
              <a:rPr lang="ja-JP" altLang="en-US"/>
              <a:t>仮想マシン</a:t>
            </a:r>
            <a:r>
              <a:rPr lang="en-US" altLang="ja-JP"/>
              <a:t>(VM)</a:t>
            </a:r>
            <a:r>
              <a:rPr lang="ja-JP" altLang="en-US"/>
              <a:t>作成</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手順</a:t>
            </a:r>
            <a:endParaRPr kumimoji="1" lang="ja-JP" altLang="en-US" sz="1800"/>
          </a:p>
        </p:txBody>
      </p:sp>
      <p:pic>
        <p:nvPicPr>
          <p:cNvPr id="2" name="図 1">
            <a:extLst>
              <a:ext uri="{FF2B5EF4-FFF2-40B4-BE49-F238E27FC236}">
                <a16:creationId xmlns:a16="http://schemas.microsoft.com/office/drawing/2014/main" id="{29268BCF-B23E-6995-5255-69549A27B8EB}"/>
              </a:ext>
            </a:extLst>
          </p:cNvPr>
          <p:cNvPicPr>
            <a:picLocks noChangeAspect="1"/>
          </p:cNvPicPr>
          <p:nvPr/>
        </p:nvPicPr>
        <p:blipFill>
          <a:blip r:embed="rId3"/>
          <a:stretch>
            <a:fillRect/>
          </a:stretch>
        </p:blipFill>
        <p:spPr>
          <a:xfrm>
            <a:off x="304993" y="2737597"/>
            <a:ext cx="2209901" cy="2434767"/>
          </a:xfrm>
          <a:prstGeom prst="rect">
            <a:avLst/>
          </a:prstGeom>
        </p:spPr>
      </p:pic>
      <p:pic>
        <p:nvPicPr>
          <p:cNvPr id="3" name="図 2">
            <a:extLst>
              <a:ext uri="{FF2B5EF4-FFF2-40B4-BE49-F238E27FC236}">
                <a16:creationId xmlns:a16="http://schemas.microsoft.com/office/drawing/2014/main" id="{8D7E4A3D-17CB-6754-82D5-B9E815A61ACA}"/>
              </a:ext>
            </a:extLst>
          </p:cNvPr>
          <p:cNvPicPr>
            <a:picLocks noChangeAspect="1"/>
          </p:cNvPicPr>
          <p:nvPr/>
        </p:nvPicPr>
        <p:blipFill>
          <a:blip r:embed="rId4"/>
          <a:stretch>
            <a:fillRect/>
          </a:stretch>
        </p:blipFill>
        <p:spPr>
          <a:xfrm>
            <a:off x="2722979" y="2737596"/>
            <a:ext cx="4574189" cy="2605671"/>
          </a:xfrm>
          <a:prstGeom prst="rect">
            <a:avLst/>
          </a:prstGeom>
        </p:spPr>
      </p:pic>
      <p:sp>
        <p:nvSpPr>
          <p:cNvPr id="5" name="テキスト ボックス 4">
            <a:extLst>
              <a:ext uri="{FF2B5EF4-FFF2-40B4-BE49-F238E27FC236}">
                <a16:creationId xmlns:a16="http://schemas.microsoft.com/office/drawing/2014/main" id="{F94F30E1-0F68-23DD-353F-E21170935895}"/>
              </a:ext>
            </a:extLst>
          </p:cNvPr>
          <p:cNvSpPr txBox="1"/>
          <p:nvPr/>
        </p:nvSpPr>
        <p:spPr>
          <a:xfrm>
            <a:off x="255654" y="1514732"/>
            <a:ext cx="3213259" cy="830997"/>
          </a:xfrm>
          <a:prstGeom prst="rect">
            <a:avLst/>
          </a:prstGeom>
          <a:noFill/>
        </p:spPr>
        <p:txBody>
          <a:bodyPr wrap="square" rtlCol="0">
            <a:spAutoFit/>
          </a:bodyPr>
          <a:lstStyle/>
          <a:p>
            <a:r>
              <a:rPr kumimoji="1" lang="ja-JP" altLang="en-US" sz="1600"/>
              <a:t>①デスクトップ上の「</a:t>
            </a:r>
            <a:r>
              <a:rPr kumimoji="1" lang="en-US" altLang="ja-JP" sz="1600"/>
              <a:t>Oracle VM VirtualBOX</a:t>
            </a:r>
            <a:r>
              <a:rPr kumimoji="1" lang="ja-JP" altLang="en-US" sz="1600"/>
              <a:t>」アイコンを</a:t>
            </a:r>
            <a:r>
              <a:rPr lang="ja-JP" altLang="en-US" sz="1600"/>
              <a:t>ダブルクリックする。</a:t>
            </a:r>
            <a:endParaRPr kumimoji="1" lang="ja-JP" altLang="en-US" sz="1600"/>
          </a:p>
        </p:txBody>
      </p:sp>
      <p:sp>
        <p:nvSpPr>
          <p:cNvPr id="6" name="テキスト ボックス 5">
            <a:extLst>
              <a:ext uri="{FF2B5EF4-FFF2-40B4-BE49-F238E27FC236}">
                <a16:creationId xmlns:a16="http://schemas.microsoft.com/office/drawing/2014/main" id="{CC2A1DEB-7A69-4438-E770-07EB82D9D593}"/>
              </a:ext>
            </a:extLst>
          </p:cNvPr>
          <p:cNvSpPr txBox="1"/>
          <p:nvPr/>
        </p:nvSpPr>
        <p:spPr>
          <a:xfrm>
            <a:off x="7352145" y="1520923"/>
            <a:ext cx="4673600" cy="338554"/>
          </a:xfrm>
          <a:prstGeom prst="rect">
            <a:avLst/>
          </a:prstGeom>
          <a:noFill/>
        </p:spPr>
        <p:txBody>
          <a:bodyPr wrap="square" rtlCol="0">
            <a:spAutoFit/>
          </a:bodyPr>
          <a:lstStyle/>
          <a:p>
            <a:r>
              <a:rPr lang="ja-JP" altLang="en-US" sz="1600"/>
              <a:t>③メニューから「仮想マシン」→「新規」を選択します。</a:t>
            </a:r>
            <a:endParaRPr kumimoji="1" lang="ja-JP" altLang="en-US" sz="1600"/>
          </a:p>
        </p:txBody>
      </p:sp>
      <p:sp>
        <p:nvSpPr>
          <p:cNvPr id="8" name="テキスト ボックス 7">
            <a:extLst>
              <a:ext uri="{FF2B5EF4-FFF2-40B4-BE49-F238E27FC236}">
                <a16:creationId xmlns:a16="http://schemas.microsoft.com/office/drawing/2014/main" id="{CB327457-F834-AB2E-7DC3-47277C6A0F1A}"/>
              </a:ext>
            </a:extLst>
          </p:cNvPr>
          <p:cNvSpPr txBox="1"/>
          <p:nvPr/>
        </p:nvSpPr>
        <p:spPr>
          <a:xfrm>
            <a:off x="3614057" y="1514731"/>
            <a:ext cx="3388345" cy="338554"/>
          </a:xfrm>
          <a:prstGeom prst="rect">
            <a:avLst/>
          </a:prstGeom>
          <a:noFill/>
        </p:spPr>
        <p:txBody>
          <a:bodyPr wrap="square" rtlCol="0">
            <a:spAutoFit/>
          </a:bodyPr>
          <a:lstStyle/>
          <a:p>
            <a:r>
              <a:rPr kumimoji="1" lang="ja-JP" altLang="en-US" sz="1600"/>
              <a:t>②以下の画面が表示されます。</a:t>
            </a:r>
          </a:p>
        </p:txBody>
      </p:sp>
      <p:sp>
        <p:nvSpPr>
          <p:cNvPr id="9" name="正方形/長方形 8">
            <a:extLst>
              <a:ext uri="{FF2B5EF4-FFF2-40B4-BE49-F238E27FC236}">
                <a16:creationId xmlns:a16="http://schemas.microsoft.com/office/drawing/2014/main" id="{7440CE3D-1184-E0FB-880B-BEC446425B32}"/>
              </a:ext>
            </a:extLst>
          </p:cNvPr>
          <p:cNvSpPr/>
          <p:nvPr/>
        </p:nvSpPr>
        <p:spPr>
          <a:xfrm>
            <a:off x="177446" y="4230519"/>
            <a:ext cx="1181827" cy="83099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EED3ECA-C45E-EDFB-811F-F431D8A7D27B}"/>
              </a:ext>
            </a:extLst>
          </p:cNvPr>
          <p:cNvSpPr/>
          <p:nvPr/>
        </p:nvSpPr>
        <p:spPr>
          <a:xfrm>
            <a:off x="8359764" y="2935455"/>
            <a:ext cx="1292236" cy="49354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311FBFD-2796-54C1-345B-16C08C55CF9E}"/>
              </a:ext>
            </a:extLst>
          </p:cNvPr>
          <p:cNvSpPr/>
          <p:nvPr/>
        </p:nvSpPr>
        <p:spPr>
          <a:xfrm>
            <a:off x="8374277" y="3417387"/>
            <a:ext cx="2671093" cy="49354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88100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B24EED5A-6ED1-364C-9F89-C61CE8C5D307}"/>
              </a:ext>
            </a:extLst>
          </p:cNvPr>
          <p:cNvPicPr>
            <a:picLocks noChangeAspect="1"/>
          </p:cNvPicPr>
          <p:nvPr/>
        </p:nvPicPr>
        <p:blipFill>
          <a:blip r:embed="rId2"/>
          <a:stretch>
            <a:fillRect/>
          </a:stretch>
        </p:blipFill>
        <p:spPr>
          <a:xfrm>
            <a:off x="8515940" y="2723783"/>
            <a:ext cx="2108253" cy="1683757"/>
          </a:xfrm>
          <a:prstGeom prst="rect">
            <a:avLst/>
          </a:prstGeom>
        </p:spPr>
      </p:pic>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2-2-2-3.psqlODBC</a:t>
            </a:r>
            <a:r>
              <a:rPr lang="ja-JP" altLang="en-US"/>
              <a:t>インストール</a:t>
            </a:r>
            <a:endParaRPr lang="en-US" altLang="ja-JP"/>
          </a:p>
        </p:txBody>
      </p:sp>
      <p:pic>
        <p:nvPicPr>
          <p:cNvPr id="5" name="図 4">
            <a:extLst>
              <a:ext uri="{FF2B5EF4-FFF2-40B4-BE49-F238E27FC236}">
                <a16:creationId xmlns:a16="http://schemas.microsoft.com/office/drawing/2014/main" id="{9404C480-AD97-B5C5-7B6B-4C81BB40AC58}"/>
              </a:ext>
            </a:extLst>
          </p:cNvPr>
          <p:cNvPicPr>
            <a:picLocks noChangeAspect="1"/>
          </p:cNvPicPr>
          <p:nvPr/>
        </p:nvPicPr>
        <p:blipFill>
          <a:blip r:embed="rId3"/>
          <a:stretch>
            <a:fillRect/>
          </a:stretch>
        </p:blipFill>
        <p:spPr>
          <a:xfrm>
            <a:off x="4425387" y="2712903"/>
            <a:ext cx="3932852" cy="3216046"/>
          </a:xfrm>
          <a:prstGeom prst="rect">
            <a:avLst/>
          </a:prstGeom>
        </p:spPr>
      </p:pic>
      <p:pic>
        <p:nvPicPr>
          <p:cNvPr id="8" name="図 7">
            <a:extLst>
              <a:ext uri="{FF2B5EF4-FFF2-40B4-BE49-F238E27FC236}">
                <a16:creationId xmlns:a16="http://schemas.microsoft.com/office/drawing/2014/main" id="{2EF7DD01-37DE-85D3-5F60-0957399EFFDD}"/>
              </a:ext>
            </a:extLst>
          </p:cNvPr>
          <p:cNvPicPr>
            <a:picLocks noChangeAspect="1"/>
          </p:cNvPicPr>
          <p:nvPr/>
        </p:nvPicPr>
        <p:blipFill>
          <a:blip r:embed="rId4"/>
          <a:stretch>
            <a:fillRect/>
          </a:stretch>
        </p:blipFill>
        <p:spPr>
          <a:xfrm>
            <a:off x="372569" y="2712903"/>
            <a:ext cx="3932854" cy="3216046"/>
          </a:xfrm>
          <a:prstGeom prst="rect">
            <a:avLst/>
          </a:prstGeom>
        </p:spPr>
      </p:pic>
      <p:sp>
        <p:nvSpPr>
          <p:cNvPr id="2" name="テキスト ボックス 1">
            <a:extLst>
              <a:ext uri="{FF2B5EF4-FFF2-40B4-BE49-F238E27FC236}">
                <a16:creationId xmlns:a16="http://schemas.microsoft.com/office/drawing/2014/main" id="{7FDAB34B-2138-7E07-DD99-CC0B799721C5}"/>
              </a:ext>
            </a:extLst>
          </p:cNvPr>
          <p:cNvSpPr txBox="1"/>
          <p:nvPr/>
        </p:nvSpPr>
        <p:spPr>
          <a:xfrm>
            <a:off x="231143" y="1603166"/>
            <a:ext cx="3834472" cy="830997"/>
          </a:xfrm>
          <a:prstGeom prst="rect">
            <a:avLst/>
          </a:prstGeom>
          <a:noFill/>
        </p:spPr>
        <p:txBody>
          <a:bodyPr wrap="square" rtlCol="0">
            <a:spAutoFit/>
          </a:bodyPr>
          <a:lstStyle/>
          <a:p>
            <a:r>
              <a:rPr lang="ja-JP" altLang="en-US" sz="1600"/>
              <a:t>①</a:t>
            </a:r>
            <a:r>
              <a:rPr kumimoji="1" lang="ja-JP" altLang="en-US" sz="1600"/>
              <a:t>以下画面が表示され</a:t>
            </a:r>
            <a:r>
              <a:rPr lang="ja-JP" altLang="en-US" sz="1600"/>
              <a:t>るので、メニューから「デバイス」→「クリップボード共有」→「双方向」をクリックしてください。</a:t>
            </a:r>
            <a:endParaRPr kumimoji="1" lang="en-US" altLang="ja-JP" sz="1600"/>
          </a:p>
        </p:txBody>
      </p:sp>
      <p:sp>
        <p:nvSpPr>
          <p:cNvPr id="3" name="テキスト ボックス 2">
            <a:extLst>
              <a:ext uri="{FF2B5EF4-FFF2-40B4-BE49-F238E27FC236}">
                <a16:creationId xmlns:a16="http://schemas.microsoft.com/office/drawing/2014/main" id="{98F17FDE-4604-ADFE-8FDC-E4605D38CB9A}"/>
              </a:ext>
            </a:extLst>
          </p:cNvPr>
          <p:cNvSpPr txBox="1"/>
          <p:nvPr/>
        </p:nvSpPr>
        <p:spPr>
          <a:xfrm>
            <a:off x="8379703" y="1550149"/>
            <a:ext cx="3834473" cy="1077218"/>
          </a:xfrm>
          <a:prstGeom prst="rect">
            <a:avLst/>
          </a:prstGeom>
          <a:noFill/>
        </p:spPr>
        <p:txBody>
          <a:bodyPr wrap="square" rtlCol="0">
            <a:spAutoFit/>
          </a:bodyPr>
          <a:lstStyle/>
          <a:p>
            <a:r>
              <a:rPr lang="ja-JP" altLang="en-US" sz="1600"/>
              <a:t>③</a:t>
            </a:r>
            <a:r>
              <a:rPr lang="en-US" altLang="ja-JP" sz="1600"/>
              <a:t>Win11</a:t>
            </a:r>
            <a:r>
              <a:rPr lang="ja-JP" altLang="en-US" sz="1600"/>
              <a:t>上のダウンロードフォルダより「</a:t>
            </a:r>
            <a:r>
              <a:rPr lang="en-US" altLang="ja-JP" sz="1600"/>
              <a:t>psqlodbc_x64.exe</a:t>
            </a:r>
            <a:r>
              <a:rPr lang="ja-JP" altLang="en-US" sz="1600"/>
              <a:t>」ファイルをドラッグ＆ドロップで仮想マシン上のデスクトップに貼り付けます。</a:t>
            </a:r>
            <a:endParaRPr kumimoji="1" lang="en-US" altLang="ja-JP" sz="1600"/>
          </a:p>
        </p:txBody>
      </p:sp>
      <p:sp>
        <p:nvSpPr>
          <p:cNvPr id="4" name="テキスト ボックス 3">
            <a:extLst>
              <a:ext uri="{FF2B5EF4-FFF2-40B4-BE49-F238E27FC236}">
                <a16:creationId xmlns:a16="http://schemas.microsoft.com/office/drawing/2014/main" id="{1B85055A-17C7-40B7-5F5C-69DE2418D6A5}"/>
              </a:ext>
            </a:extLst>
          </p:cNvPr>
          <p:cNvSpPr txBox="1"/>
          <p:nvPr/>
        </p:nvSpPr>
        <p:spPr>
          <a:xfrm>
            <a:off x="4305423" y="1598618"/>
            <a:ext cx="3834472" cy="830997"/>
          </a:xfrm>
          <a:prstGeom prst="rect">
            <a:avLst/>
          </a:prstGeom>
          <a:noFill/>
        </p:spPr>
        <p:txBody>
          <a:bodyPr wrap="square" rtlCol="0">
            <a:spAutoFit/>
          </a:bodyPr>
          <a:lstStyle/>
          <a:p>
            <a:r>
              <a:rPr kumimoji="1" lang="ja-JP" altLang="en-US" sz="1600"/>
              <a:t>②</a:t>
            </a:r>
            <a:r>
              <a:rPr lang="ja-JP" altLang="en-US" sz="1600"/>
              <a:t>メニューから「デバイス」→「ドラッグ＆ドロップ」→「双方向」をクリックしてください。</a:t>
            </a:r>
            <a:endParaRPr kumimoji="1" lang="en-US" altLang="ja-JP" sz="1600"/>
          </a:p>
        </p:txBody>
      </p:sp>
      <p:pic>
        <p:nvPicPr>
          <p:cNvPr id="12" name="図 11">
            <a:extLst>
              <a:ext uri="{FF2B5EF4-FFF2-40B4-BE49-F238E27FC236}">
                <a16:creationId xmlns:a16="http://schemas.microsoft.com/office/drawing/2014/main" id="{65E6F60A-D145-8FEB-0910-D0335A4FF954}"/>
              </a:ext>
            </a:extLst>
          </p:cNvPr>
          <p:cNvPicPr>
            <a:picLocks noChangeAspect="1"/>
          </p:cNvPicPr>
          <p:nvPr/>
        </p:nvPicPr>
        <p:blipFill>
          <a:blip r:embed="rId5"/>
          <a:stretch>
            <a:fillRect/>
          </a:stretch>
        </p:blipFill>
        <p:spPr>
          <a:xfrm>
            <a:off x="884876" y="4396660"/>
            <a:ext cx="3420547" cy="2061799"/>
          </a:xfrm>
          <a:prstGeom prst="rect">
            <a:avLst/>
          </a:prstGeom>
        </p:spPr>
      </p:pic>
      <p:pic>
        <p:nvPicPr>
          <p:cNvPr id="17" name="図 16">
            <a:extLst>
              <a:ext uri="{FF2B5EF4-FFF2-40B4-BE49-F238E27FC236}">
                <a16:creationId xmlns:a16="http://schemas.microsoft.com/office/drawing/2014/main" id="{E6249B79-6641-50FE-2704-17A7C041995D}"/>
              </a:ext>
            </a:extLst>
          </p:cNvPr>
          <p:cNvPicPr>
            <a:picLocks noChangeAspect="1"/>
          </p:cNvPicPr>
          <p:nvPr/>
        </p:nvPicPr>
        <p:blipFill>
          <a:blip r:embed="rId6"/>
          <a:stretch>
            <a:fillRect/>
          </a:stretch>
        </p:blipFill>
        <p:spPr>
          <a:xfrm>
            <a:off x="5152269" y="4396660"/>
            <a:ext cx="3205970" cy="2061800"/>
          </a:xfrm>
          <a:prstGeom prst="rect">
            <a:avLst/>
          </a:prstGeom>
        </p:spPr>
      </p:pic>
      <p:sp>
        <p:nvSpPr>
          <p:cNvPr id="18" name="正方形/長方形 17">
            <a:extLst>
              <a:ext uri="{FF2B5EF4-FFF2-40B4-BE49-F238E27FC236}">
                <a16:creationId xmlns:a16="http://schemas.microsoft.com/office/drawing/2014/main" id="{42951170-93FC-B143-302E-09350113FFF2}"/>
              </a:ext>
            </a:extLst>
          </p:cNvPr>
          <p:cNvSpPr/>
          <p:nvPr/>
        </p:nvSpPr>
        <p:spPr>
          <a:xfrm>
            <a:off x="1084355" y="4504818"/>
            <a:ext cx="503128"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B898A578-6B05-03F0-7164-DCCCD4CE2360}"/>
              </a:ext>
            </a:extLst>
          </p:cNvPr>
          <p:cNvSpPr/>
          <p:nvPr/>
        </p:nvSpPr>
        <p:spPr>
          <a:xfrm>
            <a:off x="997763" y="5537633"/>
            <a:ext cx="1371363"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ACE5F40-3696-B8D6-212E-B5D9AC8A11FC}"/>
              </a:ext>
            </a:extLst>
          </p:cNvPr>
          <p:cNvSpPr/>
          <p:nvPr/>
        </p:nvSpPr>
        <p:spPr>
          <a:xfrm>
            <a:off x="2973260" y="6097755"/>
            <a:ext cx="1371363" cy="39384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75328A8-589A-7F8B-EA75-D2B42678456F}"/>
              </a:ext>
            </a:extLst>
          </p:cNvPr>
          <p:cNvSpPr/>
          <p:nvPr/>
        </p:nvSpPr>
        <p:spPr>
          <a:xfrm>
            <a:off x="5257220" y="5624008"/>
            <a:ext cx="1371363"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70ACECE-B161-E49B-2267-76BB843EA9AC}"/>
              </a:ext>
            </a:extLst>
          </p:cNvPr>
          <p:cNvSpPr/>
          <p:nvPr/>
        </p:nvSpPr>
        <p:spPr>
          <a:xfrm>
            <a:off x="5384570" y="4504817"/>
            <a:ext cx="503128" cy="3257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130292C6-C380-1783-9E07-2BD809A28122}"/>
              </a:ext>
            </a:extLst>
          </p:cNvPr>
          <p:cNvSpPr/>
          <p:nvPr/>
        </p:nvSpPr>
        <p:spPr>
          <a:xfrm>
            <a:off x="7054043" y="6118537"/>
            <a:ext cx="137136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a:extLst>
              <a:ext uri="{FF2B5EF4-FFF2-40B4-BE49-F238E27FC236}">
                <a16:creationId xmlns:a16="http://schemas.microsoft.com/office/drawing/2014/main" id="{1DE18B5C-7CBB-5BB7-73C1-410FBC71544F}"/>
              </a:ext>
            </a:extLst>
          </p:cNvPr>
          <p:cNvPicPr>
            <a:picLocks noChangeAspect="1"/>
          </p:cNvPicPr>
          <p:nvPr/>
        </p:nvPicPr>
        <p:blipFill>
          <a:blip r:embed="rId7"/>
          <a:stretch>
            <a:fillRect/>
          </a:stretch>
        </p:blipFill>
        <p:spPr>
          <a:xfrm>
            <a:off x="9205085" y="4162294"/>
            <a:ext cx="2895215" cy="2132383"/>
          </a:xfrm>
          <a:prstGeom prst="rect">
            <a:avLst/>
          </a:prstGeom>
        </p:spPr>
      </p:pic>
      <p:sp>
        <p:nvSpPr>
          <p:cNvPr id="27" name="楕円 26">
            <a:extLst>
              <a:ext uri="{FF2B5EF4-FFF2-40B4-BE49-F238E27FC236}">
                <a16:creationId xmlns:a16="http://schemas.microsoft.com/office/drawing/2014/main" id="{42FD56F4-2F50-778B-40C8-C25E90FF01A1}"/>
              </a:ext>
            </a:extLst>
          </p:cNvPr>
          <p:cNvSpPr/>
          <p:nvPr/>
        </p:nvSpPr>
        <p:spPr>
          <a:xfrm>
            <a:off x="9296400" y="3799840"/>
            <a:ext cx="965200" cy="433038"/>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D9C8CF3-8A1A-C75C-7335-4A907BE683D2}"/>
              </a:ext>
            </a:extLst>
          </p:cNvPr>
          <p:cNvSpPr/>
          <p:nvPr/>
        </p:nvSpPr>
        <p:spPr>
          <a:xfrm>
            <a:off x="9137918" y="5190969"/>
            <a:ext cx="965200" cy="758761"/>
          </a:xfrm>
          <a:prstGeom prst="ellipse">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リーフォーム: 図形 30">
            <a:extLst>
              <a:ext uri="{FF2B5EF4-FFF2-40B4-BE49-F238E27FC236}">
                <a16:creationId xmlns:a16="http://schemas.microsoft.com/office/drawing/2014/main" id="{A5C27F9E-24E1-1E17-1B32-2846745C5256}"/>
              </a:ext>
            </a:extLst>
          </p:cNvPr>
          <p:cNvSpPr/>
          <p:nvPr/>
        </p:nvSpPr>
        <p:spPr>
          <a:xfrm>
            <a:off x="9950116" y="4247147"/>
            <a:ext cx="324870" cy="1335506"/>
          </a:xfrm>
          <a:custGeom>
            <a:avLst/>
            <a:gdLst>
              <a:gd name="connsiteX0" fmla="*/ 12031 w 324870"/>
              <a:gd name="connsiteY0" fmla="*/ 0 h 1335506"/>
              <a:gd name="connsiteX1" fmla="*/ 324852 w 324870"/>
              <a:gd name="connsiteY1" fmla="*/ 661737 h 1335506"/>
              <a:gd name="connsiteX2" fmla="*/ 0 w 324870"/>
              <a:gd name="connsiteY2" fmla="*/ 1335506 h 1335506"/>
            </a:gdLst>
            <a:ahLst/>
            <a:cxnLst>
              <a:cxn ang="0">
                <a:pos x="connsiteX0" y="connsiteY0"/>
              </a:cxn>
              <a:cxn ang="0">
                <a:pos x="connsiteX1" y="connsiteY1"/>
              </a:cxn>
              <a:cxn ang="0">
                <a:pos x="connsiteX2" y="connsiteY2"/>
              </a:cxn>
            </a:cxnLst>
            <a:rect l="l" t="t" r="r" b="b"/>
            <a:pathLst>
              <a:path w="324870" h="1335506" extrusionOk="0">
                <a:moveTo>
                  <a:pt x="12031" y="0"/>
                </a:moveTo>
                <a:cubicBezTo>
                  <a:pt x="161612" y="214745"/>
                  <a:pt x="296850" y="450415"/>
                  <a:pt x="324852" y="661737"/>
                </a:cubicBezTo>
                <a:cubicBezTo>
                  <a:pt x="369389" y="894119"/>
                  <a:pt x="157224" y="1110047"/>
                  <a:pt x="0" y="1335506"/>
                </a:cubicBezTo>
              </a:path>
            </a:pathLst>
          </a:custGeom>
          <a:noFill/>
          <a:ln w="44450">
            <a:solidFill>
              <a:srgbClr val="FF0000"/>
            </a:solidFill>
            <a:prstDash val="sysDot"/>
            <a:tailEnd type="arrow"/>
            <a:extLst>
              <a:ext uri="{C807C97D-BFC1-408E-A445-0C87EB9F89A2}">
                <ask:lineSketchStyleProps xmlns:ask="http://schemas.microsoft.com/office/drawing/2018/sketchyshapes" sd="1219033472">
                  <a:custGeom>
                    <a:avLst/>
                    <a:gdLst>
                      <a:gd name="connsiteX0" fmla="*/ 12031 w 324870"/>
                      <a:gd name="connsiteY0" fmla="*/ 0 h 1335506"/>
                      <a:gd name="connsiteX1" fmla="*/ 324852 w 324870"/>
                      <a:gd name="connsiteY1" fmla="*/ 661737 h 1335506"/>
                      <a:gd name="connsiteX2" fmla="*/ 0 w 324870"/>
                      <a:gd name="connsiteY2" fmla="*/ 1335506 h 1335506"/>
                    </a:gdLst>
                    <a:ahLst/>
                    <a:cxnLst>
                      <a:cxn ang="0">
                        <a:pos x="connsiteX0" y="connsiteY0"/>
                      </a:cxn>
                      <a:cxn ang="0">
                        <a:pos x="connsiteX1" y="connsiteY1"/>
                      </a:cxn>
                      <a:cxn ang="0">
                        <a:pos x="connsiteX2" y="connsiteY2"/>
                      </a:cxn>
                    </a:cxnLst>
                    <a:rect l="l" t="t" r="r" b="b"/>
                    <a:pathLst>
                      <a:path w="324870" h="1335506">
                        <a:moveTo>
                          <a:pt x="12031" y="0"/>
                        </a:moveTo>
                        <a:cubicBezTo>
                          <a:pt x="169444" y="219576"/>
                          <a:pt x="326857" y="439153"/>
                          <a:pt x="324852" y="661737"/>
                        </a:cubicBezTo>
                        <a:cubicBezTo>
                          <a:pt x="322847" y="884321"/>
                          <a:pt x="161423" y="1109913"/>
                          <a:pt x="0" y="1335506"/>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9D11EC-1445-0668-24D7-496DB376CE62}"/>
              </a:ext>
            </a:extLst>
          </p:cNvPr>
          <p:cNvSpPr txBox="1"/>
          <p:nvPr/>
        </p:nvSpPr>
        <p:spPr>
          <a:xfrm>
            <a:off x="8484081" y="6242819"/>
            <a:ext cx="3222144" cy="415498"/>
          </a:xfrm>
          <a:prstGeom prst="rect">
            <a:avLst/>
          </a:prstGeom>
          <a:noFill/>
        </p:spPr>
        <p:txBody>
          <a:bodyPr wrap="square" rtlCol="0">
            <a:spAutoFit/>
          </a:bodyPr>
          <a:lstStyle/>
          <a:p>
            <a:r>
              <a:rPr lang="en-US" altLang="ja-JP" sz="1050">
                <a:solidFill>
                  <a:srgbClr val="FF0000"/>
                </a:solidFill>
              </a:rPr>
              <a:t>※</a:t>
            </a:r>
            <a:r>
              <a:rPr lang="ja-JP" altLang="en-US" sz="1050">
                <a:solidFill>
                  <a:srgbClr val="FF0000"/>
                </a:solidFill>
              </a:rPr>
              <a:t>コピーでエラーになる場合は、</a:t>
            </a:r>
            <a:r>
              <a:rPr lang="en-US" altLang="ja-JP" sz="1050">
                <a:solidFill>
                  <a:srgbClr val="FF0000"/>
                </a:solidFill>
              </a:rPr>
              <a:t>WindowsServer</a:t>
            </a:r>
            <a:r>
              <a:rPr lang="ja-JP" altLang="en-US" sz="1050">
                <a:solidFill>
                  <a:srgbClr val="FF0000"/>
                </a:solidFill>
              </a:rPr>
              <a:t>を再起動後、試してください。</a:t>
            </a:r>
            <a:endParaRPr kumimoji="1" lang="en-US" altLang="ja-JP" sz="1050">
              <a:solidFill>
                <a:srgbClr val="FF0000"/>
              </a:solidFill>
            </a:endParaRPr>
          </a:p>
        </p:txBody>
      </p:sp>
    </p:spTree>
    <p:extLst>
      <p:ext uri="{BB962C8B-B14F-4D97-AF65-F5344CB8AC3E}">
        <p14:creationId xmlns:p14="http://schemas.microsoft.com/office/powerpoint/2010/main" val="14609483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2-2-2-3.psqlODBC</a:t>
            </a:r>
            <a:r>
              <a:rPr lang="ja-JP" altLang="en-US"/>
              <a:t>インストール</a:t>
            </a:r>
            <a:endParaRPr lang="en-US" altLang="ja-JP"/>
          </a:p>
        </p:txBody>
      </p:sp>
      <p:pic>
        <p:nvPicPr>
          <p:cNvPr id="13" name="図 12">
            <a:extLst>
              <a:ext uri="{FF2B5EF4-FFF2-40B4-BE49-F238E27FC236}">
                <a16:creationId xmlns:a16="http://schemas.microsoft.com/office/drawing/2014/main" id="{68F50A6F-A7E6-F7C3-0260-F064461E6147}"/>
              </a:ext>
            </a:extLst>
          </p:cNvPr>
          <p:cNvPicPr>
            <a:picLocks noChangeAspect="1"/>
          </p:cNvPicPr>
          <p:nvPr/>
        </p:nvPicPr>
        <p:blipFill>
          <a:blip r:embed="rId2"/>
          <a:stretch>
            <a:fillRect/>
          </a:stretch>
        </p:blipFill>
        <p:spPr>
          <a:xfrm>
            <a:off x="3997465" y="2746269"/>
            <a:ext cx="3919046" cy="3063981"/>
          </a:xfrm>
          <a:prstGeom prst="rect">
            <a:avLst/>
          </a:prstGeom>
        </p:spPr>
      </p:pic>
      <p:pic>
        <p:nvPicPr>
          <p:cNvPr id="14" name="図 13">
            <a:extLst>
              <a:ext uri="{FF2B5EF4-FFF2-40B4-BE49-F238E27FC236}">
                <a16:creationId xmlns:a16="http://schemas.microsoft.com/office/drawing/2014/main" id="{27781045-96D3-85D4-4BB3-8528B9E5C71D}"/>
              </a:ext>
            </a:extLst>
          </p:cNvPr>
          <p:cNvPicPr>
            <a:picLocks noChangeAspect="1"/>
          </p:cNvPicPr>
          <p:nvPr/>
        </p:nvPicPr>
        <p:blipFill>
          <a:blip r:embed="rId3"/>
          <a:stretch>
            <a:fillRect/>
          </a:stretch>
        </p:blipFill>
        <p:spPr>
          <a:xfrm>
            <a:off x="8042579" y="2746269"/>
            <a:ext cx="3919046" cy="3063981"/>
          </a:xfrm>
          <a:prstGeom prst="rect">
            <a:avLst/>
          </a:prstGeom>
        </p:spPr>
      </p:pic>
      <p:sp>
        <p:nvSpPr>
          <p:cNvPr id="16" name="テキスト ボックス 15">
            <a:extLst>
              <a:ext uri="{FF2B5EF4-FFF2-40B4-BE49-F238E27FC236}">
                <a16:creationId xmlns:a16="http://schemas.microsoft.com/office/drawing/2014/main" id="{A64A13E2-7A56-7617-2F7A-A3B69B3F9F09}"/>
              </a:ext>
            </a:extLst>
          </p:cNvPr>
          <p:cNvSpPr txBox="1"/>
          <p:nvPr/>
        </p:nvSpPr>
        <p:spPr>
          <a:xfrm>
            <a:off x="4211421" y="1496260"/>
            <a:ext cx="3852180" cy="584775"/>
          </a:xfrm>
          <a:prstGeom prst="rect">
            <a:avLst/>
          </a:prstGeom>
          <a:noFill/>
        </p:spPr>
        <p:txBody>
          <a:bodyPr wrap="square" rtlCol="0">
            <a:spAutoFit/>
          </a:bodyPr>
          <a:lstStyle/>
          <a:p>
            <a:r>
              <a:rPr kumimoji="1" lang="ja-JP" altLang="en-US" sz="1600"/>
              <a:t>⑤以下画面が表示されるので、「</a:t>
            </a:r>
            <a:r>
              <a:rPr kumimoji="1" lang="en-US" altLang="ja-JP" sz="1600"/>
              <a:t>Next</a:t>
            </a:r>
            <a:r>
              <a:rPr kumimoji="1" lang="ja-JP" altLang="en-US" sz="1600"/>
              <a:t>」ボタンをクリックしてください。</a:t>
            </a:r>
          </a:p>
        </p:txBody>
      </p:sp>
      <p:sp>
        <p:nvSpPr>
          <p:cNvPr id="18" name="テキスト ボックス 17">
            <a:extLst>
              <a:ext uri="{FF2B5EF4-FFF2-40B4-BE49-F238E27FC236}">
                <a16:creationId xmlns:a16="http://schemas.microsoft.com/office/drawing/2014/main" id="{CC2CDAF7-07D6-C31A-65FF-2C5A9379E745}"/>
              </a:ext>
            </a:extLst>
          </p:cNvPr>
          <p:cNvSpPr txBox="1"/>
          <p:nvPr/>
        </p:nvSpPr>
        <p:spPr>
          <a:xfrm>
            <a:off x="8122556" y="1491712"/>
            <a:ext cx="3952612" cy="1077218"/>
          </a:xfrm>
          <a:prstGeom prst="rect">
            <a:avLst/>
          </a:prstGeom>
          <a:noFill/>
        </p:spPr>
        <p:txBody>
          <a:bodyPr wrap="square" rtlCol="0">
            <a:spAutoFit/>
          </a:bodyPr>
          <a:lstStyle/>
          <a:p>
            <a:r>
              <a:rPr kumimoji="1" lang="ja-JP" altLang="en-US" sz="1600"/>
              <a:t>⑥以下画面が表示されるので、「</a:t>
            </a:r>
            <a:r>
              <a:rPr kumimoji="1" lang="en-US" altLang="ja-JP" sz="1400"/>
              <a:t>I accept the terms in the License Argeement</a:t>
            </a:r>
            <a:r>
              <a:rPr kumimoji="1" lang="ja-JP" altLang="en-US" sz="1600"/>
              <a:t>」を選択し、「</a:t>
            </a:r>
            <a:r>
              <a:rPr kumimoji="1" lang="en-US" altLang="ja-JP" sz="1600"/>
              <a:t>Next</a:t>
            </a:r>
            <a:r>
              <a:rPr kumimoji="1" lang="ja-JP" altLang="en-US" sz="1600"/>
              <a:t>」ボタンをクリックしてください。</a:t>
            </a:r>
          </a:p>
        </p:txBody>
      </p:sp>
      <p:sp>
        <p:nvSpPr>
          <p:cNvPr id="19" name="正方形/長方形 18">
            <a:extLst>
              <a:ext uri="{FF2B5EF4-FFF2-40B4-BE49-F238E27FC236}">
                <a16:creationId xmlns:a16="http://schemas.microsoft.com/office/drawing/2014/main" id="{807462F3-313A-5FBA-4901-15DA9648BE65}"/>
              </a:ext>
            </a:extLst>
          </p:cNvPr>
          <p:cNvSpPr/>
          <p:nvPr/>
        </p:nvSpPr>
        <p:spPr>
          <a:xfrm>
            <a:off x="6453807" y="5434311"/>
            <a:ext cx="734399" cy="4946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C81C063C-61B4-CB17-B33F-6C45C0B65CFC}"/>
              </a:ext>
            </a:extLst>
          </p:cNvPr>
          <p:cNvSpPr/>
          <p:nvPr/>
        </p:nvSpPr>
        <p:spPr>
          <a:xfrm>
            <a:off x="8122556" y="5118969"/>
            <a:ext cx="2123810" cy="24731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F61ADFC-7328-3C20-51D2-2BB0E8442950}"/>
              </a:ext>
            </a:extLst>
          </p:cNvPr>
          <p:cNvSpPr/>
          <p:nvPr/>
        </p:nvSpPr>
        <p:spPr>
          <a:xfrm>
            <a:off x="10372853" y="5434311"/>
            <a:ext cx="879353" cy="4946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00551264-D576-87BB-E15C-B2E8372214BD}"/>
              </a:ext>
            </a:extLst>
          </p:cNvPr>
          <p:cNvPicPr>
            <a:picLocks noChangeAspect="1"/>
          </p:cNvPicPr>
          <p:nvPr/>
        </p:nvPicPr>
        <p:blipFill>
          <a:blip r:embed="rId4"/>
          <a:stretch>
            <a:fillRect/>
          </a:stretch>
        </p:blipFill>
        <p:spPr>
          <a:xfrm>
            <a:off x="267629" y="2727754"/>
            <a:ext cx="3377939" cy="2487919"/>
          </a:xfrm>
          <a:prstGeom prst="rect">
            <a:avLst/>
          </a:prstGeom>
        </p:spPr>
      </p:pic>
      <p:sp>
        <p:nvSpPr>
          <p:cNvPr id="24" name="テキスト ボックス 23">
            <a:extLst>
              <a:ext uri="{FF2B5EF4-FFF2-40B4-BE49-F238E27FC236}">
                <a16:creationId xmlns:a16="http://schemas.microsoft.com/office/drawing/2014/main" id="{02C6EA0B-F70F-84C3-3A2F-7CD33A48B6C9}"/>
              </a:ext>
            </a:extLst>
          </p:cNvPr>
          <p:cNvSpPr txBox="1"/>
          <p:nvPr/>
        </p:nvSpPr>
        <p:spPr>
          <a:xfrm>
            <a:off x="167197" y="1524970"/>
            <a:ext cx="3634782" cy="830997"/>
          </a:xfrm>
          <a:prstGeom prst="rect">
            <a:avLst/>
          </a:prstGeom>
          <a:noFill/>
        </p:spPr>
        <p:txBody>
          <a:bodyPr wrap="square" rtlCol="0">
            <a:spAutoFit/>
          </a:bodyPr>
          <a:lstStyle/>
          <a:p>
            <a:r>
              <a:rPr kumimoji="1" lang="ja-JP" altLang="en-US" sz="1600"/>
              <a:t>④仮想マシン上のデスクトップにある「</a:t>
            </a:r>
            <a:r>
              <a:rPr kumimoji="1" lang="en-US" altLang="ja-JP" sz="1600"/>
              <a:t>psqlodbc_x64.exe</a:t>
            </a:r>
            <a:r>
              <a:rPr kumimoji="1" lang="ja-JP" altLang="en-US" sz="1600"/>
              <a:t>」アイコンをダブルクリックしてください。</a:t>
            </a:r>
          </a:p>
        </p:txBody>
      </p:sp>
    </p:spTree>
    <p:extLst>
      <p:ext uri="{BB962C8B-B14F-4D97-AF65-F5344CB8AC3E}">
        <p14:creationId xmlns:p14="http://schemas.microsoft.com/office/powerpoint/2010/main" val="16685225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2-2-2-3.psqlODBC</a:t>
            </a:r>
            <a:r>
              <a:rPr lang="ja-JP" altLang="en-US"/>
              <a:t>インストール</a:t>
            </a:r>
            <a:endParaRPr lang="en-US" altLang="ja-JP"/>
          </a:p>
        </p:txBody>
      </p:sp>
      <p:pic>
        <p:nvPicPr>
          <p:cNvPr id="6" name="図 5">
            <a:extLst>
              <a:ext uri="{FF2B5EF4-FFF2-40B4-BE49-F238E27FC236}">
                <a16:creationId xmlns:a16="http://schemas.microsoft.com/office/drawing/2014/main" id="{90DEA9DB-3C40-F160-A19D-352E9AEDA5B4}"/>
              </a:ext>
            </a:extLst>
          </p:cNvPr>
          <p:cNvPicPr>
            <a:picLocks noChangeAspect="1"/>
          </p:cNvPicPr>
          <p:nvPr/>
        </p:nvPicPr>
        <p:blipFill>
          <a:blip r:embed="rId2"/>
          <a:stretch>
            <a:fillRect/>
          </a:stretch>
        </p:blipFill>
        <p:spPr>
          <a:xfrm>
            <a:off x="4055590" y="2720651"/>
            <a:ext cx="3951814" cy="3089600"/>
          </a:xfrm>
          <a:prstGeom prst="rect">
            <a:avLst/>
          </a:prstGeom>
        </p:spPr>
      </p:pic>
      <p:pic>
        <p:nvPicPr>
          <p:cNvPr id="10" name="図 9">
            <a:extLst>
              <a:ext uri="{FF2B5EF4-FFF2-40B4-BE49-F238E27FC236}">
                <a16:creationId xmlns:a16="http://schemas.microsoft.com/office/drawing/2014/main" id="{50FF0CC6-3B23-3661-5BFD-526FF95D850E}"/>
              </a:ext>
            </a:extLst>
          </p:cNvPr>
          <p:cNvPicPr>
            <a:picLocks noChangeAspect="1"/>
          </p:cNvPicPr>
          <p:nvPr/>
        </p:nvPicPr>
        <p:blipFill>
          <a:blip r:embed="rId3"/>
          <a:stretch>
            <a:fillRect/>
          </a:stretch>
        </p:blipFill>
        <p:spPr>
          <a:xfrm>
            <a:off x="8178268" y="2732071"/>
            <a:ext cx="3951814" cy="3089600"/>
          </a:xfrm>
          <a:prstGeom prst="rect">
            <a:avLst/>
          </a:prstGeom>
        </p:spPr>
      </p:pic>
      <p:sp>
        <p:nvSpPr>
          <p:cNvPr id="11" name="テキスト ボックス 10">
            <a:extLst>
              <a:ext uri="{FF2B5EF4-FFF2-40B4-BE49-F238E27FC236}">
                <a16:creationId xmlns:a16="http://schemas.microsoft.com/office/drawing/2014/main" id="{B97C5B8F-ED98-6F73-F076-D012E3EFA39B}"/>
              </a:ext>
            </a:extLst>
          </p:cNvPr>
          <p:cNvSpPr txBox="1"/>
          <p:nvPr/>
        </p:nvSpPr>
        <p:spPr>
          <a:xfrm>
            <a:off x="3987165" y="1550199"/>
            <a:ext cx="3852180" cy="584775"/>
          </a:xfrm>
          <a:prstGeom prst="rect">
            <a:avLst/>
          </a:prstGeom>
          <a:noFill/>
        </p:spPr>
        <p:txBody>
          <a:bodyPr wrap="square" rtlCol="0">
            <a:spAutoFit/>
          </a:bodyPr>
          <a:lstStyle/>
          <a:p>
            <a:r>
              <a:rPr kumimoji="1" lang="ja-JP" altLang="en-US" sz="1600"/>
              <a:t>⑧以下画面が表示されるので、「</a:t>
            </a:r>
            <a:r>
              <a:rPr kumimoji="1" lang="en-US" altLang="ja-JP" sz="1600"/>
              <a:t>Install</a:t>
            </a:r>
            <a:r>
              <a:rPr kumimoji="1" lang="ja-JP" altLang="en-US" sz="1600"/>
              <a:t>」ボタンをクリックしてください。</a:t>
            </a:r>
          </a:p>
        </p:txBody>
      </p:sp>
      <p:sp>
        <p:nvSpPr>
          <p:cNvPr id="12" name="テキスト ボックス 11">
            <a:extLst>
              <a:ext uri="{FF2B5EF4-FFF2-40B4-BE49-F238E27FC236}">
                <a16:creationId xmlns:a16="http://schemas.microsoft.com/office/drawing/2014/main" id="{200C2EB6-8636-CFB3-FC0B-928217A0E0D7}"/>
              </a:ext>
            </a:extLst>
          </p:cNvPr>
          <p:cNvSpPr txBox="1"/>
          <p:nvPr/>
        </p:nvSpPr>
        <p:spPr>
          <a:xfrm>
            <a:off x="8006785" y="1443243"/>
            <a:ext cx="3951814" cy="584775"/>
          </a:xfrm>
          <a:prstGeom prst="rect">
            <a:avLst/>
          </a:prstGeom>
          <a:noFill/>
        </p:spPr>
        <p:txBody>
          <a:bodyPr wrap="square" rtlCol="0">
            <a:spAutoFit/>
          </a:bodyPr>
          <a:lstStyle/>
          <a:p>
            <a:r>
              <a:rPr kumimoji="1" lang="ja-JP" altLang="en-US" sz="1600"/>
              <a:t>⑨以下画面が表示されるので、「</a:t>
            </a:r>
            <a:r>
              <a:rPr kumimoji="1" lang="en-US" altLang="ja-JP" sz="1600"/>
              <a:t>Finish</a:t>
            </a:r>
            <a:r>
              <a:rPr kumimoji="1" lang="ja-JP" altLang="en-US" sz="1600"/>
              <a:t>」ボタンをクリックしてください。</a:t>
            </a:r>
          </a:p>
        </p:txBody>
      </p:sp>
      <p:sp>
        <p:nvSpPr>
          <p:cNvPr id="15" name="正方形/長方形 14">
            <a:extLst>
              <a:ext uri="{FF2B5EF4-FFF2-40B4-BE49-F238E27FC236}">
                <a16:creationId xmlns:a16="http://schemas.microsoft.com/office/drawing/2014/main" id="{17031040-1E61-ADDA-A8D7-FBE801295496}"/>
              </a:ext>
            </a:extLst>
          </p:cNvPr>
          <p:cNvSpPr/>
          <p:nvPr/>
        </p:nvSpPr>
        <p:spPr>
          <a:xfrm>
            <a:off x="6105292" y="5438553"/>
            <a:ext cx="1326393" cy="53976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2FD01C99-61AD-6C79-AB07-80045DB5CCB8}"/>
              </a:ext>
            </a:extLst>
          </p:cNvPr>
          <p:cNvSpPr/>
          <p:nvPr/>
        </p:nvSpPr>
        <p:spPr>
          <a:xfrm>
            <a:off x="10512671" y="5414757"/>
            <a:ext cx="1047004" cy="53976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7BDDE2AF-A586-A1F6-660D-04D30E6CDE75}"/>
              </a:ext>
            </a:extLst>
          </p:cNvPr>
          <p:cNvPicPr>
            <a:picLocks noChangeAspect="1"/>
          </p:cNvPicPr>
          <p:nvPr/>
        </p:nvPicPr>
        <p:blipFill>
          <a:blip r:embed="rId4"/>
          <a:stretch>
            <a:fillRect/>
          </a:stretch>
        </p:blipFill>
        <p:spPr>
          <a:xfrm>
            <a:off x="68119" y="2746268"/>
            <a:ext cx="3919046" cy="3063982"/>
          </a:xfrm>
          <a:prstGeom prst="rect">
            <a:avLst/>
          </a:prstGeom>
        </p:spPr>
      </p:pic>
      <p:sp>
        <p:nvSpPr>
          <p:cNvPr id="20" name="テキスト ボックス 19">
            <a:extLst>
              <a:ext uri="{FF2B5EF4-FFF2-40B4-BE49-F238E27FC236}">
                <a16:creationId xmlns:a16="http://schemas.microsoft.com/office/drawing/2014/main" id="{6000BF7F-C386-BE3E-6119-9F1E948FAF52}"/>
              </a:ext>
            </a:extLst>
          </p:cNvPr>
          <p:cNvSpPr txBox="1"/>
          <p:nvPr/>
        </p:nvSpPr>
        <p:spPr>
          <a:xfrm>
            <a:off x="107606" y="1523680"/>
            <a:ext cx="3840071" cy="584775"/>
          </a:xfrm>
          <a:prstGeom prst="rect">
            <a:avLst/>
          </a:prstGeom>
          <a:noFill/>
        </p:spPr>
        <p:txBody>
          <a:bodyPr wrap="square" rtlCol="0">
            <a:spAutoFit/>
          </a:bodyPr>
          <a:lstStyle/>
          <a:p>
            <a:r>
              <a:rPr lang="ja-JP" altLang="en-US" sz="1600"/>
              <a:t>⑦</a:t>
            </a:r>
            <a:r>
              <a:rPr kumimoji="1" lang="ja-JP" altLang="en-US" sz="1600"/>
              <a:t>以下画面が表示されるので、「</a:t>
            </a:r>
            <a:r>
              <a:rPr kumimoji="1" lang="en-US" altLang="ja-JP" sz="1600"/>
              <a:t>Next</a:t>
            </a:r>
            <a:r>
              <a:rPr kumimoji="1" lang="ja-JP" altLang="en-US" sz="1600"/>
              <a:t>」ボタンをクリックしてください。</a:t>
            </a:r>
          </a:p>
        </p:txBody>
      </p:sp>
      <p:sp>
        <p:nvSpPr>
          <p:cNvPr id="21" name="正方形/長方形 20">
            <a:extLst>
              <a:ext uri="{FF2B5EF4-FFF2-40B4-BE49-F238E27FC236}">
                <a16:creationId xmlns:a16="http://schemas.microsoft.com/office/drawing/2014/main" id="{05501ACD-697C-86E9-D5B4-27D3002FE1BB}"/>
              </a:ext>
            </a:extLst>
          </p:cNvPr>
          <p:cNvSpPr/>
          <p:nvPr/>
        </p:nvSpPr>
        <p:spPr>
          <a:xfrm>
            <a:off x="2478239" y="5369625"/>
            <a:ext cx="879353" cy="4946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66912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2-2-2-3.psqlODBC</a:t>
            </a:r>
            <a:r>
              <a:rPr lang="ja-JP" altLang="en-US"/>
              <a:t>インストール</a:t>
            </a:r>
            <a:endParaRPr lang="en-US" altLang="ja-JP"/>
          </a:p>
        </p:txBody>
      </p:sp>
      <p:pic>
        <p:nvPicPr>
          <p:cNvPr id="2" name="図 1">
            <a:extLst>
              <a:ext uri="{FF2B5EF4-FFF2-40B4-BE49-F238E27FC236}">
                <a16:creationId xmlns:a16="http://schemas.microsoft.com/office/drawing/2014/main" id="{DC1254F5-C147-F3F1-C71F-94AD9B6A3D72}"/>
              </a:ext>
            </a:extLst>
          </p:cNvPr>
          <p:cNvPicPr>
            <a:picLocks noChangeAspect="1"/>
          </p:cNvPicPr>
          <p:nvPr/>
        </p:nvPicPr>
        <p:blipFill>
          <a:blip r:embed="rId2"/>
          <a:stretch>
            <a:fillRect/>
          </a:stretch>
        </p:blipFill>
        <p:spPr>
          <a:xfrm>
            <a:off x="267629" y="2707952"/>
            <a:ext cx="4119895" cy="3368998"/>
          </a:xfrm>
          <a:prstGeom prst="rect">
            <a:avLst/>
          </a:prstGeom>
        </p:spPr>
      </p:pic>
      <p:pic>
        <p:nvPicPr>
          <p:cNvPr id="4" name="図 3">
            <a:extLst>
              <a:ext uri="{FF2B5EF4-FFF2-40B4-BE49-F238E27FC236}">
                <a16:creationId xmlns:a16="http://schemas.microsoft.com/office/drawing/2014/main" id="{6F4933FB-5C49-A7AA-23C6-489D1A49F5D3}"/>
              </a:ext>
            </a:extLst>
          </p:cNvPr>
          <p:cNvPicPr>
            <a:picLocks noChangeAspect="1"/>
          </p:cNvPicPr>
          <p:nvPr/>
        </p:nvPicPr>
        <p:blipFill>
          <a:blip r:embed="rId3"/>
          <a:stretch>
            <a:fillRect/>
          </a:stretch>
        </p:blipFill>
        <p:spPr>
          <a:xfrm>
            <a:off x="4509581" y="2707952"/>
            <a:ext cx="3310263" cy="1835473"/>
          </a:xfrm>
          <a:prstGeom prst="rect">
            <a:avLst/>
          </a:prstGeom>
        </p:spPr>
      </p:pic>
      <p:pic>
        <p:nvPicPr>
          <p:cNvPr id="6" name="図 5">
            <a:extLst>
              <a:ext uri="{FF2B5EF4-FFF2-40B4-BE49-F238E27FC236}">
                <a16:creationId xmlns:a16="http://schemas.microsoft.com/office/drawing/2014/main" id="{8BCB74B3-AF8A-82C9-87B9-DAF347A2EE72}"/>
              </a:ext>
            </a:extLst>
          </p:cNvPr>
          <p:cNvPicPr>
            <a:picLocks noChangeAspect="1"/>
          </p:cNvPicPr>
          <p:nvPr/>
        </p:nvPicPr>
        <p:blipFill>
          <a:blip r:embed="rId4"/>
          <a:stretch>
            <a:fillRect/>
          </a:stretch>
        </p:blipFill>
        <p:spPr>
          <a:xfrm>
            <a:off x="7929230" y="2707952"/>
            <a:ext cx="4119895" cy="2849942"/>
          </a:xfrm>
          <a:prstGeom prst="rect">
            <a:avLst/>
          </a:prstGeom>
        </p:spPr>
      </p:pic>
      <p:sp>
        <p:nvSpPr>
          <p:cNvPr id="10" name="正方形/長方形 9">
            <a:extLst>
              <a:ext uri="{FF2B5EF4-FFF2-40B4-BE49-F238E27FC236}">
                <a16:creationId xmlns:a16="http://schemas.microsoft.com/office/drawing/2014/main" id="{63FA084E-2C50-E34E-4356-7FC3C8CA8DF6}"/>
              </a:ext>
            </a:extLst>
          </p:cNvPr>
          <p:cNvSpPr/>
          <p:nvPr/>
        </p:nvSpPr>
        <p:spPr>
          <a:xfrm>
            <a:off x="104482" y="5798127"/>
            <a:ext cx="508582" cy="32507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B3A3648-1267-F6D4-9050-3D14D2F11A4E}"/>
              </a:ext>
            </a:extLst>
          </p:cNvPr>
          <p:cNvSpPr/>
          <p:nvPr/>
        </p:nvSpPr>
        <p:spPr>
          <a:xfrm>
            <a:off x="267628" y="5350521"/>
            <a:ext cx="989671" cy="32507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B268B060-C164-4633-666A-31679300ED08}"/>
              </a:ext>
            </a:extLst>
          </p:cNvPr>
          <p:cNvSpPr/>
          <p:nvPr/>
        </p:nvSpPr>
        <p:spPr>
          <a:xfrm>
            <a:off x="4496910" y="3418609"/>
            <a:ext cx="1207699" cy="32507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716E7CD-8F22-B5B0-FD0B-593173A2558F}"/>
              </a:ext>
            </a:extLst>
          </p:cNvPr>
          <p:cNvSpPr/>
          <p:nvPr/>
        </p:nvSpPr>
        <p:spPr>
          <a:xfrm>
            <a:off x="5100759" y="4067380"/>
            <a:ext cx="1207700" cy="5773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62823AC-2DCB-7912-3DDA-AD622E854B3F}"/>
              </a:ext>
            </a:extLst>
          </p:cNvPr>
          <p:cNvSpPr txBox="1"/>
          <p:nvPr/>
        </p:nvSpPr>
        <p:spPr>
          <a:xfrm>
            <a:off x="325215" y="1496260"/>
            <a:ext cx="3852180" cy="584775"/>
          </a:xfrm>
          <a:prstGeom prst="rect">
            <a:avLst/>
          </a:prstGeom>
          <a:noFill/>
        </p:spPr>
        <p:txBody>
          <a:bodyPr wrap="square" rtlCol="0">
            <a:spAutoFit/>
          </a:bodyPr>
          <a:lstStyle/>
          <a:p>
            <a:r>
              <a:rPr lang="ja-JP" altLang="en-US" sz="1600"/>
              <a:t>⑩デスクトップ上のメニュー「ファイル名を指定して実行」をクリックしてください。</a:t>
            </a:r>
            <a:endParaRPr kumimoji="1" lang="ja-JP" altLang="en-US" sz="1600"/>
          </a:p>
        </p:txBody>
      </p:sp>
      <p:sp>
        <p:nvSpPr>
          <p:cNvPr id="15" name="テキスト ボックス 14">
            <a:extLst>
              <a:ext uri="{FF2B5EF4-FFF2-40B4-BE49-F238E27FC236}">
                <a16:creationId xmlns:a16="http://schemas.microsoft.com/office/drawing/2014/main" id="{3649C7EB-E8CB-4FF8-2143-55C6ADC62B06}"/>
              </a:ext>
            </a:extLst>
          </p:cNvPr>
          <p:cNvSpPr txBox="1"/>
          <p:nvPr/>
        </p:nvSpPr>
        <p:spPr>
          <a:xfrm>
            <a:off x="8318189" y="1443243"/>
            <a:ext cx="3769799" cy="338554"/>
          </a:xfrm>
          <a:prstGeom prst="rect">
            <a:avLst/>
          </a:prstGeom>
          <a:noFill/>
        </p:spPr>
        <p:txBody>
          <a:bodyPr wrap="square" rtlCol="0">
            <a:spAutoFit/>
          </a:bodyPr>
          <a:lstStyle/>
          <a:p>
            <a:r>
              <a:rPr kumimoji="1" lang="ja-JP" altLang="en-US" sz="1600"/>
              <a:t>⑫以下画面が表示されます。</a:t>
            </a:r>
          </a:p>
        </p:txBody>
      </p:sp>
      <p:sp>
        <p:nvSpPr>
          <p:cNvPr id="16" name="テキスト ボックス 15">
            <a:extLst>
              <a:ext uri="{FF2B5EF4-FFF2-40B4-BE49-F238E27FC236}">
                <a16:creationId xmlns:a16="http://schemas.microsoft.com/office/drawing/2014/main" id="{F0679BEA-C020-C198-C2CF-FC337189303D}"/>
              </a:ext>
            </a:extLst>
          </p:cNvPr>
          <p:cNvSpPr txBox="1"/>
          <p:nvPr/>
        </p:nvSpPr>
        <p:spPr>
          <a:xfrm>
            <a:off x="4637792" y="1491712"/>
            <a:ext cx="3551169" cy="830997"/>
          </a:xfrm>
          <a:prstGeom prst="rect">
            <a:avLst/>
          </a:prstGeom>
          <a:noFill/>
        </p:spPr>
        <p:txBody>
          <a:bodyPr wrap="square" rtlCol="0">
            <a:spAutoFit/>
          </a:bodyPr>
          <a:lstStyle/>
          <a:p>
            <a:r>
              <a:rPr kumimoji="1" lang="ja-JP" altLang="en-US" sz="1600"/>
              <a:t>⑪以下画面が表示されるので、名前「</a:t>
            </a:r>
            <a:endParaRPr kumimoji="1" lang="en-US" altLang="ja-JP" sz="1600"/>
          </a:p>
          <a:p>
            <a:r>
              <a:rPr lang="en-US" altLang="ja-JP" sz="1600"/>
              <a:t>odbcad32</a:t>
            </a:r>
            <a:r>
              <a:rPr kumimoji="1" lang="ja-JP" altLang="en-US" sz="1600"/>
              <a:t>」を入力し、「</a:t>
            </a:r>
            <a:r>
              <a:rPr kumimoji="1" lang="en-US" altLang="ja-JP" sz="1600"/>
              <a:t>OK</a:t>
            </a:r>
            <a:r>
              <a:rPr kumimoji="1" lang="ja-JP" altLang="en-US" sz="1600"/>
              <a:t>」ボタンをクリックしてください。</a:t>
            </a:r>
          </a:p>
        </p:txBody>
      </p:sp>
    </p:spTree>
    <p:extLst>
      <p:ext uri="{BB962C8B-B14F-4D97-AF65-F5344CB8AC3E}">
        <p14:creationId xmlns:p14="http://schemas.microsoft.com/office/powerpoint/2010/main" val="18654845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2-2-2-3.psqlODBC</a:t>
            </a:r>
            <a:r>
              <a:rPr lang="ja-JP" altLang="en-US"/>
              <a:t>インストール</a:t>
            </a:r>
            <a:endParaRPr lang="en-US" altLang="ja-JP"/>
          </a:p>
        </p:txBody>
      </p:sp>
      <p:pic>
        <p:nvPicPr>
          <p:cNvPr id="4" name="図 3">
            <a:extLst>
              <a:ext uri="{FF2B5EF4-FFF2-40B4-BE49-F238E27FC236}">
                <a16:creationId xmlns:a16="http://schemas.microsoft.com/office/drawing/2014/main" id="{A7B28C1F-214B-E543-E3BF-F7458993D0C4}"/>
              </a:ext>
            </a:extLst>
          </p:cNvPr>
          <p:cNvPicPr>
            <a:picLocks noChangeAspect="1"/>
          </p:cNvPicPr>
          <p:nvPr/>
        </p:nvPicPr>
        <p:blipFill>
          <a:blip r:embed="rId2"/>
          <a:stretch>
            <a:fillRect/>
          </a:stretch>
        </p:blipFill>
        <p:spPr>
          <a:xfrm>
            <a:off x="77129" y="2697388"/>
            <a:ext cx="4031814" cy="2789012"/>
          </a:xfrm>
          <a:prstGeom prst="rect">
            <a:avLst/>
          </a:prstGeom>
        </p:spPr>
      </p:pic>
      <p:pic>
        <p:nvPicPr>
          <p:cNvPr id="8" name="図 7">
            <a:extLst>
              <a:ext uri="{FF2B5EF4-FFF2-40B4-BE49-F238E27FC236}">
                <a16:creationId xmlns:a16="http://schemas.microsoft.com/office/drawing/2014/main" id="{607E4BA4-6017-FFE0-EAC0-94AB24420E04}"/>
              </a:ext>
            </a:extLst>
          </p:cNvPr>
          <p:cNvPicPr>
            <a:picLocks noChangeAspect="1"/>
          </p:cNvPicPr>
          <p:nvPr/>
        </p:nvPicPr>
        <p:blipFill>
          <a:blip r:embed="rId3"/>
          <a:stretch>
            <a:fillRect/>
          </a:stretch>
        </p:blipFill>
        <p:spPr>
          <a:xfrm>
            <a:off x="4158913" y="2695035"/>
            <a:ext cx="3769687" cy="2789012"/>
          </a:xfrm>
          <a:prstGeom prst="rect">
            <a:avLst/>
          </a:prstGeom>
        </p:spPr>
      </p:pic>
      <p:pic>
        <p:nvPicPr>
          <p:cNvPr id="11" name="図 10">
            <a:extLst>
              <a:ext uri="{FF2B5EF4-FFF2-40B4-BE49-F238E27FC236}">
                <a16:creationId xmlns:a16="http://schemas.microsoft.com/office/drawing/2014/main" id="{C74EDF92-FC32-D573-91DE-5757042494A0}"/>
              </a:ext>
            </a:extLst>
          </p:cNvPr>
          <p:cNvPicPr>
            <a:picLocks noChangeAspect="1"/>
          </p:cNvPicPr>
          <p:nvPr/>
        </p:nvPicPr>
        <p:blipFill>
          <a:blip r:embed="rId4"/>
          <a:stretch>
            <a:fillRect/>
          </a:stretch>
        </p:blipFill>
        <p:spPr>
          <a:xfrm>
            <a:off x="7963978" y="2695034"/>
            <a:ext cx="4179654" cy="2789011"/>
          </a:xfrm>
          <a:prstGeom prst="rect">
            <a:avLst/>
          </a:prstGeom>
        </p:spPr>
      </p:pic>
      <p:pic>
        <p:nvPicPr>
          <p:cNvPr id="14" name="図 13">
            <a:extLst>
              <a:ext uri="{FF2B5EF4-FFF2-40B4-BE49-F238E27FC236}">
                <a16:creationId xmlns:a16="http://schemas.microsoft.com/office/drawing/2014/main" id="{E073874C-41A9-815A-726F-C3C17AB34570}"/>
              </a:ext>
            </a:extLst>
          </p:cNvPr>
          <p:cNvPicPr>
            <a:picLocks noChangeAspect="1"/>
          </p:cNvPicPr>
          <p:nvPr/>
        </p:nvPicPr>
        <p:blipFill>
          <a:blip r:embed="rId5"/>
          <a:stretch>
            <a:fillRect/>
          </a:stretch>
        </p:blipFill>
        <p:spPr>
          <a:xfrm>
            <a:off x="11265513" y="2024895"/>
            <a:ext cx="875222" cy="658583"/>
          </a:xfrm>
          <a:prstGeom prst="rect">
            <a:avLst/>
          </a:prstGeom>
        </p:spPr>
      </p:pic>
      <p:sp>
        <p:nvSpPr>
          <p:cNvPr id="2" name="テキスト ボックス 1">
            <a:extLst>
              <a:ext uri="{FF2B5EF4-FFF2-40B4-BE49-F238E27FC236}">
                <a16:creationId xmlns:a16="http://schemas.microsoft.com/office/drawing/2014/main" id="{2A036FFF-2AF4-64C3-30B5-0C38DB0FCDC7}"/>
              </a:ext>
            </a:extLst>
          </p:cNvPr>
          <p:cNvSpPr txBox="1"/>
          <p:nvPr/>
        </p:nvSpPr>
        <p:spPr>
          <a:xfrm>
            <a:off x="325215" y="1496260"/>
            <a:ext cx="3852180" cy="584775"/>
          </a:xfrm>
          <a:prstGeom prst="rect">
            <a:avLst/>
          </a:prstGeom>
          <a:noFill/>
        </p:spPr>
        <p:txBody>
          <a:bodyPr wrap="square" rtlCol="0">
            <a:spAutoFit/>
          </a:bodyPr>
          <a:lstStyle/>
          <a:p>
            <a:r>
              <a:rPr kumimoji="1" lang="ja-JP" altLang="en-US" sz="1600"/>
              <a:t>⑬</a:t>
            </a:r>
            <a:r>
              <a:rPr lang="ja-JP" altLang="en-US" sz="1600"/>
              <a:t>「システム</a:t>
            </a:r>
            <a:r>
              <a:rPr lang="en-US" altLang="ja-JP" sz="1600"/>
              <a:t>DSN</a:t>
            </a:r>
            <a:r>
              <a:rPr lang="ja-JP" altLang="en-US" sz="1600"/>
              <a:t>」タブを選択し、「追加」ボタンをクリックしてください。</a:t>
            </a:r>
            <a:endParaRPr kumimoji="1" lang="ja-JP" altLang="en-US" sz="1600"/>
          </a:p>
        </p:txBody>
      </p:sp>
      <p:sp>
        <p:nvSpPr>
          <p:cNvPr id="3" name="テキスト ボックス 2">
            <a:extLst>
              <a:ext uri="{FF2B5EF4-FFF2-40B4-BE49-F238E27FC236}">
                <a16:creationId xmlns:a16="http://schemas.microsoft.com/office/drawing/2014/main" id="{4FC6E1EB-8B97-6449-530F-84DF36B650BE}"/>
              </a:ext>
            </a:extLst>
          </p:cNvPr>
          <p:cNvSpPr txBox="1"/>
          <p:nvPr/>
        </p:nvSpPr>
        <p:spPr>
          <a:xfrm>
            <a:off x="8318189" y="1443243"/>
            <a:ext cx="3769799" cy="1077218"/>
          </a:xfrm>
          <a:prstGeom prst="rect">
            <a:avLst/>
          </a:prstGeom>
          <a:noFill/>
        </p:spPr>
        <p:txBody>
          <a:bodyPr wrap="square" rtlCol="0">
            <a:spAutoFit/>
          </a:bodyPr>
          <a:lstStyle/>
          <a:p>
            <a:r>
              <a:rPr lang="ja-JP" altLang="en-US" sz="1600"/>
              <a:t>⑮</a:t>
            </a:r>
            <a:r>
              <a:rPr kumimoji="1" lang="ja-JP" altLang="en-US" sz="1600"/>
              <a:t>以下画面が表示されるので、接続情報を入力し、「テスト」ボタンをクリックして、接続テスト実行後、「保存」</a:t>
            </a:r>
            <a:endParaRPr kumimoji="1" lang="en-US" altLang="ja-JP" sz="1600"/>
          </a:p>
          <a:p>
            <a:r>
              <a:rPr kumimoji="1" lang="ja-JP" altLang="en-US" sz="1600"/>
              <a:t>ボタンをクリックしてください。</a:t>
            </a:r>
          </a:p>
        </p:txBody>
      </p:sp>
      <p:sp>
        <p:nvSpPr>
          <p:cNvPr id="5" name="テキスト ボックス 4">
            <a:extLst>
              <a:ext uri="{FF2B5EF4-FFF2-40B4-BE49-F238E27FC236}">
                <a16:creationId xmlns:a16="http://schemas.microsoft.com/office/drawing/2014/main" id="{8FF341BD-711D-2A92-8F3B-8A58222A420B}"/>
              </a:ext>
            </a:extLst>
          </p:cNvPr>
          <p:cNvSpPr txBox="1"/>
          <p:nvPr/>
        </p:nvSpPr>
        <p:spPr>
          <a:xfrm>
            <a:off x="4236350" y="1491712"/>
            <a:ext cx="3952612" cy="830997"/>
          </a:xfrm>
          <a:prstGeom prst="rect">
            <a:avLst/>
          </a:prstGeom>
          <a:noFill/>
        </p:spPr>
        <p:txBody>
          <a:bodyPr wrap="square" rtlCol="0">
            <a:spAutoFit/>
          </a:bodyPr>
          <a:lstStyle/>
          <a:p>
            <a:r>
              <a:rPr lang="ja-JP" altLang="en-US" sz="1600"/>
              <a:t>⑭</a:t>
            </a:r>
            <a:r>
              <a:rPr kumimoji="1" lang="ja-JP" altLang="en-US" sz="1600"/>
              <a:t>以下画面が表示されるので、リストから「</a:t>
            </a:r>
            <a:r>
              <a:rPr lang="en-US" altLang="ja-JP" sz="1600"/>
              <a:t>PostgreSQL Unicode(x64)</a:t>
            </a:r>
            <a:r>
              <a:rPr kumimoji="1" lang="ja-JP" altLang="en-US" sz="1600"/>
              <a:t>」を選択し、</a:t>
            </a:r>
            <a:r>
              <a:rPr lang="ja-JP" altLang="en-US" sz="1600"/>
              <a:t>「完了」</a:t>
            </a:r>
            <a:r>
              <a:rPr kumimoji="1" lang="ja-JP" altLang="en-US" sz="1600"/>
              <a:t>ボタンをクリックしてください。</a:t>
            </a:r>
          </a:p>
        </p:txBody>
      </p:sp>
      <p:sp>
        <p:nvSpPr>
          <p:cNvPr id="6" name="正方形/長方形 5">
            <a:extLst>
              <a:ext uri="{FF2B5EF4-FFF2-40B4-BE49-F238E27FC236}">
                <a16:creationId xmlns:a16="http://schemas.microsoft.com/office/drawing/2014/main" id="{508CE698-FC1E-9E58-2747-F4A2A41B99DA}"/>
              </a:ext>
            </a:extLst>
          </p:cNvPr>
          <p:cNvSpPr/>
          <p:nvPr/>
        </p:nvSpPr>
        <p:spPr>
          <a:xfrm>
            <a:off x="2922141" y="3192493"/>
            <a:ext cx="1101220" cy="36350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2E0F303-5DF1-83AF-072A-20B7BC825131}"/>
              </a:ext>
            </a:extLst>
          </p:cNvPr>
          <p:cNvSpPr/>
          <p:nvPr/>
        </p:nvSpPr>
        <p:spPr>
          <a:xfrm>
            <a:off x="484655" y="2828986"/>
            <a:ext cx="643105" cy="36350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128CB0B-13EF-2904-CD8F-C9EF3BB124A5}"/>
              </a:ext>
            </a:extLst>
          </p:cNvPr>
          <p:cNvSpPr/>
          <p:nvPr/>
        </p:nvSpPr>
        <p:spPr>
          <a:xfrm>
            <a:off x="6336815" y="5112631"/>
            <a:ext cx="998705" cy="45949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4D14359-9351-A8DA-F026-0E8F9E688671}"/>
              </a:ext>
            </a:extLst>
          </p:cNvPr>
          <p:cNvSpPr/>
          <p:nvPr/>
        </p:nvSpPr>
        <p:spPr>
          <a:xfrm>
            <a:off x="7978570" y="2961445"/>
            <a:ext cx="3207590" cy="20677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64DE5DA-EFFE-590C-9210-FE218B64356E}"/>
              </a:ext>
            </a:extLst>
          </p:cNvPr>
          <p:cNvSpPr/>
          <p:nvPr/>
        </p:nvSpPr>
        <p:spPr>
          <a:xfrm>
            <a:off x="11328400" y="3182333"/>
            <a:ext cx="759588" cy="37366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C8634AB-8895-5184-4D69-AB0301F6411D}"/>
              </a:ext>
            </a:extLst>
          </p:cNvPr>
          <p:cNvSpPr/>
          <p:nvPr/>
        </p:nvSpPr>
        <p:spPr>
          <a:xfrm>
            <a:off x="11323330" y="3556000"/>
            <a:ext cx="759588" cy="37366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426B45B-D181-661F-CDF5-E04A5ED1D559}"/>
              </a:ext>
            </a:extLst>
          </p:cNvPr>
          <p:cNvSpPr/>
          <p:nvPr/>
        </p:nvSpPr>
        <p:spPr>
          <a:xfrm>
            <a:off x="11694160" y="2496645"/>
            <a:ext cx="388758" cy="1983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16F08651-8CF4-3A2D-FD23-D524BB77E9CC}"/>
              </a:ext>
            </a:extLst>
          </p:cNvPr>
          <p:cNvCxnSpPr/>
          <p:nvPr/>
        </p:nvCxnSpPr>
        <p:spPr>
          <a:xfrm flipV="1">
            <a:off x="11814810" y="2695034"/>
            <a:ext cx="0" cy="4872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1463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2-2-2-3.psqlODBC</a:t>
            </a:r>
            <a:r>
              <a:rPr lang="ja-JP" altLang="en-US"/>
              <a:t>インストール</a:t>
            </a:r>
            <a:endParaRPr lang="en-US" altLang="ja-JP"/>
          </a:p>
        </p:txBody>
      </p:sp>
      <p:pic>
        <p:nvPicPr>
          <p:cNvPr id="3" name="図 2">
            <a:extLst>
              <a:ext uri="{FF2B5EF4-FFF2-40B4-BE49-F238E27FC236}">
                <a16:creationId xmlns:a16="http://schemas.microsoft.com/office/drawing/2014/main" id="{6050A40C-3D19-490A-09A8-1259A59D8613}"/>
              </a:ext>
            </a:extLst>
          </p:cNvPr>
          <p:cNvPicPr>
            <a:picLocks noChangeAspect="1"/>
          </p:cNvPicPr>
          <p:nvPr/>
        </p:nvPicPr>
        <p:blipFill>
          <a:blip r:embed="rId2"/>
          <a:stretch>
            <a:fillRect/>
          </a:stretch>
        </p:blipFill>
        <p:spPr>
          <a:xfrm>
            <a:off x="359368" y="2763722"/>
            <a:ext cx="4791919" cy="3314815"/>
          </a:xfrm>
          <a:prstGeom prst="rect">
            <a:avLst/>
          </a:prstGeom>
        </p:spPr>
      </p:pic>
      <p:sp>
        <p:nvSpPr>
          <p:cNvPr id="4" name="テキスト ボックス 3">
            <a:extLst>
              <a:ext uri="{FF2B5EF4-FFF2-40B4-BE49-F238E27FC236}">
                <a16:creationId xmlns:a16="http://schemas.microsoft.com/office/drawing/2014/main" id="{9460A646-5F50-FCC4-2C6E-239F68C786D3}"/>
              </a:ext>
            </a:extLst>
          </p:cNvPr>
          <p:cNvSpPr txBox="1"/>
          <p:nvPr/>
        </p:nvSpPr>
        <p:spPr>
          <a:xfrm>
            <a:off x="325215" y="1496260"/>
            <a:ext cx="4826072" cy="338554"/>
          </a:xfrm>
          <a:prstGeom prst="rect">
            <a:avLst/>
          </a:prstGeom>
          <a:noFill/>
        </p:spPr>
        <p:txBody>
          <a:bodyPr wrap="square" rtlCol="0">
            <a:spAutoFit/>
          </a:bodyPr>
          <a:lstStyle/>
          <a:p>
            <a:r>
              <a:rPr lang="ja-JP" altLang="en-US" sz="1600"/>
              <a:t>⑯</a:t>
            </a:r>
            <a:r>
              <a:rPr kumimoji="1" lang="ja-JP" altLang="en-US" sz="1600"/>
              <a:t>保存が完了すると、以下画面が表示されます。</a:t>
            </a:r>
          </a:p>
        </p:txBody>
      </p:sp>
    </p:spTree>
    <p:extLst>
      <p:ext uri="{BB962C8B-B14F-4D97-AF65-F5344CB8AC3E}">
        <p14:creationId xmlns:p14="http://schemas.microsoft.com/office/powerpoint/2010/main" val="26341865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BE079E9E-3228-E361-B880-04A7AB4442F9}"/>
              </a:ext>
            </a:extLst>
          </p:cNvPr>
          <p:cNvPicPr>
            <a:picLocks noChangeAspect="1"/>
          </p:cNvPicPr>
          <p:nvPr/>
        </p:nvPicPr>
        <p:blipFill>
          <a:blip r:embed="rId2"/>
          <a:stretch>
            <a:fillRect/>
          </a:stretch>
        </p:blipFill>
        <p:spPr>
          <a:xfrm>
            <a:off x="120317" y="2784622"/>
            <a:ext cx="3237295" cy="1672888"/>
          </a:xfrm>
          <a:prstGeom prst="rect">
            <a:avLst/>
          </a:prstGeom>
        </p:spPr>
      </p:pic>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5" name="テキスト プレースホルダー 8">
            <a:extLst>
              <a:ext uri="{FF2B5EF4-FFF2-40B4-BE49-F238E27FC236}">
                <a16:creationId xmlns:a16="http://schemas.microsoft.com/office/drawing/2014/main" id="{42C0FF4F-E3B8-2D82-AB92-FE93663337FC}"/>
              </a:ext>
            </a:extLst>
          </p:cNvPr>
          <p:cNvSpPr>
            <a:spLocks noGrp="1"/>
          </p:cNvSpPr>
          <p:nvPr>
            <p:ph type="body" sz="quarter" idx="14"/>
          </p:nvPr>
        </p:nvSpPr>
        <p:spPr>
          <a:xfrm>
            <a:off x="268288" y="929051"/>
            <a:ext cx="11637962" cy="373063"/>
          </a:xfrm>
        </p:spPr>
        <p:txBody>
          <a:bodyPr/>
          <a:lstStyle/>
          <a:p>
            <a:r>
              <a:rPr lang="en-US" altLang="ja-JP"/>
              <a:t>2-2-2-4. MS .Net Runtime</a:t>
            </a:r>
            <a:r>
              <a:rPr lang="ja-JP" altLang="en-US"/>
              <a:t>インストール</a:t>
            </a:r>
            <a:endParaRPr lang="en-US" altLang="ja-JP"/>
          </a:p>
        </p:txBody>
      </p:sp>
      <p:sp>
        <p:nvSpPr>
          <p:cNvPr id="8" name="テキスト ボックス 7">
            <a:extLst>
              <a:ext uri="{FF2B5EF4-FFF2-40B4-BE49-F238E27FC236}">
                <a16:creationId xmlns:a16="http://schemas.microsoft.com/office/drawing/2014/main" id="{96D8364A-4AC9-944E-B2FB-936B5990B7D4}"/>
              </a:ext>
            </a:extLst>
          </p:cNvPr>
          <p:cNvSpPr txBox="1"/>
          <p:nvPr/>
        </p:nvSpPr>
        <p:spPr>
          <a:xfrm>
            <a:off x="205496" y="1550149"/>
            <a:ext cx="3834473" cy="830997"/>
          </a:xfrm>
          <a:prstGeom prst="rect">
            <a:avLst/>
          </a:prstGeom>
          <a:noFill/>
        </p:spPr>
        <p:txBody>
          <a:bodyPr wrap="square" rtlCol="0">
            <a:spAutoFit/>
          </a:bodyPr>
          <a:lstStyle/>
          <a:p>
            <a:r>
              <a:rPr lang="ja-JP" altLang="en-US" sz="1600"/>
              <a:t>①</a:t>
            </a:r>
            <a:r>
              <a:rPr lang="en-US" altLang="ja-JP" sz="1600"/>
              <a:t>Win11</a:t>
            </a:r>
            <a:r>
              <a:rPr lang="ja-JP" altLang="en-US" sz="1600"/>
              <a:t>上のダウンロードフォルダより「」ファイルをドラッグ＆ドロップで仮想マシン上のデスクトップに貼り付けます。</a:t>
            </a:r>
            <a:endParaRPr kumimoji="1" lang="en-US" altLang="ja-JP" sz="1600"/>
          </a:p>
        </p:txBody>
      </p:sp>
      <p:pic>
        <p:nvPicPr>
          <p:cNvPr id="9" name="図 8">
            <a:extLst>
              <a:ext uri="{FF2B5EF4-FFF2-40B4-BE49-F238E27FC236}">
                <a16:creationId xmlns:a16="http://schemas.microsoft.com/office/drawing/2014/main" id="{5B940F56-3739-5AAC-D04B-8F010442CC24}"/>
              </a:ext>
            </a:extLst>
          </p:cNvPr>
          <p:cNvPicPr>
            <a:picLocks noChangeAspect="1"/>
          </p:cNvPicPr>
          <p:nvPr/>
        </p:nvPicPr>
        <p:blipFill>
          <a:blip r:embed="rId3"/>
          <a:stretch>
            <a:fillRect/>
          </a:stretch>
        </p:blipFill>
        <p:spPr>
          <a:xfrm>
            <a:off x="1030878" y="4162294"/>
            <a:ext cx="2895215" cy="2132383"/>
          </a:xfrm>
          <a:prstGeom prst="rect">
            <a:avLst/>
          </a:prstGeom>
        </p:spPr>
      </p:pic>
      <p:sp>
        <p:nvSpPr>
          <p:cNvPr id="10" name="楕円 9">
            <a:extLst>
              <a:ext uri="{FF2B5EF4-FFF2-40B4-BE49-F238E27FC236}">
                <a16:creationId xmlns:a16="http://schemas.microsoft.com/office/drawing/2014/main" id="{33D442AD-E04F-2179-35D1-1782FAD33755}"/>
              </a:ext>
            </a:extLst>
          </p:cNvPr>
          <p:cNvSpPr/>
          <p:nvPr/>
        </p:nvSpPr>
        <p:spPr>
          <a:xfrm>
            <a:off x="1122193" y="3799840"/>
            <a:ext cx="2045880" cy="433038"/>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A2E29BED-6936-B49B-2CF6-73F564721E95}"/>
              </a:ext>
            </a:extLst>
          </p:cNvPr>
          <p:cNvSpPr/>
          <p:nvPr/>
        </p:nvSpPr>
        <p:spPr>
          <a:xfrm>
            <a:off x="1775909" y="4247147"/>
            <a:ext cx="324870" cy="1335506"/>
          </a:xfrm>
          <a:custGeom>
            <a:avLst/>
            <a:gdLst>
              <a:gd name="connsiteX0" fmla="*/ 12031 w 324870"/>
              <a:gd name="connsiteY0" fmla="*/ 0 h 1335506"/>
              <a:gd name="connsiteX1" fmla="*/ 324852 w 324870"/>
              <a:gd name="connsiteY1" fmla="*/ 661737 h 1335506"/>
              <a:gd name="connsiteX2" fmla="*/ 0 w 324870"/>
              <a:gd name="connsiteY2" fmla="*/ 1335506 h 1335506"/>
            </a:gdLst>
            <a:ahLst/>
            <a:cxnLst>
              <a:cxn ang="0">
                <a:pos x="connsiteX0" y="connsiteY0"/>
              </a:cxn>
              <a:cxn ang="0">
                <a:pos x="connsiteX1" y="connsiteY1"/>
              </a:cxn>
              <a:cxn ang="0">
                <a:pos x="connsiteX2" y="connsiteY2"/>
              </a:cxn>
            </a:cxnLst>
            <a:rect l="l" t="t" r="r" b="b"/>
            <a:pathLst>
              <a:path w="324870" h="1335506" extrusionOk="0">
                <a:moveTo>
                  <a:pt x="12031" y="0"/>
                </a:moveTo>
                <a:cubicBezTo>
                  <a:pt x="161612" y="214745"/>
                  <a:pt x="296850" y="450415"/>
                  <a:pt x="324852" y="661737"/>
                </a:cubicBezTo>
                <a:cubicBezTo>
                  <a:pt x="369389" y="894119"/>
                  <a:pt x="157224" y="1110047"/>
                  <a:pt x="0" y="1335506"/>
                </a:cubicBezTo>
              </a:path>
            </a:pathLst>
          </a:custGeom>
          <a:noFill/>
          <a:ln w="44450">
            <a:solidFill>
              <a:srgbClr val="FF0000"/>
            </a:solidFill>
            <a:prstDash val="sysDot"/>
            <a:tailEnd type="arrow"/>
            <a:extLst>
              <a:ext uri="{C807C97D-BFC1-408E-A445-0C87EB9F89A2}">
                <ask:lineSketchStyleProps xmlns:ask="http://schemas.microsoft.com/office/drawing/2018/sketchyshapes" sd="1219033472">
                  <a:custGeom>
                    <a:avLst/>
                    <a:gdLst>
                      <a:gd name="connsiteX0" fmla="*/ 12031 w 324870"/>
                      <a:gd name="connsiteY0" fmla="*/ 0 h 1335506"/>
                      <a:gd name="connsiteX1" fmla="*/ 324852 w 324870"/>
                      <a:gd name="connsiteY1" fmla="*/ 661737 h 1335506"/>
                      <a:gd name="connsiteX2" fmla="*/ 0 w 324870"/>
                      <a:gd name="connsiteY2" fmla="*/ 1335506 h 1335506"/>
                    </a:gdLst>
                    <a:ahLst/>
                    <a:cxnLst>
                      <a:cxn ang="0">
                        <a:pos x="connsiteX0" y="connsiteY0"/>
                      </a:cxn>
                      <a:cxn ang="0">
                        <a:pos x="connsiteX1" y="connsiteY1"/>
                      </a:cxn>
                      <a:cxn ang="0">
                        <a:pos x="connsiteX2" y="connsiteY2"/>
                      </a:cxn>
                    </a:cxnLst>
                    <a:rect l="l" t="t" r="r" b="b"/>
                    <a:pathLst>
                      <a:path w="324870" h="1335506">
                        <a:moveTo>
                          <a:pt x="12031" y="0"/>
                        </a:moveTo>
                        <a:cubicBezTo>
                          <a:pt x="169444" y="219576"/>
                          <a:pt x="326857" y="439153"/>
                          <a:pt x="324852" y="661737"/>
                        </a:cubicBezTo>
                        <a:cubicBezTo>
                          <a:pt x="322847" y="884321"/>
                          <a:pt x="161423" y="1109913"/>
                          <a:pt x="0" y="1335506"/>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BAD2A5AB-F6B1-2103-1DB5-21EAB5A8A320}"/>
              </a:ext>
            </a:extLst>
          </p:cNvPr>
          <p:cNvPicPr>
            <a:picLocks noChangeAspect="1"/>
          </p:cNvPicPr>
          <p:nvPr/>
        </p:nvPicPr>
        <p:blipFill>
          <a:blip r:embed="rId3"/>
          <a:stretch>
            <a:fillRect/>
          </a:stretch>
        </p:blipFill>
        <p:spPr>
          <a:xfrm>
            <a:off x="4248510" y="2727754"/>
            <a:ext cx="3377939" cy="2487919"/>
          </a:xfrm>
          <a:prstGeom prst="rect">
            <a:avLst/>
          </a:prstGeom>
        </p:spPr>
      </p:pic>
      <p:sp>
        <p:nvSpPr>
          <p:cNvPr id="19" name="テキスト ボックス 18">
            <a:extLst>
              <a:ext uri="{FF2B5EF4-FFF2-40B4-BE49-F238E27FC236}">
                <a16:creationId xmlns:a16="http://schemas.microsoft.com/office/drawing/2014/main" id="{1226B7AE-65B8-177D-0868-381D47C42FCD}"/>
              </a:ext>
            </a:extLst>
          </p:cNvPr>
          <p:cNvSpPr txBox="1"/>
          <p:nvPr/>
        </p:nvSpPr>
        <p:spPr>
          <a:xfrm>
            <a:off x="4148078" y="1524970"/>
            <a:ext cx="3634782" cy="1077218"/>
          </a:xfrm>
          <a:prstGeom prst="rect">
            <a:avLst/>
          </a:prstGeom>
          <a:noFill/>
        </p:spPr>
        <p:txBody>
          <a:bodyPr wrap="square" rtlCol="0">
            <a:spAutoFit/>
          </a:bodyPr>
          <a:lstStyle/>
          <a:p>
            <a:r>
              <a:rPr kumimoji="1" lang="ja-JP" altLang="en-US" sz="1600"/>
              <a:t>②仮想マシン上のデスクトップにある「</a:t>
            </a:r>
            <a:r>
              <a:rPr lang="en-US" altLang="ja-JP" sz="1600"/>
              <a:t>dotnet-runtime-7.0.14-win-x64</a:t>
            </a:r>
            <a:r>
              <a:rPr kumimoji="1" lang="en-US" altLang="ja-JP" sz="1600"/>
              <a:t>.exe</a:t>
            </a:r>
            <a:r>
              <a:rPr kumimoji="1" lang="ja-JP" altLang="en-US" sz="1600"/>
              <a:t>」アイコンをダブルクリックしてください。</a:t>
            </a:r>
          </a:p>
        </p:txBody>
      </p:sp>
      <p:pic>
        <p:nvPicPr>
          <p:cNvPr id="20" name="図 19">
            <a:extLst>
              <a:ext uri="{FF2B5EF4-FFF2-40B4-BE49-F238E27FC236}">
                <a16:creationId xmlns:a16="http://schemas.microsoft.com/office/drawing/2014/main" id="{C4074904-A5D5-A74E-8D00-C5A03DAA5A9F}"/>
              </a:ext>
            </a:extLst>
          </p:cNvPr>
          <p:cNvPicPr>
            <a:picLocks noChangeAspect="1"/>
          </p:cNvPicPr>
          <p:nvPr/>
        </p:nvPicPr>
        <p:blipFill>
          <a:blip r:embed="rId4"/>
          <a:stretch>
            <a:fillRect/>
          </a:stretch>
        </p:blipFill>
        <p:spPr>
          <a:xfrm>
            <a:off x="7979554" y="2727754"/>
            <a:ext cx="4131019" cy="2947987"/>
          </a:xfrm>
          <a:prstGeom prst="rect">
            <a:avLst/>
          </a:prstGeom>
        </p:spPr>
      </p:pic>
      <p:sp>
        <p:nvSpPr>
          <p:cNvPr id="21" name="テキスト ボックス 20">
            <a:extLst>
              <a:ext uri="{FF2B5EF4-FFF2-40B4-BE49-F238E27FC236}">
                <a16:creationId xmlns:a16="http://schemas.microsoft.com/office/drawing/2014/main" id="{7F5F1CEC-D03D-D1BA-04FE-A6A5DF9027BC}"/>
              </a:ext>
            </a:extLst>
          </p:cNvPr>
          <p:cNvSpPr txBox="1"/>
          <p:nvPr/>
        </p:nvSpPr>
        <p:spPr>
          <a:xfrm>
            <a:off x="7970629" y="1496260"/>
            <a:ext cx="3852180" cy="584775"/>
          </a:xfrm>
          <a:prstGeom prst="rect">
            <a:avLst/>
          </a:prstGeom>
          <a:noFill/>
        </p:spPr>
        <p:txBody>
          <a:bodyPr wrap="square" rtlCol="0">
            <a:spAutoFit/>
          </a:bodyPr>
          <a:lstStyle/>
          <a:p>
            <a:r>
              <a:rPr lang="ja-JP" altLang="en-US" sz="1600"/>
              <a:t>③</a:t>
            </a:r>
            <a:r>
              <a:rPr kumimoji="1" lang="ja-JP" altLang="en-US" sz="1600"/>
              <a:t>以下画面が表示されるので、「インストール」ボタンをクリックしてください。</a:t>
            </a:r>
          </a:p>
        </p:txBody>
      </p:sp>
      <p:sp>
        <p:nvSpPr>
          <p:cNvPr id="2" name="テキスト ボックス 1">
            <a:extLst>
              <a:ext uri="{FF2B5EF4-FFF2-40B4-BE49-F238E27FC236}">
                <a16:creationId xmlns:a16="http://schemas.microsoft.com/office/drawing/2014/main" id="{1A264F0D-179F-B525-E955-D50151A1A05E}"/>
              </a:ext>
            </a:extLst>
          </p:cNvPr>
          <p:cNvSpPr txBox="1"/>
          <p:nvPr/>
        </p:nvSpPr>
        <p:spPr>
          <a:xfrm>
            <a:off x="4365374" y="4506794"/>
            <a:ext cx="772201" cy="523220"/>
          </a:xfrm>
          <a:prstGeom prst="rect">
            <a:avLst/>
          </a:prstGeom>
          <a:solidFill>
            <a:srgbClr val="0195ED"/>
          </a:solidFill>
        </p:spPr>
        <p:txBody>
          <a:bodyPr wrap="square" rtlCol="0">
            <a:spAutoFit/>
          </a:bodyPr>
          <a:lstStyle/>
          <a:p>
            <a:r>
              <a:rPr kumimoji="1" lang="en-US" altLang="ja-JP" sz="700">
                <a:solidFill>
                  <a:schemeClr val="bg1"/>
                </a:solidFill>
              </a:rPr>
              <a:t>dotnet-runtime-7.0.14-win-x64.exe</a:t>
            </a:r>
            <a:endParaRPr kumimoji="1" lang="ja-JP" altLang="en-US" sz="700">
              <a:solidFill>
                <a:schemeClr val="bg1"/>
              </a:solidFill>
            </a:endParaRPr>
          </a:p>
        </p:txBody>
      </p:sp>
      <p:sp>
        <p:nvSpPr>
          <p:cNvPr id="4" name="テキスト ボックス 3">
            <a:extLst>
              <a:ext uri="{FF2B5EF4-FFF2-40B4-BE49-F238E27FC236}">
                <a16:creationId xmlns:a16="http://schemas.microsoft.com/office/drawing/2014/main" id="{8FAB7F62-14C7-58AB-A76E-B375872FEAE8}"/>
              </a:ext>
            </a:extLst>
          </p:cNvPr>
          <p:cNvSpPr txBox="1"/>
          <p:nvPr/>
        </p:nvSpPr>
        <p:spPr>
          <a:xfrm>
            <a:off x="1131735" y="5715438"/>
            <a:ext cx="772201" cy="523220"/>
          </a:xfrm>
          <a:prstGeom prst="rect">
            <a:avLst/>
          </a:prstGeom>
          <a:solidFill>
            <a:srgbClr val="0195ED"/>
          </a:solidFill>
        </p:spPr>
        <p:txBody>
          <a:bodyPr wrap="square" rtlCol="0">
            <a:spAutoFit/>
          </a:bodyPr>
          <a:lstStyle/>
          <a:p>
            <a:r>
              <a:rPr kumimoji="1" lang="en-US" altLang="ja-JP" sz="700">
                <a:solidFill>
                  <a:schemeClr val="bg1"/>
                </a:solidFill>
              </a:rPr>
              <a:t>dotnet-runtime-7.0.14-win-x64.exe</a:t>
            </a:r>
            <a:endParaRPr kumimoji="1" lang="ja-JP" altLang="en-US" sz="700">
              <a:solidFill>
                <a:schemeClr val="bg1"/>
              </a:solidFill>
            </a:endParaRPr>
          </a:p>
        </p:txBody>
      </p:sp>
      <p:sp>
        <p:nvSpPr>
          <p:cNvPr id="12" name="楕円 11">
            <a:extLst>
              <a:ext uri="{FF2B5EF4-FFF2-40B4-BE49-F238E27FC236}">
                <a16:creationId xmlns:a16="http://schemas.microsoft.com/office/drawing/2014/main" id="{B528FC77-DE2E-C83C-2BA9-1FDCE5E3AF9C}"/>
              </a:ext>
            </a:extLst>
          </p:cNvPr>
          <p:cNvSpPr/>
          <p:nvPr/>
        </p:nvSpPr>
        <p:spPr>
          <a:xfrm>
            <a:off x="963711" y="5190969"/>
            <a:ext cx="965200" cy="758761"/>
          </a:xfrm>
          <a:prstGeom prst="ellipse">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82464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pic>
        <p:nvPicPr>
          <p:cNvPr id="8" name="図 7">
            <a:extLst>
              <a:ext uri="{FF2B5EF4-FFF2-40B4-BE49-F238E27FC236}">
                <a16:creationId xmlns:a16="http://schemas.microsoft.com/office/drawing/2014/main" id="{5BA5AE7E-91B5-F06B-9E29-695A4FAC10C3}"/>
              </a:ext>
            </a:extLst>
          </p:cNvPr>
          <p:cNvPicPr>
            <a:picLocks noChangeAspect="1"/>
          </p:cNvPicPr>
          <p:nvPr/>
        </p:nvPicPr>
        <p:blipFill>
          <a:blip r:embed="rId2"/>
          <a:stretch>
            <a:fillRect/>
          </a:stretch>
        </p:blipFill>
        <p:spPr>
          <a:xfrm>
            <a:off x="508747" y="2725271"/>
            <a:ext cx="5034717" cy="3592886"/>
          </a:xfrm>
          <a:prstGeom prst="rect">
            <a:avLst/>
          </a:prstGeom>
        </p:spPr>
      </p:pic>
      <p:pic>
        <p:nvPicPr>
          <p:cNvPr id="9" name="図 8">
            <a:extLst>
              <a:ext uri="{FF2B5EF4-FFF2-40B4-BE49-F238E27FC236}">
                <a16:creationId xmlns:a16="http://schemas.microsoft.com/office/drawing/2014/main" id="{01166521-C923-30F0-115F-75D1387F3FDD}"/>
              </a:ext>
            </a:extLst>
          </p:cNvPr>
          <p:cNvPicPr>
            <a:picLocks noChangeAspect="1"/>
          </p:cNvPicPr>
          <p:nvPr/>
        </p:nvPicPr>
        <p:blipFill>
          <a:blip r:embed="rId3"/>
          <a:stretch>
            <a:fillRect/>
          </a:stretch>
        </p:blipFill>
        <p:spPr>
          <a:xfrm>
            <a:off x="107485" y="6451939"/>
            <a:ext cx="1554450" cy="812121"/>
          </a:xfrm>
          <a:prstGeom prst="rect">
            <a:avLst/>
          </a:prstGeom>
        </p:spPr>
      </p:pic>
      <p:pic>
        <p:nvPicPr>
          <p:cNvPr id="10" name="図 9">
            <a:extLst>
              <a:ext uri="{FF2B5EF4-FFF2-40B4-BE49-F238E27FC236}">
                <a16:creationId xmlns:a16="http://schemas.microsoft.com/office/drawing/2014/main" id="{0F3188C5-415F-9A47-A4B1-EB9CD2DC8415}"/>
              </a:ext>
            </a:extLst>
          </p:cNvPr>
          <p:cNvPicPr>
            <a:picLocks noChangeAspect="1"/>
          </p:cNvPicPr>
          <p:nvPr/>
        </p:nvPicPr>
        <p:blipFill>
          <a:blip r:embed="rId4"/>
          <a:stretch>
            <a:fillRect/>
          </a:stretch>
        </p:blipFill>
        <p:spPr>
          <a:xfrm>
            <a:off x="6469242" y="2725269"/>
            <a:ext cx="5034716" cy="3592885"/>
          </a:xfrm>
          <a:prstGeom prst="rect">
            <a:avLst/>
          </a:prstGeom>
        </p:spPr>
      </p:pic>
      <p:sp>
        <p:nvSpPr>
          <p:cNvPr id="11" name="テキスト ボックス 10">
            <a:extLst>
              <a:ext uri="{FF2B5EF4-FFF2-40B4-BE49-F238E27FC236}">
                <a16:creationId xmlns:a16="http://schemas.microsoft.com/office/drawing/2014/main" id="{8FE5450E-0F35-8780-D08F-178844F81B91}"/>
              </a:ext>
            </a:extLst>
          </p:cNvPr>
          <p:cNvSpPr txBox="1"/>
          <p:nvPr/>
        </p:nvSpPr>
        <p:spPr>
          <a:xfrm>
            <a:off x="6469243" y="1496260"/>
            <a:ext cx="5034716" cy="584775"/>
          </a:xfrm>
          <a:prstGeom prst="rect">
            <a:avLst/>
          </a:prstGeom>
          <a:noFill/>
        </p:spPr>
        <p:txBody>
          <a:bodyPr wrap="square" rtlCol="0">
            <a:spAutoFit/>
          </a:bodyPr>
          <a:lstStyle/>
          <a:p>
            <a:r>
              <a:rPr lang="ja-JP" altLang="en-US" sz="1600"/>
              <a:t>③インストールが完了すると、</a:t>
            </a:r>
            <a:r>
              <a:rPr kumimoji="1" lang="ja-JP" altLang="en-US" sz="1600"/>
              <a:t>以下画面が表示されるので、「</a:t>
            </a:r>
            <a:r>
              <a:rPr lang="ja-JP" altLang="en-US" sz="1600"/>
              <a:t>閉じる</a:t>
            </a:r>
            <a:r>
              <a:rPr kumimoji="1" lang="ja-JP" altLang="en-US" sz="1600"/>
              <a:t>」ボタンをクリックしてください。</a:t>
            </a:r>
          </a:p>
        </p:txBody>
      </p:sp>
      <p:sp>
        <p:nvSpPr>
          <p:cNvPr id="12" name="テキスト ボックス 11">
            <a:extLst>
              <a:ext uri="{FF2B5EF4-FFF2-40B4-BE49-F238E27FC236}">
                <a16:creationId xmlns:a16="http://schemas.microsoft.com/office/drawing/2014/main" id="{12006E3A-9D75-27EE-EEB4-3BAA8A6D35B2}"/>
              </a:ext>
            </a:extLst>
          </p:cNvPr>
          <p:cNvSpPr txBox="1"/>
          <p:nvPr/>
        </p:nvSpPr>
        <p:spPr>
          <a:xfrm>
            <a:off x="494068" y="1496259"/>
            <a:ext cx="5049396" cy="338554"/>
          </a:xfrm>
          <a:prstGeom prst="rect">
            <a:avLst/>
          </a:prstGeom>
          <a:noFill/>
        </p:spPr>
        <p:txBody>
          <a:bodyPr wrap="square" rtlCol="0">
            <a:spAutoFit/>
          </a:bodyPr>
          <a:lstStyle/>
          <a:p>
            <a:r>
              <a:rPr lang="ja-JP" altLang="en-US" sz="1600"/>
              <a:t>③インストールが開始され、</a:t>
            </a:r>
            <a:r>
              <a:rPr kumimoji="1" lang="ja-JP" altLang="en-US" sz="1600"/>
              <a:t>以下画面が表示されます。</a:t>
            </a:r>
          </a:p>
        </p:txBody>
      </p:sp>
    </p:spTree>
    <p:extLst>
      <p:ext uri="{BB962C8B-B14F-4D97-AF65-F5344CB8AC3E}">
        <p14:creationId xmlns:p14="http://schemas.microsoft.com/office/powerpoint/2010/main" val="16908199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5929AB86-3217-D793-DA66-DCEEFEAF2A6A}"/>
              </a:ext>
            </a:extLst>
          </p:cNvPr>
          <p:cNvPicPr>
            <a:picLocks noChangeAspect="1"/>
          </p:cNvPicPr>
          <p:nvPr/>
        </p:nvPicPr>
        <p:blipFill>
          <a:blip r:embed="rId2"/>
          <a:stretch>
            <a:fillRect/>
          </a:stretch>
        </p:blipFill>
        <p:spPr>
          <a:xfrm>
            <a:off x="205496" y="2582065"/>
            <a:ext cx="3053189" cy="1764331"/>
          </a:xfrm>
          <a:prstGeom prst="rect">
            <a:avLst/>
          </a:prstGeom>
        </p:spPr>
      </p:pic>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en-US" altLang="ja-JP"/>
              <a:t>2-2-2-5. MS ASP.NET Core Shared Freamwork</a:t>
            </a:r>
            <a:r>
              <a:rPr lang="ja-JP" altLang="en-US"/>
              <a:t>インストール</a:t>
            </a:r>
            <a:endParaRPr lang="en-US" altLang="ja-JP"/>
          </a:p>
        </p:txBody>
      </p:sp>
      <p:sp>
        <p:nvSpPr>
          <p:cNvPr id="4" name="テキスト ボックス 3">
            <a:extLst>
              <a:ext uri="{FF2B5EF4-FFF2-40B4-BE49-F238E27FC236}">
                <a16:creationId xmlns:a16="http://schemas.microsoft.com/office/drawing/2014/main" id="{73797D1D-7B25-A9A7-D4BD-15B287351320}"/>
              </a:ext>
            </a:extLst>
          </p:cNvPr>
          <p:cNvSpPr txBox="1"/>
          <p:nvPr/>
        </p:nvSpPr>
        <p:spPr>
          <a:xfrm>
            <a:off x="205496" y="1550149"/>
            <a:ext cx="3834473" cy="830997"/>
          </a:xfrm>
          <a:prstGeom prst="rect">
            <a:avLst/>
          </a:prstGeom>
          <a:noFill/>
        </p:spPr>
        <p:txBody>
          <a:bodyPr wrap="square" rtlCol="0">
            <a:spAutoFit/>
          </a:bodyPr>
          <a:lstStyle/>
          <a:p>
            <a:r>
              <a:rPr lang="ja-JP" altLang="en-US" sz="1600"/>
              <a:t>①</a:t>
            </a:r>
            <a:r>
              <a:rPr lang="en-US" altLang="ja-JP" sz="1600"/>
              <a:t>Win11</a:t>
            </a:r>
            <a:r>
              <a:rPr lang="ja-JP" altLang="en-US" sz="1600"/>
              <a:t>上のダウンロードフォルダより「」ファイルをドラッグ＆ドロップで仮想マシン上のデスクトップに貼り付けます。</a:t>
            </a:r>
            <a:endParaRPr kumimoji="1" lang="en-US" altLang="ja-JP" sz="1600"/>
          </a:p>
        </p:txBody>
      </p:sp>
      <p:pic>
        <p:nvPicPr>
          <p:cNvPr id="6" name="図 5">
            <a:extLst>
              <a:ext uri="{FF2B5EF4-FFF2-40B4-BE49-F238E27FC236}">
                <a16:creationId xmlns:a16="http://schemas.microsoft.com/office/drawing/2014/main" id="{46A095E3-1F17-0A59-CC85-735B1245AEF0}"/>
              </a:ext>
            </a:extLst>
          </p:cNvPr>
          <p:cNvPicPr>
            <a:picLocks noChangeAspect="1"/>
          </p:cNvPicPr>
          <p:nvPr/>
        </p:nvPicPr>
        <p:blipFill>
          <a:blip r:embed="rId3"/>
          <a:stretch>
            <a:fillRect/>
          </a:stretch>
        </p:blipFill>
        <p:spPr>
          <a:xfrm>
            <a:off x="1030878" y="4162294"/>
            <a:ext cx="2895215" cy="2132383"/>
          </a:xfrm>
          <a:prstGeom prst="rect">
            <a:avLst/>
          </a:prstGeom>
        </p:spPr>
      </p:pic>
      <p:sp>
        <p:nvSpPr>
          <p:cNvPr id="8" name="楕円 7">
            <a:extLst>
              <a:ext uri="{FF2B5EF4-FFF2-40B4-BE49-F238E27FC236}">
                <a16:creationId xmlns:a16="http://schemas.microsoft.com/office/drawing/2014/main" id="{F075BF9A-46A2-646B-5774-75C10288E935}"/>
              </a:ext>
            </a:extLst>
          </p:cNvPr>
          <p:cNvSpPr/>
          <p:nvPr/>
        </p:nvSpPr>
        <p:spPr>
          <a:xfrm>
            <a:off x="1122193" y="3799840"/>
            <a:ext cx="2045880" cy="433038"/>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35A5C447-9301-BA33-C964-BEC3DCCA35FF}"/>
              </a:ext>
            </a:extLst>
          </p:cNvPr>
          <p:cNvSpPr/>
          <p:nvPr/>
        </p:nvSpPr>
        <p:spPr>
          <a:xfrm>
            <a:off x="1775909" y="4247147"/>
            <a:ext cx="324870" cy="1335506"/>
          </a:xfrm>
          <a:custGeom>
            <a:avLst/>
            <a:gdLst>
              <a:gd name="connsiteX0" fmla="*/ 12031 w 324870"/>
              <a:gd name="connsiteY0" fmla="*/ 0 h 1335506"/>
              <a:gd name="connsiteX1" fmla="*/ 324852 w 324870"/>
              <a:gd name="connsiteY1" fmla="*/ 661737 h 1335506"/>
              <a:gd name="connsiteX2" fmla="*/ 0 w 324870"/>
              <a:gd name="connsiteY2" fmla="*/ 1335506 h 1335506"/>
            </a:gdLst>
            <a:ahLst/>
            <a:cxnLst>
              <a:cxn ang="0">
                <a:pos x="connsiteX0" y="connsiteY0"/>
              </a:cxn>
              <a:cxn ang="0">
                <a:pos x="connsiteX1" y="connsiteY1"/>
              </a:cxn>
              <a:cxn ang="0">
                <a:pos x="connsiteX2" y="connsiteY2"/>
              </a:cxn>
            </a:cxnLst>
            <a:rect l="l" t="t" r="r" b="b"/>
            <a:pathLst>
              <a:path w="324870" h="1335506" extrusionOk="0">
                <a:moveTo>
                  <a:pt x="12031" y="0"/>
                </a:moveTo>
                <a:cubicBezTo>
                  <a:pt x="161612" y="214745"/>
                  <a:pt x="296850" y="450415"/>
                  <a:pt x="324852" y="661737"/>
                </a:cubicBezTo>
                <a:cubicBezTo>
                  <a:pt x="369389" y="894119"/>
                  <a:pt x="157224" y="1110047"/>
                  <a:pt x="0" y="1335506"/>
                </a:cubicBezTo>
              </a:path>
            </a:pathLst>
          </a:custGeom>
          <a:noFill/>
          <a:ln w="44450">
            <a:solidFill>
              <a:srgbClr val="FF0000"/>
            </a:solidFill>
            <a:prstDash val="sysDot"/>
            <a:tailEnd type="arrow"/>
            <a:extLst>
              <a:ext uri="{C807C97D-BFC1-408E-A445-0C87EB9F89A2}">
                <ask:lineSketchStyleProps xmlns:ask="http://schemas.microsoft.com/office/drawing/2018/sketchyshapes" sd="1219033472">
                  <a:custGeom>
                    <a:avLst/>
                    <a:gdLst>
                      <a:gd name="connsiteX0" fmla="*/ 12031 w 324870"/>
                      <a:gd name="connsiteY0" fmla="*/ 0 h 1335506"/>
                      <a:gd name="connsiteX1" fmla="*/ 324852 w 324870"/>
                      <a:gd name="connsiteY1" fmla="*/ 661737 h 1335506"/>
                      <a:gd name="connsiteX2" fmla="*/ 0 w 324870"/>
                      <a:gd name="connsiteY2" fmla="*/ 1335506 h 1335506"/>
                    </a:gdLst>
                    <a:ahLst/>
                    <a:cxnLst>
                      <a:cxn ang="0">
                        <a:pos x="connsiteX0" y="connsiteY0"/>
                      </a:cxn>
                      <a:cxn ang="0">
                        <a:pos x="connsiteX1" y="connsiteY1"/>
                      </a:cxn>
                      <a:cxn ang="0">
                        <a:pos x="connsiteX2" y="connsiteY2"/>
                      </a:cxn>
                    </a:cxnLst>
                    <a:rect l="l" t="t" r="r" b="b"/>
                    <a:pathLst>
                      <a:path w="324870" h="1335506">
                        <a:moveTo>
                          <a:pt x="12031" y="0"/>
                        </a:moveTo>
                        <a:cubicBezTo>
                          <a:pt x="169444" y="219576"/>
                          <a:pt x="326857" y="439153"/>
                          <a:pt x="324852" y="661737"/>
                        </a:cubicBezTo>
                        <a:cubicBezTo>
                          <a:pt x="322847" y="884321"/>
                          <a:pt x="161423" y="1109913"/>
                          <a:pt x="0" y="1335506"/>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CB11DE22-5C6C-6105-8897-C773B373A324}"/>
              </a:ext>
            </a:extLst>
          </p:cNvPr>
          <p:cNvPicPr>
            <a:picLocks noChangeAspect="1"/>
          </p:cNvPicPr>
          <p:nvPr/>
        </p:nvPicPr>
        <p:blipFill>
          <a:blip r:embed="rId3"/>
          <a:stretch>
            <a:fillRect/>
          </a:stretch>
        </p:blipFill>
        <p:spPr>
          <a:xfrm>
            <a:off x="4248510" y="2727754"/>
            <a:ext cx="3377939" cy="2487919"/>
          </a:xfrm>
          <a:prstGeom prst="rect">
            <a:avLst/>
          </a:prstGeom>
        </p:spPr>
      </p:pic>
      <p:sp>
        <p:nvSpPr>
          <p:cNvPr id="13" name="テキスト ボックス 12">
            <a:extLst>
              <a:ext uri="{FF2B5EF4-FFF2-40B4-BE49-F238E27FC236}">
                <a16:creationId xmlns:a16="http://schemas.microsoft.com/office/drawing/2014/main" id="{6D78151A-98F9-54CA-B559-01415E8EFB81}"/>
              </a:ext>
            </a:extLst>
          </p:cNvPr>
          <p:cNvSpPr txBox="1"/>
          <p:nvPr/>
        </p:nvSpPr>
        <p:spPr>
          <a:xfrm>
            <a:off x="4148078" y="1524970"/>
            <a:ext cx="3634782" cy="1077218"/>
          </a:xfrm>
          <a:prstGeom prst="rect">
            <a:avLst/>
          </a:prstGeom>
          <a:noFill/>
        </p:spPr>
        <p:txBody>
          <a:bodyPr wrap="square" rtlCol="0">
            <a:spAutoFit/>
          </a:bodyPr>
          <a:lstStyle/>
          <a:p>
            <a:r>
              <a:rPr kumimoji="1" lang="ja-JP" altLang="en-US" sz="1600"/>
              <a:t>②仮想マシン上のデスクトップにある「</a:t>
            </a:r>
            <a:r>
              <a:rPr kumimoji="1" lang="en-US" altLang="ja-JP" sz="1600"/>
              <a:t>aspnetcore-runtime-7.0.14-win-x64.exe</a:t>
            </a:r>
            <a:r>
              <a:rPr kumimoji="1" lang="ja-JP" altLang="en-US" sz="1600"/>
              <a:t>」アイコンをダブルクリックしてください。</a:t>
            </a:r>
          </a:p>
        </p:txBody>
      </p:sp>
      <p:pic>
        <p:nvPicPr>
          <p:cNvPr id="16" name="図 15">
            <a:extLst>
              <a:ext uri="{FF2B5EF4-FFF2-40B4-BE49-F238E27FC236}">
                <a16:creationId xmlns:a16="http://schemas.microsoft.com/office/drawing/2014/main" id="{76D65FC0-5910-0F99-57E1-AACA2C305482}"/>
              </a:ext>
            </a:extLst>
          </p:cNvPr>
          <p:cNvPicPr>
            <a:picLocks noChangeAspect="1"/>
          </p:cNvPicPr>
          <p:nvPr/>
        </p:nvPicPr>
        <p:blipFill>
          <a:blip r:embed="rId4"/>
          <a:stretch>
            <a:fillRect/>
          </a:stretch>
        </p:blipFill>
        <p:spPr>
          <a:xfrm>
            <a:off x="7985930" y="2727754"/>
            <a:ext cx="4000574" cy="2382128"/>
          </a:xfrm>
          <a:prstGeom prst="rect">
            <a:avLst/>
          </a:prstGeom>
        </p:spPr>
      </p:pic>
      <p:sp>
        <p:nvSpPr>
          <p:cNvPr id="17" name="テキスト ボックス 16">
            <a:extLst>
              <a:ext uri="{FF2B5EF4-FFF2-40B4-BE49-F238E27FC236}">
                <a16:creationId xmlns:a16="http://schemas.microsoft.com/office/drawing/2014/main" id="{47C43823-658A-3774-E384-ED1E378E8278}"/>
              </a:ext>
            </a:extLst>
          </p:cNvPr>
          <p:cNvSpPr txBox="1"/>
          <p:nvPr/>
        </p:nvSpPr>
        <p:spPr>
          <a:xfrm>
            <a:off x="7970629" y="1496260"/>
            <a:ext cx="3852180" cy="584775"/>
          </a:xfrm>
          <a:prstGeom prst="rect">
            <a:avLst/>
          </a:prstGeom>
          <a:noFill/>
        </p:spPr>
        <p:txBody>
          <a:bodyPr wrap="square" rtlCol="0">
            <a:spAutoFit/>
          </a:bodyPr>
          <a:lstStyle/>
          <a:p>
            <a:r>
              <a:rPr lang="ja-JP" altLang="en-US" sz="1600"/>
              <a:t>③</a:t>
            </a:r>
            <a:r>
              <a:rPr kumimoji="1" lang="ja-JP" altLang="en-US" sz="1600"/>
              <a:t>以下画面が表示されるので、「インストール」ボタンをクリックしてください。</a:t>
            </a:r>
          </a:p>
        </p:txBody>
      </p:sp>
      <p:sp>
        <p:nvSpPr>
          <p:cNvPr id="14" name="テキスト ボックス 13">
            <a:extLst>
              <a:ext uri="{FF2B5EF4-FFF2-40B4-BE49-F238E27FC236}">
                <a16:creationId xmlns:a16="http://schemas.microsoft.com/office/drawing/2014/main" id="{6163B5C5-2CF9-B91E-41F2-466AFE5673E6}"/>
              </a:ext>
            </a:extLst>
          </p:cNvPr>
          <p:cNvSpPr txBox="1"/>
          <p:nvPr/>
        </p:nvSpPr>
        <p:spPr>
          <a:xfrm>
            <a:off x="4365374" y="4506794"/>
            <a:ext cx="772201" cy="523220"/>
          </a:xfrm>
          <a:prstGeom prst="rect">
            <a:avLst/>
          </a:prstGeom>
          <a:solidFill>
            <a:srgbClr val="0195ED"/>
          </a:solidFill>
        </p:spPr>
        <p:txBody>
          <a:bodyPr wrap="square" rtlCol="0">
            <a:spAutoFit/>
          </a:bodyPr>
          <a:lstStyle/>
          <a:p>
            <a:r>
              <a:rPr kumimoji="1" lang="en-US" altLang="ja-JP" sz="700">
                <a:solidFill>
                  <a:schemeClr val="bg1"/>
                </a:solidFill>
              </a:rPr>
              <a:t>aspnetcore-runtime-7.0.14-win-x64.exe</a:t>
            </a:r>
            <a:endParaRPr kumimoji="1" lang="ja-JP" altLang="en-US" sz="700">
              <a:solidFill>
                <a:schemeClr val="bg1"/>
              </a:solidFill>
            </a:endParaRPr>
          </a:p>
        </p:txBody>
      </p:sp>
      <p:sp>
        <p:nvSpPr>
          <p:cNvPr id="18" name="テキスト ボックス 17">
            <a:extLst>
              <a:ext uri="{FF2B5EF4-FFF2-40B4-BE49-F238E27FC236}">
                <a16:creationId xmlns:a16="http://schemas.microsoft.com/office/drawing/2014/main" id="{4BED8EA0-C1BE-C223-167C-BBD8273D034B}"/>
              </a:ext>
            </a:extLst>
          </p:cNvPr>
          <p:cNvSpPr txBox="1"/>
          <p:nvPr/>
        </p:nvSpPr>
        <p:spPr>
          <a:xfrm>
            <a:off x="1122193" y="5712206"/>
            <a:ext cx="772201" cy="523220"/>
          </a:xfrm>
          <a:prstGeom prst="rect">
            <a:avLst/>
          </a:prstGeom>
          <a:solidFill>
            <a:srgbClr val="0195ED"/>
          </a:solidFill>
        </p:spPr>
        <p:txBody>
          <a:bodyPr wrap="square" rtlCol="0">
            <a:spAutoFit/>
          </a:bodyPr>
          <a:lstStyle/>
          <a:p>
            <a:r>
              <a:rPr kumimoji="1" lang="en-US" altLang="ja-JP" sz="700">
                <a:solidFill>
                  <a:schemeClr val="bg1"/>
                </a:solidFill>
              </a:rPr>
              <a:t>aspnetcore-runtime-7.0.14-win-x64.exe</a:t>
            </a:r>
            <a:endParaRPr kumimoji="1" lang="ja-JP" altLang="en-US" sz="700">
              <a:solidFill>
                <a:schemeClr val="bg1"/>
              </a:solidFill>
            </a:endParaRPr>
          </a:p>
        </p:txBody>
      </p:sp>
      <p:sp>
        <p:nvSpPr>
          <p:cNvPr id="10" name="楕円 9">
            <a:extLst>
              <a:ext uri="{FF2B5EF4-FFF2-40B4-BE49-F238E27FC236}">
                <a16:creationId xmlns:a16="http://schemas.microsoft.com/office/drawing/2014/main" id="{DB53F49C-93E2-D24D-B922-320C8ED6455B}"/>
              </a:ext>
            </a:extLst>
          </p:cNvPr>
          <p:cNvSpPr/>
          <p:nvPr/>
        </p:nvSpPr>
        <p:spPr>
          <a:xfrm>
            <a:off x="963711" y="5190969"/>
            <a:ext cx="965200" cy="758761"/>
          </a:xfrm>
          <a:prstGeom prst="ellipse">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9491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pic>
        <p:nvPicPr>
          <p:cNvPr id="4" name="図 3">
            <a:extLst>
              <a:ext uri="{FF2B5EF4-FFF2-40B4-BE49-F238E27FC236}">
                <a16:creationId xmlns:a16="http://schemas.microsoft.com/office/drawing/2014/main" id="{CA0513F1-832E-82D5-BFE0-346D0D13F593}"/>
              </a:ext>
            </a:extLst>
          </p:cNvPr>
          <p:cNvPicPr>
            <a:picLocks noChangeAspect="1"/>
          </p:cNvPicPr>
          <p:nvPr/>
        </p:nvPicPr>
        <p:blipFill>
          <a:blip r:embed="rId2"/>
          <a:stretch>
            <a:fillRect/>
          </a:stretch>
        </p:blipFill>
        <p:spPr>
          <a:xfrm>
            <a:off x="411065" y="6373906"/>
            <a:ext cx="3706188" cy="1926011"/>
          </a:xfrm>
          <a:prstGeom prst="rect">
            <a:avLst/>
          </a:prstGeom>
        </p:spPr>
      </p:pic>
      <p:pic>
        <p:nvPicPr>
          <p:cNvPr id="9" name="図 8">
            <a:extLst>
              <a:ext uri="{FF2B5EF4-FFF2-40B4-BE49-F238E27FC236}">
                <a16:creationId xmlns:a16="http://schemas.microsoft.com/office/drawing/2014/main" id="{090DBF90-6493-4FCB-21E0-1316289B2C1E}"/>
              </a:ext>
            </a:extLst>
          </p:cNvPr>
          <p:cNvPicPr>
            <a:picLocks noChangeAspect="1"/>
          </p:cNvPicPr>
          <p:nvPr/>
        </p:nvPicPr>
        <p:blipFill>
          <a:blip r:embed="rId3"/>
          <a:stretch>
            <a:fillRect/>
          </a:stretch>
        </p:blipFill>
        <p:spPr>
          <a:xfrm>
            <a:off x="411065" y="2716867"/>
            <a:ext cx="5494292" cy="3271557"/>
          </a:xfrm>
          <a:prstGeom prst="rect">
            <a:avLst/>
          </a:prstGeom>
        </p:spPr>
      </p:pic>
      <p:pic>
        <p:nvPicPr>
          <p:cNvPr id="3" name="図 2">
            <a:extLst>
              <a:ext uri="{FF2B5EF4-FFF2-40B4-BE49-F238E27FC236}">
                <a16:creationId xmlns:a16="http://schemas.microsoft.com/office/drawing/2014/main" id="{C9D78A1C-E8BE-E90F-84C3-073EC478FBB9}"/>
              </a:ext>
            </a:extLst>
          </p:cNvPr>
          <p:cNvPicPr>
            <a:picLocks noChangeAspect="1"/>
          </p:cNvPicPr>
          <p:nvPr/>
        </p:nvPicPr>
        <p:blipFill>
          <a:blip r:embed="rId4"/>
          <a:stretch>
            <a:fillRect/>
          </a:stretch>
        </p:blipFill>
        <p:spPr>
          <a:xfrm>
            <a:off x="6515053" y="2716867"/>
            <a:ext cx="5494292" cy="3271557"/>
          </a:xfrm>
          <a:prstGeom prst="rect">
            <a:avLst/>
          </a:prstGeom>
        </p:spPr>
      </p:pic>
      <p:sp>
        <p:nvSpPr>
          <p:cNvPr id="5" name="テキスト ボックス 4">
            <a:extLst>
              <a:ext uri="{FF2B5EF4-FFF2-40B4-BE49-F238E27FC236}">
                <a16:creationId xmlns:a16="http://schemas.microsoft.com/office/drawing/2014/main" id="{CF84739C-60D0-CE59-9040-4D6772E93409}"/>
              </a:ext>
            </a:extLst>
          </p:cNvPr>
          <p:cNvSpPr txBox="1"/>
          <p:nvPr/>
        </p:nvSpPr>
        <p:spPr>
          <a:xfrm>
            <a:off x="6469243" y="1496260"/>
            <a:ext cx="5034716" cy="584775"/>
          </a:xfrm>
          <a:prstGeom prst="rect">
            <a:avLst/>
          </a:prstGeom>
          <a:noFill/>
        </p:spPr>
        <p:txBody>
          <a:bodyPr wrap="square" rtlCol="0">
            <a:spAutoFit/>
          </a:bodyPr>
          <a:lstStyle/>
          <a:p>
            <a:r>
              <a:rPr lang="ja-JP" altLang="en-US" sz="1600"/>
              <a:t>③インストールが完了すると、</a:t>
            </a:r>
            <a:r>
              <a:rPr kumimoji="1" lang="ja-JP" altLang="en-US" sz="1600"/>
              <a:t>以下画面が表示されるので、「</a:t>
            </a:r>
            <a:r>
              <a:rPr lang="ja-JP" altLang="en-US" sz="1600"/>
              <a:t>閉じる</a:t>
            </a:r>
            <a:r>
              <a:rPr kumimoji="1" lang="ja-JP" altLang="en-US" sz="1600"/>
              <a:t>」ボタンをクリックしてください。</a:t>
            </a:r>
          </a:p>
        </p:txBody>
      </p:sp>
      <p:sp>
        <p:nvSpPr>
          <p:cNvPr id="8" name="テキスト ボックス 7">
            <a:extLst>
              <a:ext uri="{FF2B5EF4-FFF2-40B4-BE49-F238E27FC236}">
                <a16:creationId xmlns:a16="http://schemas.microsoft.com/office/drawing/2014/main" id="{F4E77C15-3F3F-0D7C-9CEC-76C94199FD55}"/>
              </a:ext>
            </a:extLst>
          </p:cNvPr>
          <p:cNvSpPr txBox="1"/>
          <p:nvPr/>
        </p:nvSpPr>
        <p:spPr>
          <a:xfrm>
            <a:off x="494068" y="1496259"/>
            <a:ext cx="5049396" cy="338554"/>
          </a:xfrm>
          <a:prstGeom prst="rect">
            <a:avLst/>
          </a:prstGeom>
          <a:noFill/>
        </p:spPr>
        <p:txBody>
          <a:bodyPr wrap="square" rtlCol="0">
            <a:spAutoFit/>
          </a:bodyPr>
          <a:lstStyle/>
          <a:p>
            <a:r>
              <a:rPr lang="ja-JP" altLang="en-US" sz="1600"/>
              <a:t>③インストールが開始され、</a:t>
            </a:r>
            <a:r>
              <a:rPr kumimoji="1" lang="ja-JP" altLang="en-US" sz="1600"/>
              <a:t>以下画面が表示されます。</a:t>
            </a:r>
          </a:p>
        </p:txBody>
      </p:sp>
    </p:spTree>
    <p:extLst>
      <p:ext uri="{BB962C8B-B14F-4D97-AF65-F5344CB8AC3E}">
        <p14:creationId xmlns:p14="http://schemas.microsoft.com/office/powerpoint/2010/main" val="193132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2-1-2.</a:t>
            </a:r>
            <a:r>
              <a:rPr lang="ja-JP" altLang="en-US"/>
              <a:t>仮想マシン</a:t>
            </a:r>
            <a:r>
              <a:rPr lang="en-US" altLang="ja-JP"/>
              <a:t>(VM)</a:t>
            </a:r>
            <a:r>
              <a:rPr lang="ja-JP" altLang="en-US"/>
              <a:t>作成</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手順</a:t>
            </a:r>
            <a:endParaRPr kumimoji="1" lang="ja-JP" altLang="en-US" sz="1800"/>
          </a:p>
        </p:txBody>
      </p:sp>
      <p:pic>
        <p:nvPicPr>
          <p:cNvPr id="2" name="図 1">
            <a:extLst>
              <a:ext uri="{FF2B5EF4-FFF2-40B4-BE49-F238E27FC236}">
                <a16:creationId xmlns:a16="http://schemas.microsoft.com/office/drawing/2014/main" id="{5FB209CF-ADD5-7F23-C2FA-383B5160BD6E}"/>
              </a:ext>
            </a:extLst>
          </p:cNvPr>
          <p:cNvPicPr>
            <a:picLocks noChangeAspect="1"/>
          </p:cNvPicPr>
          <p:nvPr/>
        </p:nvPicPr>
        <p:blipFill>
          <a:blip r:embed="rId2"/>
          <a:stretch>
            <a:fillRect/>
          </a:stretch>
        </p:blipFill>
        <p:spPr>
          <a:xfrm>
            <a:off x="8802253" y="2188055"/>
            <a:ext cx="3261033" cy="1571188"/>
          </a:xfrm>
          <a:prstGeom prst="rect">
            <a:avLst/>
          </a:prstGeom>
        </p:spPr>
      </p:pic>
      <p:pic>
        <p:nvPicPr>
          <p:cNvPr id="3" name="図 2">
            <a:extLst>
              <a:ext uri="{FF2B5EF4-FFF2-40B4-BE49-F238E27FC236}">
                <a16:creationId xmlns:a16="http://schemas.microsoft.com/office/drawing/2014/main" id="{512F5362-54DC-B7A0-6CAB-141628FDE9E5}"/>
              </a:ext>
            </a:extLst>
          </p:cNvPr>
          <p:cNvPicPr>
            <a:picLocks noChangeAspect="1"/>
          </p:cNvPicPr>
          <p:nvPr/>
        </p:nvPicPr>
        <p:blipFill>
          <a:blip r:embed="rId3"/>
          <a:stretch>
            <a:fillRect/>
          </a:stretch>
        </p:blipFill>
        <p:spPr>
          <a:xfrm>
            <a:off x="304994" y="2700394"/>
            <a:ext cx="5031295" cy="2562606"/>
          </a:xfrm>
          <a:prstGeom prst="rect">
            <a:avLst/>
          </a:prstGeom>
        </p:spPr>
      </p:pic>
      <p:pic>
        <p:nvPicPr>
          <p:cNvPr id="4" name="図 3">
            <a:extLst>
              <a:ext uri="{FF2B5EF4-FFF2-40B4-BE49-F238E27FC236}">
                <a16:creationId xmlns:a16="http://schemas.microsoft.com/office/drawing/2014/main" id="{5E1D6797-9D6A-8219-7146-7838DE7C09B7}"/>
              </a:ext>
            </a:extLst>
          </p:cNvPr>
          <p:cNvPicPr>
            <a:picLocks noChangeAspect="1"/>
          </p:cNvPicPr>
          <p:nvPr/>
        </p:nvPicPr>
        <p:blipFill>
          <a:blip r:embed="rId4"/>
          <a:stretch>
            <a:fillRect/>
          </a:stretch>
        </p:blipFill>
        <p:spPr>
          <a:xfrm>
            <a:off x="6096000" y="1317487"/>
            <a:ext cx="5620534" cy="828791"/>
          </a:xfrm>
          <a:prstGeom prst="rect">
            <a:avLst/>
          </a:prstGeom>
        </p:spPr>
      </p:pic>
      <p:pic>
        <p:nvPicPr>
          <p:cNvPr id="5" name="図 4">
            <a:extLst>
              <a:ext uri="{FF2B5EF4-FFF2-40B4-BE49-F238E27FC236}">
                <a16:creationId xmlns:a16="http://schemas.microsoft.com/office/drawing/2014/main" id="{07B55528-AF88-0D6A-E029-09092F18D9D8}"/>
              </a:ext>
            </a:extLst>
          </p:cNvPr>
          <p:cNvPicPr>
            <a:picLocks noChangeAspect="1"/>
          </p:cNvPicPr>
          <p:nvPr/>
        </p:nvPicPr>
        <p:blipFill>
          <a:blip r:embed="rId5"/>
          <a:stretch>
            <a:fillRect/>
          </a:stretch>
        </p:blipFill>
        <p:spPr>
          <a:xfrm>
            <a:off x="6096000" y="3994330"/>
            <a:ext cx="4072569" cy="900015"/>
          </a:xfrm>
          <a:prstGeom prst="rect">
            <a:avLst/>
          </a:prstGeom>
        </p:spPr>
      </p:pic>
      <p:pic>
        <p:nvPicPr>
          <p:cNvPr id="6" name="図 5">
            <a:extLst>
              <a:ext uri="{FF2B5EF4-FFF2-40B4-BE49-F238E27FC236}">
                <a16:creationId xmlns:a16="http://schemas.microsoft.com/office/drawing/2014/main" id="{3D357433-B18C-2747-FE37-24D8E959A86F}"/>
              </a:ext>
            </a:extLst>
          </p:cNvPr>
          <p:cNvPicPr>
            <a:picLocks noChangeAspect="1"/>
          </p:cNvPicPr>
          <p:nvPr/>
        </p:nvPicPr>
        <p:blipFill>
          <a:blip r:embed="rId6"/>
          <a:stretch>
            <a:fillRect/>
          </a:stretch>
        </p:blipFill>
        <p:spPr>
          <a:xfrm>
            <a:off x="6096000" y="4972328"/>
            <a:ext cx="4735306" cy="1396408"/>
          </a:xfrm>
          <a:prstGeom prst="rect">
            <a:avLst/>
          </a:prstGeom>
        </p:spPr>
      </p:pic>
      <p:cxnSp>
        <p:nvCxnSpPr>
          <p:cNvPr id="9" name="直線矢印コネクタ 8">
            <a:extLst>
              <a:ext uri="{FF2B5EF4-FFF2-40B4-BE49-F238E27FC236}">
                <a16:creationId xmlns:a16="http://schemas.microsoft.com/office/drawing/2014/main" id="{04FF9F8D-0BCA-89DB-99A9-C15FF01AB9CF}"/>
              </a:ext>
            </a:extLst>
          </p:cNvPr>
          <p:cNvCxnSpPr>
            <a:cxnSpLocks/>
            <a:stCxn id="4" idx="1"/>
          </p:cNvCxnSpPr>
          <p:nvPr/>
        </p:nvCxnSpPr>
        <p:spPr>
          <a:xfrm flipH="1">
            <a:off x="5033818" y="1731883"/>
            <a:ext cx="1062182" cy="211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C1D41DD3-8F65-48ED-0D03-5117837D59D5}"/>
              </a:ext>
            </a:extLst>
          </p:cNvPr>
          <p:cNvCxnSpPr>
            <a:cxnSpLocks/>
            <a:stCxn id="5" idx="1"/>
          </p:cNvCxnSpPr>
          <p:nvPr/>
        </p:nvCxnSpPr>
        <p:spPr>
          <a:xfrm flipH="1" flipV="1">
            <a:off x="4775200" y="4257964"/>
            <a:ext cx="1320800" cy="18637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A180549-C656-D66F-483A-C0C29F781CDD}"/>
              </a:ext>
            </a:extLst>
          </p:cNvPr>
          <p:cNvCxnSpPr>
            <a:cxnSpLocks/>
            <a:stCxn id="6" idx="1"/>
          </p:cNvCxnSpPr>
          <p:nvPr/>
        </p:nvCxnSpPr>
        <p:spPr>
          <a:xfrm flipH="1" flipV="1">
            <a:off x="4710545" y="4444338"/>
            <a:ext cx="1385455" cy="122619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80E39072-71E5-A271-4DA7-ADAFF5DB37E3}"/>
              </a:ext>
            </a:extLst>
          </p:cNvPr>
          <p:cNvSpPr/>
          <p:nvPr/>
        </p:nvSpPr>
        <p:spPr>
          <a:xfrm>
            <a:off x="1293094" y="3373712"/>
            <a:ext cx="2087417" cy="2536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F909DFE-E1AB-9A46-6092-B6E57A22CE48}"/>
              </a:ext>
            </a:extLst>
          </p:cNvPr>
          <p:cNvSpPr/>
          <p:nvPr/>
        </p:nvSpPr>
        <p:spPr>
          <a:xfrm>
            <a:off x="1297715" y="3747780"/>
            <a:ext cx="3930067" cy="2536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95F6AB0-9B9B-F2BF-1DC2-F21A6BDADC23}"/>
              </a:ext>
            </a:extLst>
          </p:cNvPr>
          <p:cNvSpPr/>
          <p:nvPr/>
        </p:nvSpPr>
        <p:spPr>
          <a:xfrm>
            <a:off x="1288478" y="4071055"/>
            <a:ext cx="3740721" cy="2536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52E9058-6B85-DA9A-FEF9-1991948E031F}"/>
              </a:ext>
            </a:extLst>
          </p:cNvPr>
          <p:cNvSpPr/>
          <p:nvPr/>
        </p:nvSpPr>
        <p:spPr>
          <a:xfrm>
            <a:off x="1293097" y="4325053"/>
            <a:ext cx="3740721" cy="18597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1FF8D7F-6848-396E-2885-23B900D9B0C0}"/>
              </a:ext>
            </a:extLst>
          </p:cNvPr>
          <p:cNvSpPr/>
          <p:nvPr/>
        </p:nvSpPr>
        <p:spPr>
          <a:xfrm>
            <a:off x="1685640" y="4514796"/>
            <a:ext cx="337792" cy="15990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031C22BD-F79B-33CC-A89D-3ADB29D1046A}"/>
              </a:ext>
            </a:extLst>
          </p:cNvPr>
          <p:cNvSpPr txBox="1"/>
          <p:nvPr/>
        </p:nvSpPr>
        <p:spPr>
          <a:xfrm>
            <a:off x="255655" y="1514732"/>
            <a:ext cx="5147618" cy="584775"/>
          </a:xfrm>
          <a:prstGeom prst="rect">
            <a:avLst/>
          </a:prstGeom>
          <a:noFill/>
        </p:spPr>
        <p:txBody>
          <a:bodyPr wrap="square" rtlCol="0">
            <a:spAutoFit/>
          </a:bodyPr>
          <a:lstStyle/>
          <a:p>
            <a:r>
              <a:rPr lang="ja-JP" altLang="en-US" sz="1600"/>
              <a:t>④以下の画面が表示されるので、各項目を入力後、「次へ」ボタンをクリックする。</a:t>
            </a:r>
            <a:endParaRPr kumimoji="1" lang="ja-JP" altLang="en-US" sz="1600"/>
          </a:p>
        </p:txBody>
      </p:sp>
      <p:cxnSp>
        <p:nvCxnSpPr>
          <p:cNvPr id="26" name="直線矢印コネクタ 25">
            <a:extLst>
              <a:ext uri="{FF2B5EF4-FFF2-40B4-BE49-F238E27FC236}">
                <a16:creationId xmlns:a16="http://schemas.microsoft.com/office/drawing/2014/main" id="{4B9F7F7F-2911-36A9-54EB-FDBE0E7E91A9}"/>
              </a:ext>
            </a:extLst>
          </p:cNvPr>
          <p:cNvCxnSpPr>
            <a:cxnSpLocks/>
          </p:cNvCxnSpPr>
          <p:nvPr/>
        </p:nvCxnSpPr>
        <p:spPr>
          <a:xfrm flipV="1">
            <a:off x="1711015" y="4710124"/>
            <a:ext cx="0" cy="67334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63487E7-E491-ECE1-638F-B71BF93BBFC0}"/>
              </a:ext>
            </a:extLst>
          </p:cNvPr>
          <p:cNvSpPr txBox="1"/>
          <p:nvPr/>
        </p:nvSpPr>
        <p:spPr>
          <a:xfrm>
            <a:off x="304994" y="5361984"/>
            <a:ext cx="3640740" cy="276999"/>
          </a:xfrm>
          <a:prstGeom prst="rect">
            <a:avLst/>
          </a:prstGeom>
          <a:noFill/>
        </p:spPr>
        <p:txBody>
          <a:bodyPr wrap="none" rtlCol="0">
            <a:spAutoFit/>
          </a:bodyPr>
          <a:lstStyle/>
          <a:p>
            <a:r>
              <a:rPr lang="en-US" altLang="ja-JP" sz="1200"/>
              <a:t>※</a:t>
            </a:r>
            <a:r>
              <a:rPr lang="ja-JP" altLang="en-US" sz="1200"/>
              <a:t>設定が有効な場合は、チェックを入れてください。</a:t>
            </a:r>
            <a:endParaRPr kumimoji="1" lang="ja-JP" altLang="en-US" sz="1200"/>
          </a:p>
        </p:txBody>
      </p:sp>
      <p:sp>
        <p:nvSpPr>
          <p:cNvPr id="29" name="正方形/長方形 28">
            <a:extLst>
              <a:ext uri="{FF2B5EF4-FFF2-40B4-BE49-F238E27FC236}">
                <a16:creationId xmlns:a16="http://schemas.microsoft.com/office/drawing/2014/main" id="{ED4FE7DC-B81A-1A25-6E93-79712FE4FCDE}"/>
              </a:ext>
            </a:extLst>
          </p:cNvPr>
          <p:cNvSpPr/>
          <p:nvPr/>
        </p:nvSpPr>
        <p:spPr>
          <a:xfrm>
            <a:off x="4084278" y="4988623"/>
            <a:ext cx="764814" cy="2536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8B7BDE62-CBA9-AFE7-BB25-E2AE44266DA0}"/>
              </a:ext>
            </a:extLst>
          </p:cNvPr>
          <p:cNvSpPr txBox="1"/>
          <p:nvPr/>
        </p:nvSpPr>
        <p:spPr>
          <a:xfrm>
            <a:off x="5999213" y="1070935"/>
            <a:ext cx="4902304" cy="276999"/>
          </a:xfrm>
          <a:prstGeom prst="rect">
            <a:avLst/>
          </a:prstGeom>
          <a:noFill/>
        </p:spPr>
        <p:txBody>
          <a:bodyPr wrap="none" rtlCol="0">
            <a:spAutoFit/>
          </a:bodyPr>
          <a:lstStyle/>
          <a:p>
            <a:r>
              <a:rPr lang="en-US" altLang="ja-JP" sz="1200"/>
              <a:t>※</a:t>
            </a:r>
            <a:r>
              <a:rPr lang="ja-JP" altLang="en-US" sz="1200"/>
              <a:t>「その他」を選択後、「開く」画面から</a:t>
            </a:r>
            <a:r>
              <a:rPr lang="en-US" altLang="ja-JP" sz="1200"/>
              <a:t>iso</a:t>
            </a:r>
            <a:r>
              <a:rPr lang="ja-JP" altLang="en-US" sz="1200"/>
              <a:t>ファイルを選択してください。</a:t>
            </a:r>
            <a:endParaRPr kumimoji="1" lang="ja-JP" altLang="en-US" sz="1200"/>
          </a:p>
        </p:txBody>
      </p:sp>
      <p:sp>
        <p:nvSpPr>
          <p:cNvPr id="31" name="正方形/長方形 30">
            <a:extLst>
              <a:ext uri="{FF2B5EF4-FFF2-40B4-BE49-F238E27FC236}">
                <a16:creationId xmlns:a16="http://schemas.microsoft.com/office/drawing/2014/main" id="{6C2D15D2-C242-E493-C204-68BFCA838972}"/>
              </a:ext>
            </a:extLst>
          </p:cNvPr>
          <p:cNvSpPr/>
          <p:nvPr/>
        </p:nvSpPr>
        <p:spPr>
          <a:xfrm>
            <a:off x="6674173" y="1606740"/>
            <a:ext cx="764814" cy="2536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909143D-13A0-2682-5512-C65A84B5DA52}"/>
              </a:ext>
            </a:extLst>
          </p:cNvPr>
          <p:cNvSpPr txBox="1"/>
          <p:nvPr/>
        </p:nvSpPr>
        <p:spPr>
          <a:xfrm>
            <a:off x="7148945" y="2586182"/>
            <a:ext cx="1013419" cy="369332"/>
          </a:xfrm>
          <a:prstGeom prst="rect">
            <a:avLst/>
          </a:prstGeom>
          <a:noFill/>
        </p:spPr>
        <p:txBody>
          <a:bodyPr wrap="none" rtlCol="0">
            <a:spAutoFit/>
          </a:bodyPr>
          <a:lstStyle/>
          <a:p>
            <a:r>
              <a:rPr kumimoji="1" lang="en-US" altLang="ja-JP"/>
              <a:t>※iso</a:t>
            </a:r>
            <a:r>
              <a:rPr kumimoji="1" lang="ja-JP" altLang="en-US"/>
              <a:t>？</a:t>
            </a:r>
          </a:p>
        </p:txBody>
      </p:sp>
      <p:sp>
        <p:nvSpPr>
          <p:cNvPr id="33" name="テキスト ボックス 32">
            <a:extLst>
              <a:ext uri="{FF2B5EF4-FFF2-40B4-BE49-F238E27FC236}">
                <a16:creationId xmlns:a16="http://schemas.microsoft.com/office/drawing/2014/main" id="{132EC3F8-124B-615F-3B80-9D3E929564BB}"/>
              </a:ext>
            </a:extLst>
          </p:cNvPr>
          <p:cNvSpPr txBox="1"/>
          <p:nvPr/>
        </p:nvSpPr>
        <p:spPr>
          <a:xfrm>
            <a:off x="6012501" y="3759243"/>
            <a:ext cx="3187091" cy="276999"/>
          </a:xfrm>
          <a:prstGeom prst="rect">
            <a:avLst/>
          </a:prstGeom>
          <a:noFill/>
        </p:spPr>
        <p:txBody>
          <a:bodyPr wrap="none" rtlCol="0">
            <a:spAutoFit/>
          </a:bodyPr>
          <a:lstStyle/>
          <a:p>
            <a:r>
              <a:rPr lang="en-US" altLang="ja-JP" sz="1200"/>
              <a:t>※</a:t>
            </a:r>
            <a:r>
              <a:rPr lang="ja-JP" altLang="en-US" sz="1200"/>
              <a:t>タイプ及びバージョンを選択してください。</a:t>
            </a:r>
            <a:endParaRPr kumimoji="1" lang="ja-JP" altLang="en-US" sz="1200"/>
          </a:p>
        </p:txBody>
      </p:sp>
    </p:spTree>
    <p:extLst>
      <p:ext uri="{BB962C8B-B14F-4D97-AF65-F5344CB8AC3E}">
        <p14:creationId xmlns:p14="http://schemas.microsoft.com/office/powerpoint/2010/main" val="5067000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2-2-2.</a:t>
            </a:r>
            <a:r>
              <a:rPr lang="ja-JP" altLang="en-US"/>
              <a:t> 「</a:t>
            </a:r>
            <a:r>
              <a:rPr lang="en-US" altLang="ja-JP"/>
              <a:t>web</a:t>
            </a:r>
            <a:r>
              <a:rPr lang="ja-JP" altLang="en-US"/>
              <a:t>サーバ</a:t>
            </a:r>
            <a:r>
              <a:rPr lang="en-US" altLang="ja-JP"/>
              <a:t>(WinServer)</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2-2-2-5.</a:t>
            </a:r>
            <a:r>
              <a:rPr lang="ja-JP" altLang="en-US"/>
              <a:t>構築完了</a:t>
            </a:r>
            <a:endParaRPr lang="en-US" altLang="ja-JP"/>
          </a:p>
        </p:txBody>
      </p:sp>
      <p:pic>
        <p:nvPicPr>
          <p:cNvPr id="2" name="図 1">
            <a:extLst>
              <a:ext uri="{FF2B5EF4-FFF2-40B4-BE49-F238E27FC236}">
                <a16:creationId xmlns:a16="http://schemas.microsoft.com/office/drawing/2014/main" id="{A0D08EE2-4D53-EE8F-5C9B-6EAD256499E6}"/>
              </a:ext>
            </a:extLst>
          </p:cNvPr>
          <p:cNvPicPr>
            <a:picLocks noChangeAspect="1"/>
          </p:cNvPicPr>
          <p:nvPr/>
        </p:nvPicPr>
        <p:blipFill>
          <a:blip r:embed="rId2"/>
          <a:stretch>
            <a:fillRect/>
          </a:stretch>
        </p:blipFill>
        <p:spPr>
          <a:xfrm>
            <a:off x="2209800" y="2005013"/>
            <a:ext cx="8458200" cy="4757737"/>
          </a:xfrm>
          <a:prstGeom prst="rect">
            <a:avLst/>
          </a:prstGeom>
        </p:spPr>
      </p:pic>
      <p:sp>
        <p:nvSpPr>
          <p:cNvPr id="3" name="吹き出し: 折線 (強調線付き) 2">
            <a:extLst>
              <a:ext uri="{FF2B5EF4-FFF2-40B4-BE49-F238E27FC236}">
                <a16:creationId xmlns:a16="http://schemas.microsoft.com/office/drawing/2014/main" id="{1A3AE365-6A0C-7F85-C042-4D3204A4575D}"/>
              </a:ext>
            </a:extLst>
          </p:cNvPr>
          <p:cNvSpPr/>
          <p:nvPr/>
        </p:nvSpPr>
        <p:spPr>
          <a:xfrm>
            <a:off x="9915523" y="2071986"/>
            <a:ext cx="2124075" cy="704850"/>
          </a:xfrm>
          <a:prstGeom prst="accentCallout2">
            <a:avLst>
              <a:gd name="adj1" fmla="val 22804"/>
              <a:gd name="adj2" fmla="val -2953"/>
              <a:gd name="adj3" fmla="val 18750"/>
              <a:gd name="adj4" fmla="val -16667"/>
              <a:gd name="adj5" fmla="val 174662"/>
              <a:gd name="adj6" fmla="val -49806"/>
            </a:avLst>
          </a:prstGeom>
          <a:solidFill>
            <a:srgbClr val="FFFF00"/>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200"/>
              <a:t>web</a:t>
            </a:r>
            <a:r>
              <a:rPr kumimoji="1" lang="ja-JP" altLang="en-US" sz="1200"/>
              <a:t>サーバ</a:t>
            </a:r>
            <a:endParaRPr kumimoji="1" lang="en-US" altLang="ja-JP" sz="1200"/>
          </a:p>
          <a:p>
            <a:pPr algn="ctr"/>
            <a:r>
              <a:rPr lang="en-US" altLang="ja-JP" sz="1200"/>
              <a:t>WindowsServer2022</a:t>
            </a:r>
            <a:endParaRPr kumimoji="1" lang="ja-JP" altLang="en-US" sz="1200"/>
          </a:p>
        </p:txBody>
      </p:sp>
      <p:sp>
        <p:nvSpPr>
          <p:cNvPr id="5" name="吹き出し: 折線 (強調線付き) 4">
            <a:extLst>
              <a:ext uri="{FF2B5EF4-FFF2-40B4-BE49-F238E27FC236}">
                <a16:creationId xmlns:a16="http://schemas.microsoft.com/office/drawing/2014/main" id="{E8CE546A-5AFA-627D-EF0D-6473A46F8FD0}"/>
              </a:ext>
            </a:extLst>
          </p:cNvPr>
          <p:cNvSpPr/>
          <p:nvPr/>
        </p:nvSpPr>
        <p:spPr>
          <a:xfrm flipH="1">
            <a:off x="85726" y="2071986"/>
            <a:ext cx="2124074" cy="704850"/>
          </a:xfrm>
          <a:prstGeom prst="accentCallout2">
            <a:avLst>
              <a:gd name="adj1" fmla="val 22804"/>
              <a:gd name="adj2" fmla="val -2953"/>
              <a:gd name="adj3" fmla="val 18750"/>
              <a:gd name="adj4" fmla="val -16667"/>
              <a:gd name="adj5" fmla="val 113851"/>
              <a:gd name="adj6" fmla="val -3231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a:t>仮想化ツール</a:t>
            </a:r>
            <a:endParaRPr kumimoji="1" lang="en-US" altLang="ja-JP" sz="1400"/>
          </a:p>
          <a:p>
            <a:pPr algn="ctr"/>
            <a:r>
              <a:rPr lang="en-US" altLang="ja-JP" sz="1400"/>
              <a:t>VirtualBOX7</a:t>
            </a:r>
            <a:endParaRPr kumimoji="1" lang="ja-JP" altLang="en-US" sz="1400"/>
          </a:p>
        </p:txBody>
      </p:sp>
      <p:sp>
        <p:nvSpPr>
          <p:cNvPr id="4" name="吹き出し: 折線 (強調線付き) 3">
            <a:extLst>
              <a:ext uri="{FF2B5EF4-FFF2-40B4-BE49-F238E27FC236}">
                <a16:creationId xmlns:a16="http://schemas.microsoft.com/office/drawing/2014/main" id="{3854BF1C-3033-D086-83E9-E80920FEBABB}"/>
              </a:ext>
            </a:extLst>
          </p:cNvPr>
          <p:cNvSpPr/>
          <p:nvPr/>
        </p:nvSpPr>
        <p:spPr>
          <a:xfrm>
            <a:off x="9915524" y="3597275"/>
            <a:ext cx="2124075" cy="704850"/>
          </a:xfrm>
          <a:prstGeom prst="accentCallout2">
            <a:avLst>
              <a:gd name="adj1" fmla="val 22804"/>
              <a:gd name="adj2" fmla="val -2953"/>
              <a:gd name="adj3" fmla="val 18750"/>
              <a:gd name="adj4" fmla="val -16667"/>
              <a:gd name="adj5" fmla="val 174662"/>
              <a:gd name="adj6" fmla="val -4980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a:t>データベース</a:t>
            </a:r>
            <a:r>
              <a:rPr kumimoji="1" lang="ja-JP" altLang="en-US" sz="1400"/>
              <a:t>サーバ</a:t>
            </a:r>
            <a:endParaRPr kumimoji="1" lang="en-US" altLang="ja-JP" sz="1400"/>
          </a:p>
          <a:p>
            <a:pPr algn="ctr"/>
            <a:r>
              <a:rPr lang="en-US" altLang="ja-JP" sz="1400"/>
              <a:t>AlmaLinux8.8</a:t>
            </a:r>
            <a:endParaRPr kumimoji="1" lang="ja-JP" altLang="en-US" sz="1400"/>
          </a:p>
        </p:txBody>
      </p:sp>
      <p:sp>
        <p:nvSpPr>
          <p:cNvPr id="11" name="正方形/長方形 10">
            <a:extLst>
              <a:ext uri="{FF2B5EF4-FFF2-40B4-BE49-F238E27FC236}">
                <a16:creationId xmlns:a16="http://schemas.microsoft.com/office/drawing/2014/main" id="{7CA0091E-461B-CCAB-1661-BD8B1899A764}"/>
              </a:ext>
            </a:extLst>
          </p:cNvPr>
          <p:cNvSpPr/>
          <p:nvPr/>
        </p:nvSpPr>
        <p:spPr>
          <a:xfrm>
            <a:off x="2243138" y="3484367"/>
            <a:ext cx="4590799" cy="3036749"/>
          </a:xfrm>
          <a:prstGeom prst="rect">
            <a:avLst/>
          </a:prstGeom>
          <a:solidFill>
            <a:schemeClr val="bg1">
              <a:lumMod val="9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25DB8CB-3595-7FA4-7541-7E18C7C6BA65}"/>
              </a:ext>
            </a:extLst>
          </p:cNvPr>
          <p:cNvSpPr txBox="1"/>
          <p:nvPr/>
        </p:nvSpPr>
        <p:spPr>
          <a:xfrm>
            <a:off x="939786" y="1314511"/>
            <a:ext cx="10966464" cy="646331"/>
          </a:xfrm>
          <a:prstGeom prst="rect">
            <a:avLst/>
          </a:prstGeom>
          <a:noFill/>
        </p:spPr>
        <p:txBody>
          <a:bodyPr wrap="square" rtlCol="0">
            <a:spAutoFit/>
          </a:bodyPr>
          <a:lstStyle/>
          <a:p>
            <a:r>
              <a:rPr kumimoji="1" lang="en-US" altLang="ja-JP"/>
              <a:t>VirtualBOX</a:t>
            </a:r>
            <a:r>
              <a:rPr kumimoji="1" lang="ja-JP" altLang="en-US"/>
              <a:t>を使用して仮想マシン上に</a:t>
            </a:r>
            <a:r>
              <a:rPr kumimoji="1" lang="en-US" altLang="ja-JP"/>
              <a:t>web</a:t>
            </a:r>
            <a:r>
              <a:rPr lang="ja-JP" altLang="en-US"/>
              <a:t>サーバ</a:t>
            </a:r>
            <a:r>
              <a:rPr lang="en-US" altLang="ja-JP"/>
              <a:t>(WindowsServer2022)</a:t>
            </a:r>
            <a:r>
              <a:rPr lang="ja-JP" altLang="en-US"/>
              <a:t>を構築することができました。</a:t>
            </a:r>
            <a:endParaRPr kumimoji="1" lang="ja-JP" altLang="en-US"/>
          </a:p>
        </p:txBody>
      </p:sp>
    </p:spTree>
    <p:extLst>
      <p:ext uri="{BB962C8B-B14F-4D97-AF65-F5344CB8AC3E}">
        <p14:creationId xmlns:p14="http://schemas.microsoft.com/office/powerpoint/2010/main" val="738667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08F5F0-5AFD-8A75-0050-9F530356CF92}"/>
              </a:ext>
            </a:extLst>
          </p:cNvPr>
          <p:cNvSpPr>
            <a:spLocks noGrp="1"/>
          </p:cNvSpPr>
          <p:nvPr>
            <p:ph type="title"/>
          </p:nvPr>
        </p:nvSpPr>
        <p:spPr/>
        <p:txBody>
          <a:bodyPr/>
          <a:lstStyle/>
          <a:p>
            <a:r>
              <a:rPr lang="ja-JP" altLang="en-US"/>
              <a:t>アイスブレイク！</a:t>
            </a:r>
            <a:endParaRPr kumimoji="1" lang="ja-JP" altLang="en-US"/>
          </a:p>
        </p:txBody>
      </p:sp>
      <p:sp>
        <p:nvSpPr>
          <p:cNvPr id="4" name="テキスト プレースホルダー 3">
            <a:extLst>
              <a:ext uri="{FF2B5EF4-FFF2-40B4-BE49-F238E27FC236}">
                <a16:creationId xmlns:a16="http://schemas.microsoft.com/office/drawing/2014/main" id="{3EE528C7-1A67-6A08-6582-8E2B4BB81E06}"/>
              </a:ext>
            </a:extLst>
          </p:cNvPr>
          <p:cNvSpPr>
            <a:spLocks noGrp="1"/>
          </p:cNvSpPr>
          <p:nvPr>
            <p:ph type="body" sz="quarter" idx="14"/>
          </p:nvPr>
        </p:nvSpPr>
        <p:spPr/>
        <p:txBody>
          <a:bodyPr/>
          <a:lstStyle/>
          <a:p>
            <a:r>
              <a:rPr kumimoji="1" lang="ja-JP" altLang="en-US"/>
              <a:t>人気のある開発言語トーク</a:t>
            </a:r>
          </a:p>
        </p:txBody>
      </p:sp>
      <p:sp>
        <p:nvSpPr>
          <p:cNvPr id="5" name="テキスト ボックス 4">
            <a:extLst>
              <a:ext uri="{FF2B5EF4-FFF2-40B4-BE49-F238E27FC236}">
                <a16:creationId xmlns:a16="http://schemas.microsoft.com/office/drawing/2014/main" id="{756A2316-6478-C2A7-F2DC-6FBC83136127}"/>
              </a:ext>
            </a:extLst>
          </p:cNvPr>
          <p:cNvSpPr txBox="1"/>
          <p:nvPr/>
        </p:nvSpPr>
        <p:spPr>
          <a:xfrm>
            <a:off x="657225" y="1390829"/>
            <a:ext cx="11249025" cy="1200329"/>
          </a:xfrm>
          <a:prstGeom prst="rect">
            <a:avLst/>
          </a:prstGeom>
          <a:noFill/>
        </p:spPr>
        <p:txBody>
          <a:bodyPr wrap="square" rtlCol="0">
            <a:spAutoFit/>
          </a:bodyPr>
          <a:lstStyle/>
          <a:p>
            <a:r>
              <a:rPr lang="ja-JP" altLang="en-US"/>
              <a:t>開発言語は何を使われていますか～。</a:t>
            </a:r>
            <a:endParaRPr lang="en-US" altLang="ja-JP"/>
          </a:p>
          <a:p>
            <a:r>
              <a:rPr kumimoji="1" lang="ja-JP" altLang="en-US"/>
              <a:t>とよく聞かれると思いますが、世の中で人気のある開発言語を押さえておくのはとても重要なことです。</a:t>
            </a:r>
            <a:endParaRPr kumimoji="1" lang="en-US" altLang="ja-JP"/>
          </a:p>
          <a:p>
            <a:r>
              <a:rPr lang="en-US" altLang="ja-JP"/>
              <a:t>※</a:t>
            </a:r>
            <a:r>
              <a:rPr lang="ja-JP" altLang="en-US"/>
              <a:t>ただ、間違ってはいけないのが、このような統計を出しているコンサルティング会社および企業には思惑があるところがあります。（なので、素直に１００％鵜呑みにしてはいけないです。）</a:t>
            </a:r>
            <a:endParaRPr kumimoji="1" lang="ja-JP" altLang="en-US"/>
          </a:p>
        </p:txBody>
      </p:sp>
      <p:pic>
        <p:nvPicPr>
          <p:cNvPr id="1026" name="Picture 2">
            <a:extLst>
              <a:ext uri="{FF2B5EF4-FFF2-40B4-BE49-F238E27FC236}">
                <a16:creationId xmlns:a16="http://schemas.microsoft.com/office/drawing/2014/main" id="{A618C2D8-118A-128A-E1DB-FB0925BE8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5783" y="2679874"/>
            <a:ext cx="3440544" cy="344054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4CD66D0-E6B7-6C97-C1DF-6D1EB5EF08DF}"/>
              </a:ext>
            </a:extLst>
          </p:cNvPr>
          <p:cNvSpPr txBox="1"/>
          <p:nvPr/>
        </p:nvSpPr>
        <p:spPr>
          <a:xfrm>
            <a:off x="6817166" y="6120418"/>
            <a:ext cx="4636206" cy="246221"/>
          </a:xfrm>
          <a:prstGeom prst="rect">
            <a:avLst/>
          </a:prstGeom>
          <a:noFill/>
        </p:spPr>
        <p:txBody>
          <a:bodyPr wrap="none" rtlCol="0">
            <a:spAutoFit/>
          </a:bodyPr>
          <a:lstStyle/>
          <a:p>
            <a:r>
              <a:rPr lang="en-US" altLang="ja-JP" sz="1000" b="0" i="0">
                <a:solidFill>
                  <a:srgbClr val="555555"/>
                </a:solidFill>
                <a:effectLst/>
                <a:latin typeface="+mn-ea"/>
              </a:rPr>
              <a:t>TIOBE</a:t>
            </a:r>
            <a:r>
              <a:rPr lang="ja-JP" altLang="en-US" sz="1000" b="0" i="0">
                <a:solidFill>
                  <a:srgbClr val="555555"/>
                </a:solidFill>
                <a:effectLst/>
                <a:latin typeface="+mn-ea"/>
              </a:rPr>
              <a:t>インデックス（</a:t>
            </a:r>
            <a:r>
              <a:rPr lang="en-US" altLang="ja-JP" sz="1000" b="0" i="0">
                <a:solidFill>
                  <a:srgbClr val="555555"/>
                </a:solidFill>
                <a:effectLst/>
                <a:latin typeface="+mn-ea"/>
              </a:rPr>
              <a:t>2023</a:t>
            </a:r>
            <a:r>
              <a:rPr lang="ja-JP" altLang="en-US" sz="1000" b="0" i="0">
                <a:solidFill>
                  <a:srgbClr val="555555"/>
                </a:solidFill>
                <a:effectLst/>
                <a:latin typeface="+mn-ea"/>
              </a:rPr>
              <a:t>年</a:t>
            </a:r>
            <a:r>
              <a:rPr lang="en-US" altLang="ja-JP" sz="1000" b="0" i="0">
                <a:solidFill>
                  <a:srgbClr val="555555"/>
                </a:solidFill>
                <a:effectLst/>
                <a:latin typeface="+mn-ea"/>
              </a:rPr>
              <a:t>12</a:t>
            </a:r>
            <a:r>
              <a:rPr lang="ja-JP" altLang="en-US" sz="1000" b="0" i="0">
                <a:solidFill>
                  <a:srgbClr val="555555"/>
                </a:solidFill>
                <a:effectLst/>
                <a:latin typeface="+mn-ea"/>
              </a:rPr>
              <a:t>月版）の</a:t>
            </a:r>
            <a:r>
              <a:rPr lang="en-US" altLang="ja-JP" sz="1000" b="0" i="0">
                <a:solidFill>
                  <a:srgbClr val="555555"/>
                </a:solidFill>
                <a:effectLst/>
                <a:latin typeface="+mn-ea"/>
              </a:rPr>
              <a:t>1</a:t>
            </a:r>
            <a:r>
              <a:rPr lang="ja-JP" altLang="en-US" sz="1000" b="0" i="0">
                <a:solidFill>
                  <a:srgbClr val="555555"/>
                </a:solidFill>
                <a:effectLst/>
                <a:latin typeface="+mn-ea"/>
              </a:rPr>
              <a:t>～</a:t>
            </a:r>
            <a:r>
              <a:rPr lang="en-US" altLang="ja-JP" sz="1000" b="0" i="0">
                <a:solidFill>
                  <a:srgbClr val="555555"/>
                </a:solidFill>
                <a:effectLst/>
                <a:latin typeface="+mn-ea"/>
              </a:rPr>
              <a:t>20</a:t>
            </a:r>
            <a:r>
              <a:rPr lang="ja-JP" altLang="en-US" sz="1000" b="0" i="0">
                <a:solidFill>
                  <a:srgbClr val="555555"/>
                </a:solidFill>
                <a:effectLst/>
                <a:latin typeface="+mn-ea"/>
              </a:rPr>
              <a:t>位（提供：</a:t>
            </a:r>
            <a:r>
              <a:rPr lang="en-US" altLang="ja-JP" sz="1000" b="0" i="0">
                <a:solidFill>
                  <a:srgbClr val="555555"/>
                </a:solidFill>
                <a:effectLst/>
                <a:latin typeface="+mn-ea"/>
              </a:rPr>
              <a:t>TIOBE Software</a:t>
            </a:r>
            <a:r>
              <a:rPr lang="ja-JP" altLang="en-US" sz="1000" b="0" i="0">
                <a:solidFill>
                  <a:srgbClr val="555555"/>
                </a:solidFill>
                <a:effectLst/>
                <a:latin typeface="+mn-ea"/>
              </a:rPr>
              <a:t>）</a:t>
            </a:r>
            <a:endParaRPr kumimoji="1" lang="ja-JP" altLang="en-US" sz="1000">
              <a:latin typeface="+mn-ea"/>
            </a:endParaRPr>
          </a:p>
        </p:txBody>
      </p:sp>
      <p:sp>
        <p:nvSpPr>
          <p:cNvPr id="10" name="テキスト ボックス 9">
            <a:extLst>
              <a:ext uri="{FF2B5EF4-FFF2-40B4-BE49-F238E27FC236}">
                <a16:creationId xmlns:a16="http://schemas.microsoft.com/office/drawing/2014/main" id="{E65131B6-84BE-1C63-9574-3B64252F718A}"/>
              </a:ext>
            </a:extLst>
          </p:cNvPr>
          <p:cNvSpPr txBox="1"/>
          <p:nvPr/>
        </p:nvSpPr>
        <p:spPr>
          <a:xfrm>
            <a:off x="6105292" y="6366639"/>
            <a:ext cx="6096000" cy="261610"/>
          </a:xfrm>
          <a:prstGeom prst="rect">
            <a:avLst/>
          </a:prstGeom>
          <a:noFill/>
        </p:spPr>
        <p:txBody>
          <a:bodyPr wrap="square">
            <a:spAutoFit/>
          </a:bodyPr>
          <a:lstStyle/>
          <a:p>
            <a:r>
              <a:rPr lang="en-US" altLang="ja-JP" sz="1100"/>
              <a:t>https://atmarkit.itmedia.co.jp/ait/articles/2312/13/news055.html</a:t>
            </a:r>
            <a:endParaRPr lang="ja-JP" altLang="en-US" sz="1100"/>
          </a:p>
        </p:txBody>
      </p:sp>
      <p:pic>
        <p:nvPicPr>
          <p:cNvPr id="12" name="図 11">
            <a:extLst>
              <a:ext uri="{FF2B5EF4-FFF2-40B4-BE49-F238E27FC236}">
                <a16:creationId xmlns:a16="http://schemas.microsoft.com/office/drawing/2014/main" id="{92A6A59A-D6F7-D2BE-E27C-7180488EF977}"/>
              </a:ext>
            </a:extLst>
          </p:cNvPr>
          <p:cNvPicPr>
            <a:picLocks noChangeAspect="1"/>
          </p:cNvPicPr>
          <p:nvPr/>
        </p:nvPicPr>
        <p:blipFill>
          <a:blip r:embed="rId3"/>
          <a:stretch>
            <a:fillRect/>
          </a:stretch>
        </p:blipFill>
        <p:spPr>
          <a:xfrm>
            <a:off x="362720" y="3042246"/>
            <a:ext cx="5973707" cy="3011137"/>
          </a:xfrm>
          <a:prstGeom prst="rect">
            <a:avLst/>
          </a:prstGeom>
        </p:spPr>
      </p:pic>
      <p:sp>
        <p:nvSpPr>
          <p:cNvPr id="14" name="テキスト ボックス 13">
            <a:extLst>
              <a:ext uri="{FF2B5EF4-FFF2-40B4-BE49-F238E27FC236}">
                <a16:creationId xmlns:a16="http://schemas.microsoft.com/office/drawing/2014/main" id="{0BDE7148-CE66-B51B-372E-EE15F8C7C7B2}"/>
              </a:ext>
            </a:extLst>
          </p:cNvPr>
          <p:cNvSpPr txBox="1"/>
          <p:nvPr/>
        </p:nvSpPr>
        <p:spPr>
          <a:xfrm>
            <a:off x="1762991" y="6220445"/>
            <a:ext cx="2462645" cy="276999"/>
          </a:xfrm>
          <a:prstGeom prst="rect">
            <a:avLst/>
          </a:prstGeom>
          <a:noFill/>
        </p:spPr>
        <p:txBody>
          <a:bodyPr wrap="square">
            <a:spAutoFit/>
          </a:bodyPr>
          <a:lstStyle/>
          <a:p>
            <a:r>
              <a:rPr lang="ja-JP" altLang="en-US" sz="1200"/>
              <a:t>qiita_エンジニア白書2023.pdf</a:t>
            </a:r>
          </a:p>
        </p:txBody>
      </p:sp>
    </p:spTree>
    <p:extLst>
      <p:ext uri="{BB962C8B-B14F-4D97-AF65-F5344CB8AC3E}">
        <p14:creationId xmlns:p14="http://schemas.microsoft.com/office/powerpoint/2010/main" val="21195855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8C20B8C-85A9-12B0-B7B1-A34E24DAD450}"/>
              </a:ext>
            </a:extLst>
          </p:cNvPr>
          <p:cNvSpPr>
            <a:spLocks noGrp="1"/>
          </p:cNvSpPr>
          <p:nvPr>
            <p:ph type="title"/>
          </p:nvPr>
        </p:nvSpPr>
        <p:spPr/>
        <p:txBody>
          <a:bodyPr/>
          <a:lstStyle/>
          <a:p>
            <a:r>
              <a:rPr lang="en-US" altLang="ja-JP"/>
              <a:t>2-3.VisualStudio</a:t>
            </a:r>
            <a:r>
              <a:rPr lang="ja-JP" altLang="en-US"/>
              <a:t>インストール、環境設定　　</a:t>
            </a:r>
          </a:p>
        </p:txBody>
      </p:sp>
    </p:spTree>
    <p:extLst>
      <p:ext uri="{BB962C8B-B14F-4D97-AF65-F5344CB8AC3E}">
        <p14:creationId xmlns:p14="http://schemas.microsoft.com/office/powerpoint/2010/main" val="24428855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normAutofit/>
          </a:bodyPr>
          <a:lstStyle/>
          <a:p>
            <a:r>
              <a:rPr lang="en-US" altLang="ja-JP"/>
              <a:t>2-3.VisualStudio</a:t>
            </a:r>
            <a:r>
              <a:rPr lang="ja-JP" altLang="en-US"/>
              <a:t>インストール、環境設定　　　　　</a:t>
            </a:r>
          </a:p>
        </p:txBody>
      </p:sp>
      <p:sp>
        <p:nvSpPr>
          <p:cNvPr id="9" name="テキスト プレースホルダー 8">
            <a:extLst>
              <a:ext uri="{FF2B5EF4-FFF2-40B4-BE49-F238E27FC236}">
                <a16:creationId xmlns:a16="http://schemas.microsoft.com/office/drawing/2014/main" id="{679CC0FF-5E8F-3E75-A71B-D2A88F83C861}"/>
              </a:ext>
            </a:extLst>
          </p:cNvPr>
          <p:cNvSpPr>
            <a:spLocks noGrp="1"/>
          </p:cNvSpPr>
          <p:nvPr>
            <p:ph type="body" sz="quarter" idx="13"/>
          </p:nvPr>
        </p:nvSpPr>
        <p:spPr>
          <a:xfrm>
            <a:off x="267628" y="873748"/>
            <a:ext cx="11675326" cy="2407932"/>
          </a:xfrm>
        </p:spPr>
        <p:txBody>
          <a:bodyPr/>
          <a:lstStyle/>
          <a:p>
            <a:r>
              <a:rPr lang="ja-JP" altLang="en-US"/>
              <a:t>いかがでしたか？ローカルＰＣ上に仮想化ツールで「</a:t>
            </a:r>
            <a:r>
              <a:rPr lang="en-US" altLang="ja-JP"/>
              <a:t>web</a:t>
            </a:r>
            <a:r>
              <a:rPr lang="ja-JP" altLang="en-US"/>
              <a:t>サーバ」、「データベースサーバ」を構築できたと思います。</a:t>
            </a:r>
            <a:r>
              <a:rPr lang="en-US" altLang="ja-JP"/>
              <a:t>VirtualBOX</a:t>
            </a:r>
            <a:r>
              <a:rPr lang="ja-JP" altLang="en-US"/>
              <a:t>では、仮想マシンをエクスポート、インポートすることができますので、仮想マシンを壊しても簡単に復元することができます。また、他の</a:t>
            </a:r>
            <a:r>
              <a:rPr lang="en-US" altLang="ja-JP"/>
              <a:t>PC</a:t>
            </a:r>
            <a:r>
              <a:rPr lang="ja-JP" altLang="en-US"/>
              <a:t>へコピーすることもできます。</a:t>
            </a:r>
            <a:endParaRPr lang="en-US" altLang="ja-JP"/>
          </a:p>
          <a:p>
            <a:r>
              <a:rPr lang="ja-JP" altLang="en-US"/>
              <a:t>手間をかけずに開発環境を整えることは、開発技術者にとって必要不可欠な知識です。知識があることで、短期間で手早く開発することができます。</a:t>
            </a:r>
            <a:endParaRPr lang="en-US" altLang="ja-JP"/>
          </a:p>
          <a:p>
            <a:r>
              <a:rPr lang="ja-JP" altLang="en-US"/>
              <a:t>さて、ここでは、</a:t>
            </a:r>
            <a:r>
              <a:rPr lang="en-US" altLang="ja-JP"/>
              <a:t>C#</a:t>
            </a:r>
            <a:r>
              <a:rPr lang="ja-JP" altLang="en-US"/>
              <a:t>言語でプログラミングを行うための開発環境構築手順について説明します。</a:t>
            </a:r>
            <a:endParaRPr lang="en-US" altLang="ja-JP"/>
          </a:p>
        </p:txBody>
      </p:sp>
    </p:spTree>
    <p:extLst>
      <p:ext uri="{BB962C8B-B14F-4D97-AF65-F5344CB8AC3E}">
        <p14:creationId xmlns:p14="http://schemas.microsoft.com/office/powerpoint/2010/main" val="12385413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normAutofit/>
          </a:bodyPr>
          <a:lstStyle/>
          <a:p>
            <a:r>
              <a:rPr lang="en-US" altLang="ja-JP"/>
              <a:t>VisualStudio</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1302114"/>
            <a:ext cx="11344390" cy="170729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今回の</a:t>
            </a:r>
            <a:r>
              <a:rPr kumimoji="1" lang="en-US" altLang="ja-JP"/>
              <a:t>web</a:t>
            </a:r>
            <a:r>
              <a:rPr kumimoji="1" lang="ja-JP" altLang="en-US"/>
              <a:t>システム開発「住所録データベース」では、</a:t>
            </a:r>
            <a:r>
              <a:rPr kumimoji="1" lang="en-US" altLang="ja-JP"/>
              <a:t>web</a:t>
            </a:r>
            <a:r>
              <a:rPr kumimoji="1" lang="ja-JP" altLang="en-US"/>
              <a:t>サーバに</a:t>
            </a:r>
            <a:r>
              <a:rPr kumimoji="1" lang="en-US" altLang="ja-JP"/>
              <a:t>C#</a:t>
            </a:r>
            <a:r>
              <a:rPr kumimoji="1" lang="ja-JP" altLang="en-US"/>
              <a:t>言語で開発したプログラム、データベースに</a:t>
            </a:r>
            <a:r>
              <a:rPr kumimoji="1" lang="en-US" altLang="ja-JP"/>
              <a:t>SQL</a:t>
            </a:r>
            <a:r>
              <a:rPr kumimoji="1" lang="ja-JP" altLang="en-US"/>
              <a:t>準拠のオープンソース・リレーショナルデータベース「</a:t>
            </a:r>
            <a:r>
              <a:rPr kumimoji="1" lang="en-US" altLang="ja-JP"/>
              <a:t>PostgreSQL</a:t>
            </a:r>
            <a:r>
              <a:rPr kumimoji="1" lang="ja-JP" altLang="en-US"/>
              <a:t>」を使用してデータを管理します。</a:t>
            </a:r>
            <a:endParaRPr kumimoji="1" lang="en-US" altLang="ja-JP"/>
          </a:p>
          <a:p>
            <a:r>
              <a:rPr lang="en-US" altLang="ja-JP"/>
              <a:t>Web</a:t>
            </a:r>
            <a:r>
              <a:rPr lang="ja-JP" altLang="en-US"/>
              <a:t>上から入力された住所データは、</a:t>
            </a:r>
            <a:r>
              <a:rPr lang="en-US" altLang="ja-JP"/>
              <a:t>SQL</a:t>
            </a:r>
            <a:r>
              <a:rPr lang="ja-JP" altLang="en-US"/>
              <a:t>を使って登録、変更、削除を行います。</a:t>
            </a:r>
            <a:endParaRPr lang="en-US" altLang="ja-JP"/>
          </a:p>
          <a:p>
            <a:r>
              <a:rPr lang="ja-JP" altLang="en-US"/>
              <a:t>ここでは、</a:t>
            </a:r>
            <a:r>
              <a:rPr lang="en-US" altLang="ja-JP"/>
              <a:t>C#</a:t>
            </a:r>
            <a:r>
              <a:rPr lang="ja-JP" altLang="en-US"/>
              <a:t>言語でプログラミングを行うための開発環境</a:t>
            </a:r>
            <a:r>
              <a:rPr lang="en-US" altLang="ja-JP"/>
              <a:t>VisualStudio2022</a:t>
            </a:r>
            <a:r>
              <a:rPr lang="ja-JP" altLang="en-US"/>
              <a:t>のインストール手順について説明します。</a:t>
            </a:r>
            <a:endParaRPr lang="en-US" altLang="ja-JP"/>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3009405"/>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構成概要（ソフトウェア）</a:t>
            </a:r>
            <a:endParaRPr lang="en-US" altLang="ja-JP"/>
          </a:p>
        </p:txBody>
      </p:sp>
      <p:graphicFrame>
        <p:nvGraphicFramePr>
          <p:cNvPr id="12" name="表 12">
            <a:extLst>
              <a:ext uri="{FF2B5EF4-FFF2-40B4-BE49-F238E27FC236}">
                <a16:creationId xmlns:a16="http://schemas.microsoft.com/office/drawing/2014/main" id="{2F667BF0-934C-534C-6C77-1A81644449DA}"/>
              </a:ext>
            </a:extLst>
          </p:cNvPr>
          <p:cNvGraphicFramePr>
            <a:graphicFrameLocks noGrp="1"/>
          </p:cNvGraphicFramePr>
          <p:nvPr>
            <p:extLst>
              <p:ext uri="{D42A27DB-BD31-4B8C-83A1-F6EECF244321}">
                <p14:modId xmlns:p14="http://schemas.microsoft.com/office/powerpoint/2010/main" val="761182328"/>
              </p:ext>
            </p:extLst>
          </p:nvPr>
        </p:nvGraphicFramePr>
        <p:xfrm>
          <a:off x="1053172" y="3517147"/>
          <a:ext cx="10853079" cy="2164080"/>
        </p:xfrm>
        <a:graphic>
          <a:graphicData uri="http://schemas.openxmlformats.org/drawingml/2006/table">
            <a:tbl>
              <a:tblPr firstRow="1" bandRow="1">
                <a:tableStyleId>{5C22544A-7EE6-4342-B048-85BDC9FD1C3A}</a:tableStyleId>
              </a:tblPr>
              <a:tblGrid>
                <a:gridCol w="1436640">
                  <a:extLst>
                    <a:ext uri="{9D8B030D-6E8A-4147-A177-3AD203B41FA5}">
                      <a16:colId xmlns:a16="http://schemas.microsoft.com/office/drawing/2014/main" val="266683023"/>
                    </a:ext>
                  </a:extLst>
                </a:gridCol>
                <a:gridCol w="2908453">
                  <a:extLst>
                    <a:ext uri="{9D8B030D-6E8A-4147-A177-3AD203B41FA5}">
                      <a16:colId xmlns:a16="http://schemas.microsoft.com/office/drawing/2014/main" val="3551812731"/>
                    </a:ext>
                  </a:extLst>
                </a:gridCol>
                <a:gridCol w="6507986">
                  <a:extLst>
                    <a:ext uri="{9D8B030D-6E8A-4147-A177-3AD203B41FA5}">
                      <a16:colId xmlns:a16="http://schemas.microsoft.com/office/drawing/2014/main" val="3996741621"/>
                    </a:ext>
                  </a:extLst>
                </a:gridCol>
              </a:tblGrid>
              <a:tr h="226953">
                <a:tc>
                  <a:txBody>
                    <a:bodyPr/>
                    <a:lstStyle/>
                    <a:p>
                      <a:r>
                        <a:rPr kumimoji="1" lang="ja-JP" altLang="en-US" sz="1600"/>
                        <a:t>区分</a:t>
                      </a:r>
                    </a:p>
                  </a:txBody>
                  <a:tcPr/>
                </a:tc>
                <a:tc>
                  <a:txBody>
                    <a:bodyPr/>
                    <a:lstStyle/>
                    <a:p>
                      <a:r>
                        <a:rPr kumimoji="1" lang="ja-JP" altLang="en-US" sz="1600"/>
                        <a:t>名称</a:t>
                      </a:r>
                    </a:p>
                  </a:txBody>
                  <a:tcPr/>
                </a:tc>
                <a:tc>
                  <a:txBody>
                    <a:bodyPr/>
                    <a:lstStyle/>
                    <a:p>
                      <a:r>
                        <a:rPr kumimoji="1" lang="ja-JP" altLang="en-US" sz="1600"/>
                        <a:t>説明</a:t>
                      </a:r>
                    </a:p>
                  </a:txBody>
                  <a:tcPr/>
                </a:tc>
                <a:extLst>
                  <a:ext uri="{0D108BD9-81ED-4DB2-BD59-A6C34878D82A}">
                    <a16:rowId xmlns:a16="http://schemas.microsoft.com/office/drawing/2014/main" val="2093984675"/>
                  </a:ext>
                </a:extLst>
              </a:tr>
              <a:tr h="226953">
                <a:tc>
                  <a:txBody>
                    <a:bodyPr/>
                    <a:lstStyle/>
                    <a:p>
                      <a:r>
                        <a:rPr kumimoji="1" lang="ja-JP" altLang="en-US" sz="1600"/>
                        <a:t>ＯＳ</a:t>
                      </a:r>
                    </a:p>
                  </a:txBody>
                  <a:tcPr/>
                </a:tc>
                <a:tc>
                  <a:txBody>
                    <a:bodyPr/>
                    <a:lstStyle/>
                    <a:p>
                      <a:r>
                        <a:rPr kumimoji="1" lang="en-US" altLang="ja-JP" sz="1600"/>
                        <a:t>Windows11Pro</a:t>
                      </a:r>
                      <a:endParaRPr kumimoji="1" lang="ja-JP" altLang="en-US" sz="1600"/>
                    </a:p>
                  </a:txBody>
                  <a:tcPr/>
                </a:tc>
                <a:tc>
                  <a:txBody>
                    <a:bodyPr/>
                    <a:lstStyle/>
                    <a:p>
                      <a:endParaRPr kumimoji="1" lang="ja-JP" altLang="en-US" sz="1600"/>
                    </a:p>
                  </a:txBody>
                  <a:tcPr/>
                </a:tc>
                <a:extLst>
                  <a:ext uri="{0D108BD9-81ED-4DB2-BD59-A6C34878D82A}">
                    <a16:rowId xmlns:a16="http://schemas.microsoft.com/office/drawing/2014/main" val="1080256254"/>
                  </a:ext>
                </a:extLst>
              </a:tr>
              <a:tr h="226953">
                <a:tc>
                  <a:txBody>
                    <a:bodyPr/>
                    <a:lstStyle/>
                    <a:p>
                      <a:r>
                        <a:rPr kumimoji="1" lang="en-US" altLang="ja-JP" sz="1600"/>
                        <a:t>Web</a:t>
                      </a:r>
                      <a:r>
                        <a:rPr kumimoji="1" lang="ja-JP" altLang="en-US" sz="1600"/>
                        <a:t>サーバ</a:t>
                      </a:r>
                    </a:p>
                  </a:txBody>
                  <a:tcPr/>
                </a:tc>
                <a:tc>
                  <a:txBody>
                    <a:bodyPr/>
                    <a:lstStyle/>
                    <a:p>
                      <a:r>
                        <a:rPr kumimoji="1" lang="ja-JP" altLang="en-US" sz="1600"/>
                        <a:t>・</a:t>
                      </a:r>
                      <a:r>
                        <a:rPr kumimoji="1" lang="en-US" altLang="ja-JP" sz="1600"/>
                        <a:t>nodejs</a:t>
                      </a:r>
                    </a:p>
                    <a:p>
                      <a:r>
                        <a:rPr kumimoji="1" lang="ja-JP" altLang="en-US" sz="1600"/>
                        <a:t>・</a:t>
                      </a:r>
                      <a:r>
                        <a:rPr kumimoji="1" lang="en-US" altLang="ja-JP" sz="1600"/>
                        <a:t>Kestrel Web </a:t>
                      </a:r>
                      <a:r>
                        <a:rPr kumimoji="1" lang="ja-JP" altLang="en-US" sz="1600"/>
                        <a:t>サーバー</a:t>
                      </a:r>
                      <a:r>
                        <a:rPr kumimoji="1" lang="en-US" altLang="ja-JP" sz="1600"/>
                        <a:t>(ASP.NET Core)</a:t>
                      </a:r>
                      <a:endParaRPr kumimoji="1" lang="ja-JP" altLang="en-US" sz="1600"/>
                    </a:p>
                  </a:txBody>
                  <a:tcPr/>
                </a:tc>
                <a:tc>
                  <a:txBody>
                    <a:bodyPr/>
                    <a:lstStyle/>
                    <a:p>
                      <a:r>
                        <a:rPr kumimoji="1" lang="ja-JP" altLang="en-US" sz="1600"/>
                        <a:t>・開発環境用</a:t>
                      </a:r>
                      <a:endParaRPr kumimoji="1" lang="en-US" altLang="ja-JP" sz="1600"/>
                    </a:p>
                    <a:p>
                      <a:r>
                        <a:rPr kumimoji="1" lang="ja-JP" altLang="en-US" sz="1600"/>
                        <a:t>・発効後は</a:t>
                      </a:r>
                      <a:r>
                        <a:rPr kumimoji="1" lang="en-US" altLang="ja-JP" sz="1600"/>
                        <a:t>Kestrel</a:t>
                      </a:r>
                      <a:r>
                        <a:rPr kumimoji="1" lang="ja-JP" altLang="en-US" sz="1600"/>
                        <a:t>に切り替わる</a:t>
                      </a:r>
                    </a:p>
                  </a:txBody>
                  <a:tcPr/>
                </a:tc>
                <a:extLst>
                  <a:ext uri="{0D108BD9-81ED-4DB2-BD59-A6C34878D82A}">
                    <a16:rowId xmlns:a16="http://schemas.microsoft.com/office/drawing/2014/main" val="2477563636"/>
                  </a:ext>
                </a:extLst>
              </a:tr>
              <a:tr h="226953">
                <a:tc>
                  <a:txBody>
                    <a:bodyPr/>
                    <a:lstStyle/>
                    <a:p>
                      <a:r>
                        <a:rPr kumimoji="1" lang="ja-JP" altLang="en-US" sz="1600"/>
                        <a:t>バックエンド</a:t>
                      </a:r>
                    </a:p>
                  </a:txBody>
                  <a:tcPr/>
                </a:tc>
                <a:tc>
                  <a:txBody>
                    <a:bodyPr/>
                    <a:lstStyle/>
                    <a:p>
                      <a:r>
                        <a:rPr kumimoji="1" lang="en-US" altLang="ja-JP" sz="1600"/>
                        <a:t>C#(ASP.NET Core)</a:t>
                      </a:r>
                      <a:endParaRPr kumimoji="1" lang="ja-JP" altLang="en-US" sz="1600"/>
                    </a:p>
                  </a:txBody>
                  <a:tcPr/>
                </a:tc>
                <a:tc>
                  <a:txBody>
                    <a:bodyPr/>
                    <a:lstStyle/>
                    <a:p>
                      <a:r>
                        <a:rPr kumimoji="1" lang="en-US" altLang="ja-JP" sz="1600"/>
                        <a:t>C#</a:t>
                      </a:r>
                      <a:r>
                        <a:rPr kumimoji="1" lang="ja-JP" altLang="en-US" sz="1600"/>
                        <a:t>にて</a:t>
                      </a:r>
                      <a:r>
                        <a:rPr kumimoji="1" lang="en-US" altLang="ja-JP" sz="1600"/>
                        <a:t>RestAPI</a:t>
                      </a:r>
                      <a:r>
                        <a:rPr kumimoji="1" lang="ja-JP" altLang="en-US" sz="1600"/>
                        <a:t>サーバを作ります。</a:t>
                      </a:r>
                    </a:p>
                  </a:txBody>
                  <a:tcPr/>
                </a:tc>
                <a:extLst>
                  <a:ext uri="{0D108BD9-81ED-4DB2-BD59-A6C34878D82A}">
                    <a16:rowId xmlns:a16="http://schemas.microsoft.com/office/drawing/2014/main" val="367801723"/>
                  </a:ext>
                </a:extLst>
              </a:tr>
              <a:tr h="226953">
                <a:tc>
                  <a:txBody>
                    <a:bodyPr/>
                    <a:lstStyle/>
                    <a:p>
                      <a:r>
                        <a:rPr kumimoji="1" lang="ja-JP" altLang="en-US" sz="1600"/>
                        <a:t>フロントエンド</a:t>
                      </a:r>
                    </a:p>
                  </a:txBody>
                  <a:tcPr/>
                </a:tc>
                <a:tc>
                  <a:txBody>
                    <a:bodyPr/>
                    <a:lstStyle/>
                    <a:p>
                      <a:r>
                        <a:rPr kumimoji="1" lang="en-US" altLang="ja-JP" sz="1600"/>
                        <a:t>javascript</a:t>
                      </a:r>
                      <a:r>
                        <a:rPr kumimoji="1" lang="ja-JP" altLang="en-US" sz="1600"/>
                        <a:t>、</a:t>
                      </a:r>
                      <a:r>
                        <a:rPr kumimoji="1" lang="en-US" altLang="ja-JP" sz="1600"/>
                        <a:t>VUE/vuetify</a:t>
                      </a:r>
                      <a:endParaRPr kumimoji="1" lang="ja-JP" altLang="en-US" sz="1600"/>
                    </a:p>
                  </a:txBody>
                  <a:tcPr/>
                </a:tc>
                <a:tc>
                  <a:txBody>
                    <a:bodyPr/>
                    <a:lstStyle/>
                    <a:p>
                      <a:r>
                        <a:rPr kumimoji="1" lang="ja-JP" altLang="en-US" sz="1600"/>
                        <a:t>ブラウザ上で動くページは、ＶＵＥコンポーネントを使ってデザインします。</a:t>
                      </a:r>
                    </a:p>
                  </a:txBody>
                  <a:tcPr/>
                </a:tc>
                <a:extLst>
                  <a:ext uri="{0D108BD9-81ED-4DB2-BD59-A6C34878D82A}">
                    <a16:rowId xmlns:a16="http://schemas.microsoft.com/office/drawing/2014/main" val="724932886"/>
                  </a:ext>
                </a:extLst>
              </a:tr>
            </a:tbl>
          </a:graphicData>
        </a:graphic>
      </p:graphicFrame>
    </p:spTree>
    <p:extLst>
      <p:ext uri="{BB962C8B-B14F-4D97-AF65-F5344CB8AC3E}">
        <p14:creationId xmlns:p14="http://schemas.microsoft.com/office/powerpoint/2010/main" val="412981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ja-JP" altLang="en-US"/>
              <a:t>構築手順概要</a:t>
            </a:r>
            <a:endParaRPr lang="en-US" altLang="ja-JP"/>
          </a:p>
        </p:txBody>
      </p:sp>
      <p:sp>
        <p:nvSpPr>
          <p:cNvPr id="2" name="四角形: 角を丸くする 1">
            <a:extLst>
              <a:ext uri="{FF2B5EF4-FFF2-40B4-BE49-F238E27FC236}">
                <a16:creationId xmlns:a16="http://schemas.microsoft.com/office/drawing/2014/main" id="{C239CAEF-8EF4-727A-31D3-97550B7DE885}"/>
              </a:ext>
            </a:extLst>
          </p:cNvPr>
          <p:cNvSpPr/>
          <p:nvPr/>
        </p:nvSpPr>
        <p:spPr>
          <a:xfrm>
            <a:off x="3043027" y="211797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Nodejs</a:t>
            </a:r>
          </a:p>
          <a:p>
            <a:pPr algn="ctr"/>
            <a:r>
              <a:rPr kumimoji="1" lang="ja-JP" altLang="en-US"/>
              <a:t>インストール</a:t>
            </a:r>
          </a:p>
        </p:txBody>
      </p:sp>
      <p:sp>
        <p:nvSpPr>
          <p:cNvPr id="3" name="四角形: 角を丸くする 2">
            <a:extLst>
              <a:ext uri="{FF2B5EF4-FFF2-40B4-BE49-F238E27FC236}">
                <a16:creationId xmlns:a16="http://schemas.microsoft.com/office/drawing/2014/main" id="{E05F4F6F-6809-576A-C13C-B528DD92BFC9}"/>
              </a:ext>
            </a:extLst>
          </p:cNvPr>
          <p:cNvSpPr/>
          <p:nvPr/>
        </p:nvSpPr>
        <p:spPr>
          <a:xfrm>
            <a:off x="3043027" y="315694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VisualStudio</a:t>
            </a:r>
          </a:p>
          <a:p>
            <a:pPr algn="ctr"/>
            <a:r>
              <a:rPr lang="ja-JP" altLang="en-US"/>
              <a:t>インストール</a:t>
            </a:r>
            <a:endParaRPr kumimoji="1" lang="ja-JP" altLang="en-US"/>
          </a:p>
        </p:txBody>
      </p:sp>
      <p:sp>
        <p:nvSpPr>
          <p:cNvPr id="5" name="四角形: 角を丸くする 4">
            <a:extLst>
              <a:ext uri="{FF2B5EF4-FFF2-40B4-BE49-F238E27FC236}">
                <a16:creationId xmlns:a16="http://schemas.microsoft.com/office/drawing/2014/main" id="{673D434D-342C-8F16-08A2-DCF9B68B14CC}"/>
              </a:ext>
            </a:extLst>
          </p:cNvPr>
          <p:cNvSpPr/>
          <p:nvPr/>
        </p:nvSpPr>
        <p:spPr>
          <a:xfrm>
            <a:off x="3043027" y="419591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プロジェクト</a:t>
            </a:r>
            <a:endParaRPr kumimoji="1" lang="en-US" altLang="ja-JP"/>
          </a:p>
          <a:p>
            <a:pPr algn="ctr"/>
            <a:r>
              <a:rPr lang="ja-JP" altLang="en-US"/>
              <a:t>作成</a:t>
            </a:r>
            <a:endParaRPr kumimoji="1" lang="ja-JP" altLang="en-US"/>
          </a:p>
        </p:txBody>
      </p:sp>
      <p:sp>
        <p:nvSpPr>
          <p:cNvPr id="6" name="四角形: 角を丸くする 5">
            <a:extLst>
              <a:ext uri="{FF2B5EF4-FFF2-40B4-BE49-F238E27FC236}">
                <a16:creationId xmlns:a16="http://schemas.microsoft.com/office/drawing/2014/main" id="{C04BEB88-0C76-5138-BB6A-B9E86F045FE5}"/>
              </a:ext>
            </a:extLst>
          </p:cNvPr>
          <p:cNvSpPr/>
          <p:nvPr/>
        </p:nvSpPr>
        <p:spPr>
          <a:xfrm>
            <a:off x="3043026" y="523488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psqlODBC</a:t>
            </a:r>
            <a:r>
              <a:rPr lang="ja-JP" altLang="en-US"/>
              <a:t>接続、動作確認</a:t>
            </a:r>
            <a:endParaRPr kumimoji="1" lang="ja-JP" altLang="en-US"/>
          </a:p>
        </p:txBody>
      </p:sp>
      <p:sp>
        <p:nvSpPr>
          <p:cNvPr id="8" name="四角形: 角を丸くする 7">
            <a:extLst>
              <a:ext uri="{FF2B5EF4-FFF2-40B4-BE49-F238E27FC236}">
                <a16:creationId xmlns:a16="http://schemas.microsoft.com/office/drawing/2014/main" id="{D5D23810-AE13-F8F5-A35C-FD7B48CF5119}"/>
              </a:ext>
            </a:extLst>
          </p:cNvPr>
          <p:cNvSpPr/>
          <p:nvPr/>
        </p:nvSpPr>
        <p:spPr>
          <a:xfrm>
            <a:off x="6588621" y="3205891"/>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Nuget</a:t>
            </a:r>
            <a:r>
              <a:rPr lang="ja-JP" altLang="en-US"/>
              <a:t>パッケージ</a:t>
            </a:r>
            <a:endParaRPr lang="en-US" altLang="ja-JP"/>
          </a:p>
          <a:p>
            <a:pPr algn="ctr"/>
            <a:r>
              <a:rPr kumimoji="1" lang="ja-JP" altLang="en-US"/>
              <a:t>インストール</a:t>
            </a:r>
            <a:endParaRPr kumimoji="1" lang="en-US" altLang="ja-JP"/>
          </a:p>
        </p:txBody>
      </p:sp>
      <p:sp>
        <p:nvSpPr>
          <p:cNvPr id="11" name="四角形: 角を丸くする 10">
            <a:extLst>
              <a:ext uri="{FF2B5EF4-FFF2-40B4-BE49-F238E27FC236}">
                <a16:creationId xmlns:a16="http://schemas.microsoft.com/office/drawing/2014/main" id="{7ED919BE-C5F6-DC92-2CF2-88D16EE7BB00}"/>
              </a:ext>
            </a:extLst>
          </p:cNvPr>
          <p:cNvSpPr/>
          <p:nvPr/>
        </p:nvSpPr>
        <p:spPr>
          <a:xfrm>
            <a:off x="6588619" y="524029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実行</a:t>
            </a:r>
          </a:p>
        </p:txBody>
      </p:sp>
      <p:cxnSp>
        <p:nvCxnSpPr>
          <p:cNvPr id="13" name="コネクタ: カギ線 12">
            <a:extLst>
              <a:ext uri="{FF2B5EF4-FFF2-40B4-BE49-F238E27FC236}">
                <a16:creationId xmlns:a16="http://schemas.microsoft.com/office/drawing/2014/main" id="{ABBB6E6F-82F7-6AAF-4813-251FBC2E27E4}"/>
              </a:ext>
            </a:extLst>
          </p:cNvPr>
          <p:cNvCxnSpPr>
            <a:cxnSpLocks/>
            <a:stCxn id="6" idx="3"/>
            <a:endCxn id="8" idx="0"/>
          </p:cNvCxnSpPr>
          <p:nvPr/>
        </p:nvCxnSpPr>
        <p:spPr>
          <a:xfrm flipV="1">
            <a:off x="5147247" y="3205891"/>
            <a:ext cx="2493485" cy="2376027"/>
          </a:xfrm>
          <a:prstGeom prst="bentConnector4">
            <a:avLst>
              <a:gd name="adj1" fmla="val 28903"/>
              <a:gd name="adj2" fmla="val 10962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BB37850-A48E-6A70-A6C0-D6FD890F2BAE}"/>
              </a:ext>
            </a:extLst>
          </p:cNvPr>
          <p:cNvCxnSpPr>
            <a:stCxn id="2" idx="2"/>
            <a:endCxn id="3" idx="0"/>
          </p:cNvCxnSpPr>
          <p:nvPr/>
        </p:nvCxnSpPr>
        <p:spPr>
          <a:xfrm>
            <a:off x="4095138" y="2812039"/>
            <a:ext cx="0" cy="344907"/>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81B6B7E-8830-7294-2B4C-54E922D7D136}"/>
              </a:ext>
            </a:extLst>
          </p:cNvPr>
          <p:cNvCxnSpPr>
            <a:stCxn id="3" idx="2"/>
            <a:endCxn id="5" idx="0"/>
          </p:cNvCxnSpPr>
          <p:nvPr/>
        </p:nvCxnSpPr>
        <p:spPr>
          <a:xfrm>
            <a:off x="4095138" y="3851009"/>
            <a:ext cx="0" cy="344907"/>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BD22F75-DC8F-5ADF-9E04-275AA15E473D}"/>
              </a:ext>
            </a:extLst>
          </p:cNvPr>
          <p:cNvCxnSpPr>
            <a:stCxn id="5" idx="2"/>
            <a:endCxn id="6" idx="0"/>
          </p:cNvCxnSpPr>
          <p:nvPr/>
        </p:nvCxnSpPr>
        <p:spPr>
          <a:xfrm flipH="1">
            <a:off x="4095137" y="4889979"/>
            <a:ext cx="1" cy="344907"/>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AD7C25C-F6E5-7A51-BD93-C9929DABE683}"/>
              </a:ext>
            </a:extLst>
          </p:cNvPr>
          <p:cNvCxnSpPr>
            <a:cxnSpLocks/>
            <a:stCxn id="8" idx="2"/>
          </p:cNvCxnSpPr>
          <p:nvPr/>
        </p:nvCxnSpPr>
        <p:spPr>
          <a:xfrm flipH="1">
            <a:off x="7640731" y="3899954"/>
            <a:ext cx="1" cy="300605"/>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四角形: 角を丸くする 3">
            <a:extLst>
              <a:ext uri="{FF2B5EF4-FFF2-40B4-BE49-F238E27FC236}">
                <a16:creationId xmlns:a16="http://schemas.microsoft.com/office/drawing/2014/main" id="{26BDC67C-B515-FBCF-7488-5E3BE93C08A7}"/>
              </a:ext>
            </a:extLst>
          </p:cNvPr>
          <p:cNvSpPr/>
          <p:nvPr/>
        </p:nvSpPr>
        <p:spPr>
          <a:xfrm>
            <a:off x="6599507" y="4196488"/>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Npm</a:t>
            </a:r>
            <a:r>
              <a:rPr kumimoji="1" lang="ja-JP" altLang="en-US"/>
              <a:t>パッケージ</a:t>
            </a:r>
            <a:endParaRPr kumimoji="1" lang="en-US" altLang="ja-JP"/>
          </a:p>
          <a:p>
            <a:pPr algn="ctr"/>
            <a:r>
              <a:rPr lang="ja-JP" altLang="en-US"/>
              <a:t>インストール</a:t>
            </a:r>
            <a:endParaRPr kumimoji="1" lang="ja-JP" altLang="en-US"/>
          </a:p>
        </p:txBody>
      </p:sp>
      <p:cxnSp>
        <p:nvCxnSpPr>
          <p:cNvPr id="12" name="直線矢印コネクタ 11">
            <a:extLst>
              <a:ext uri="{FF2B5EF4-FFF2-40B4-BE49-F238E27FC236}">
                <a16:creationId xmlns:a16="http://schemas.microsoft.com/office/drawing/2014/main" id="{AB5A1E68-E89D-D8AB-3F85-E937DC021903}"/>
              </a:ext>
            </a:extLst>
          </p:cNvPr>
          <p:cNvCxnSpPr>
            <a:cxnSpLocks/>
            <a:stCxn id="4" idx="2"/>
          </p:cNvCxnSpPr>
          <p:nvPr/>
        </p:nvCxnSpPr>
        <p:spPr>
          <a:xfrm flipH="1">
            <a:off x="7651617" y="4890551"/>
            <a:ext cx="1" cy="300605"/>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4558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2-3-1-1.nodejs</a:t>
            </a:r>
            <a:r>
              <a:rPr lang="ja-JP" altLang="en-US"/>
              <a:t>インストール</a:t>
            </a:r>
            <a:endParaRPr lang="en-US" altLang="ja-JP"/>
          </a:p>
        </p:txBody>
      </p:sp>
      <p:pic>
        <p:nvPicPr>
          <p:cNvPr id="2" name="図 1">
            <a:extLst>
              <a:ext uri="{FF2B5EF4-FFF2-40B4-BE49-F238E27FC236}">
                <a16:creationId xmlns:a16="http://schemas.microsoft.com/office/drawing/2014/main" id="{65E3B261-5A38-F034-C1B0-314045CDE99D}"/>
              </a:ext>
            </a:extLst>
          </p:cNvPr>
          <p:cNvPicPr>
            <a:picLocks noChangeAspect="1"/>
          </p:cNvPicPr>
          <p:nvPr/>
        </p:nvPicPr>
        <p:blipFill>
          <a:blip r:embed="rId2"/>
          <a:stretch>
            <a:fillRect/>
          </a:stretch>
        </p:blipFill>
        <p:spPr>
          <a:xfrm>
            <a:off x="267629" y="2747781"/>
            <a:ext cx="3888732" cy="2595741"/>
          </a:xfrm>
          <a:prstGeom prst="rect">
            <a:avLst/>
          </a:prstGeom>
        </p:spPr>
      </p:pic>
      <p:pic>
        <p:nvPicPr>
          <p:cNvPr id="3" name="図 2">
            <a:extLst>
              <a:ext uri="{FF2B5EF4-FFF2-40B4-BE49-F238E27FC236}">
                <a16:creationId xmlns:a16="http://schemas.microsoft.com/office/drawing/2014/main" id="{D388A04C-5745-2D12-E1EB-2079DF634442}"/>
              </a:ext>
            </a:extLst>
          </p:cNvPr>
          <p:cNvPicPr>
            <a:picLocks noChangeAspect="1"/>
          </p:cNvPicPr>
          <p:nvPr/>
        </p:nvPicPr>
        <p:blipFill>
          <a:blip r:embed="rId3"/>
          <a:stretch>
            <a:fillRect/>
          </a:stretch>
        </p:blipFill>
        <p:spPr>
          <a:xfrm>
            <a:off x="4288867" y="2747782"/>
            <a:ext cx="3770911" cy="2948167"/>
          </a:xfrm>
          <a:prstGeom prst="rect">
            <a:avLst/>
          </a:prstGeom>
        </p:spPr>
      </p:pic>
      <p:pic>
        <p:nvPicPr>
          <p:cNvPr id="5" name="図 4">
            <a:extLst>
              <a:ext uri="{FF2B5EF4-FFF2-40B4-BE49-F238E27FC236}">
                <a16:creationId xmlns:a16="http://schemas.microsoft.com/office/drawing/2014/main" id="{79A273FA-833C-797F-06C8-CC5376DB3092}"/>
              </a:ext>
            </a:extLst>
          </p:cNvPr>
          <p:cNvPicPr>
            <a:picLocks noChangeAspect="1"/>
          </p:cNvPicPr>
          <p:nvPr/>
        </p:nvPicPr>
        <p:blipFill>
          <a:blip r:embed="rId4"/>
          <a:stretch>
            <a:fillRect/>
          </a:stretch>
        </p:blipFill>
        <p:spPr>
          <a:xfrm>
            <a:off x="8192285" y="2747782"/>
            <a:ext cx="3770911" cy="2948167"/>
          </a:xfrm>
          <a:prstGeom prst="rect">
            <a:avLst/>
          </a:prstGeom>
        </p:spPr>
      </p:pic>
      <p:sp>
        <p:nvSpPr>
          <p:cNvPr id="4" name="テキスト ボックス 3">
            <a:extLst>
              <a:ext uri="{FF2B5EF4-FFF2-40B4-BE49-F238E27FC236}">
                <a16:creationId xmlns:a16="http://schemas.microsoft.com/office/drawing/2014/main" id="{0A1A023A-5E68-F105-C37A-7EE29502FB96}"/>
              </a:ext>
            </a:extLst>
          </p:cNvPr>
          <p:cNvSpPr txBox="1"/>
          <p:nvPr/>
        </p:nvSpPr>
        <p:spPr>
          <a:xfrm>
            <a:off x="325215" y="1575397"/>
            <a:ext cx="3669269" cy="830997"/>
          </a:xfrm>
          <a:prstGeom prst="rect">
            <a:avLst/>
          </a:prstGeom>
          <a:noFill/>
        </p:spPr>
        <p:txBody>
          <a:bodyPr wrap="square" rtlCol="0">
            <a:spAutoFit/>
          </a:bodyPr>
          <a:lstStyle/>
          <a:p>
            <a:r>
              <a:rPr lang="ja-JP" altLang="en-US" sz="1600"/>
              <a:t>①ダウンロードフォルダ内の「</a:t>
            </a:r>
            <a:r>
              <a:rPr lang="en-US" altLang="ja-JP" sz="1200"/>
              <a:t>node-v18.17.1-x64.exe</a:t>
            </a:r>
            <a:r>
              <a:rPr lang="ja-JP" altLang="en-US" sz="1600"/>
              <a:t>」をダブルクリックしてください。</a:t>
            </a:r>
            <a:endParaRPr kumimoji="1" lang="ja-JP" altLang="en-US" sz="1600"/>
          </a:p>
        </p:txBody>
      </p:sp>
      <p:sp>
        <p:nvSpPr>
          <p:cNvPr id="6" name="テキスト ボックス 5">
            <a:extLst>
              <a:ext uri="{FF2B5EF4-FFF2-40B4-BE49-F238E27FC236}">
                <a16:creationId xmlns:a16="http://schemas.microsoft.com/office/drawing/2014/main" id="{5474734E-519B-2E10-0466-C1C08DFC8569}"/>
              </a:ext>
            </a:extLst>
          </p:cNvPr>
          <p:cNvSpPr txBox="1"/>
          <p:nvPr/>
        </p:nvSpPr>
        <p:spPr>
          <a:xfrm>
            <a:off x="8008193" y="1440172"/>
            <a:ext cx="4139094" cy="1169551"/>
          </a:xfrm>
          <a:prstGeom prst="rect">
            <a:avLst/>
          </a:prstGeom>
          <a:noFill/>
        </p:spPr>
        <p:txBody>
          <a:bodyPr wrap="square" rtlCol="0">
            <a:spAutoFit/>
          </a:bodyPr>
          <a:lstStyle/>
          <a:p>
            <a:r>
              <a:rPr lang="ja-JP" altLang="en-US" sz="1600"/>
              <a:t>③</a:t>
            </a:r>
            <a:r>
              <a:rPr kumimoji="1" lang="ja-JP" altLang="en-US" sz="1800"/>
              <a:t>以下画面が表示されるので、「</a:t>
            </a:r>
            <a:r>
              <a:rPr kumimoji="1" lang="en-US" altLang="ja-JP" sz="1600"/>
              <a:t>I accept the terms in the License Argeement</a:t>
            </a:r>
            <a:r>
              <a:rPr kumimoji="1" lang="ja-JP" altLang="en-US" sz="1800"/>
              <a:t>」を選択し、「</a:t>
            </a:r>
            <a:r>
              <a:rPr kumimoji="1" lang="en-US" altLang="ja-JP" sz="1800"/>
              <a:t>Next</a:t>
            </a:r>
            <a:r>
              <a:rPr kumimoji="1" lang="ja-JP" altLang="en-US" sz="1800"/>
              <a:t>」ボタンをクリックしてください。</a:t>
            </a:r>
            <a:endParaRPr kumimoji="1" lang="ja-JP" altLang="en-US" sz="1600"/>
          </a:p>
        </p:txBody>
      </p:sp>
      <p:sp>
        <p:nvSpPr>
          <p:cNvPr id="8" name="テキスト ボックス 7">
            <a:extLst>
              <a:ext uri="{FF2B5EF4-FFF2-40B4-BE49-F238E27FC236}">
                <a16:creationId xmlns:a16="http://schemas.microsoft.com/office/drawing/2014/main" id="{7BEC4051-0A59-1E18-1A3E-28FE6987AE97}"/>
              </a:ext>
            </a:extLst>
          </p:cNvPr>
          <p:cNvSpPr txBox="1"/>
          <p:nvPr/>
        </p:nvSpPr>
        <p:spPr>
          <a:xfrm>
            <a:off x="4183809" y="1491712"/>
            <a:ext cx="3824384" cy="584775"/>
          </a:xfrm>
          <a:prstGeom prst="rect">
            <a:avLst/>
          </a:prstGeom>
          <a:noFill/>
        </p:spPr>
        <p:txBody>
          <a:bodyPr wrap="square" rtlCol="0">
            <a:spAutoFit/>
          </a:bodyPr>
          <a:lstStyle/>
          <a:p>
            <a:r>
              <a:rPr kumimoji="1" lang="ja-JP" altLang="en-US" sz="1600"/>
              <a:t>②以下画面が表示されるので、「</a:t>
            </a:r>
            <a:r>
              <a:rPr kumimoji="1" lang="en-US" altLang="ja-JP" sz="1600"/>
              <a:t>N</a:t>
            </a:r>
            <a:r>
              <a:rPr lang="en-US" altLang="ja-JP" sz="1600"/>
              <a:t>ext</a:t>
            </a:r>
            <a:r>
              <a:rPr kumimoji="1" lang="ja-JP" altLang="en-US" sz="1600"/>
              <a:t>」ボタンをクリックしてください。</a:t>
            </a:r>
          </a:p>
        </p:txBody>
      </p:sp>
      <p:sp>
        <p:nvSpPr>
          <p:cNvPr id="11" name="正方形/長方形 10">
            <a:extLst>
              <a:ext uri="{FF2B5EF4-FFF2-40B4-BE49-F238E27FC236}">
                <a16:creationId xmlns:a16="http://schemas.microsoft.com/office/drawing/2014/main" id="{29371BB8-96CA-0237-3167-F4B600360E4E}"/>
              </a:ext>
            </a:extLst>
          </p:cNvPr>
          <p:cNvSpPr/>
          <p:nvPr/>
        </p:nvSpPr>
        <p:spPr>
          <a:xfrm>
            <a:off x="862143" y="4397260"/>
            <a:ext cx="942593" cy="76428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5E87E56-02E7-2D73-5D8D-D277E445B73D}"/>
              </a:ext>
            </a:extLst>
          </p:cNvPr>
          <p:cNvSpPr/>
          <p:nvPr/>
        </p:nvSpPr>
        <p:spPr>
          <a:xfrm>
            <a:off x="6541049" y="5334318"/>
            <a:ext cx="846339" cy="4996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616E02AA-073F-020D-1A55-D2E4CE477584}"/>
              </a:ext>
            </a:extLst>
          </p:cNvPr>
          <p:cNvSpPr/>
          <p:nvPr/>
        </p:nvSpPr>
        <p:spPr>
          <a:xfrm>
            <a:off x="10423238" y="5316968"/>
            <a:ext cx="846339" cy="4996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6596DB5-7195-918A-CB21-2EF8D07E4EDE}"/>
              </a:ext>
            </a:extLst>
          </p:cNvPr>
          <p:cNvSpPr/>
          <p:nvPr/>
        </p:nvSpPr>
        <p:spPr>
          <a:xfrm>
            <a:off x="8159882" y="5028408"/>
            <a:ext cx="2130849" cy="288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76762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2-3-1-1.nodejs</a:t>
            </a:r>
            <a:r>
              <a:rPr lang="ja-JP" altLang="en-US"/>
              <a:t>インストール</a:t>
            </a:r>
            <a:endParaRPr lang="en-US" altLang="ja-JP"/>
          </a:p>
        </p:txBody>
      </p:sp>
      <p:pic>
        <p:nvPicPr>
          <p:cNvPr id="3" name="図 2">
            <a:extLst>
              <a:ext uri="{FF2B5EF4-FFF2-40B4-BE49-F238E27FC236}">
                <a16:creationId xmlns:a16="http://schemas.microsoft.com/office/drawing/2014/main" id="{0DBD1360-66E6-7C42-F0D8-16C5CF20A2BA}"/>
              </a:ext>
            </a:extLst>
          </p:cNvPr>
          <p:cNvPicPr>
            <a:picLocks noChangeAspect="1"/>
          </p:cNvPicPr>
          <p:nvPr/>
        </p:nvPicPr>
        <p:blipFill>
          <a:blip r:embed="rId2"/>
          <a:stretch>
            <a:fillRect/>
          </a:stretch>
        </p:blipFill>
        <p:spPr>
          <a:xfrm>
            <a:off x="4080972" y="2709887"/>
            <a:ext cx="4000406" cy="3127591"/>
          </a:xfrm>
          <a:prstGeom prst="rect">
            <a:avLst/>
          </a:prstGeom>
        </p:spPr>
      </p:pic>
      <p:pic>
        <p:nvPicPr>
          <p:cNvPr id="5" name="図 4">
            <a:extLst>
              <a:ext uri="{FF2B5EF4-FFF2-40B4-BE49-F238E27FC236}">
                <a16:creationId xmlns:a16="http://schemas.microsoft.com/office/drawing/2014/main" id="{CDD836A8-3738-3A77-1C9B-831D4AD2DD5B}"/>
              </a:ext>
            </a:extLst>
          </p:cNvPr>
          <p:cNvPicPr>
            <a:picLocks noChangeAspect="1"/>
          </p:cNvPicPr>
          <p:nvPr/>
        </p:nvPicPr>
        <p:blipFill>
          <a:blip r:embed="rId3"/>
          <a:stretch>
            <a:fillRect/>
          </a:stretch>
        </p:blipFill>
        <p:spPr>
          <a:xfrm>
            <a:off x="8111029" y="2709888"/>
            <a:ext cx="4000407" cy="3127591"/>
          </a:xfrm>
          <a:prstGeom prst="rect">
            <a:avLst/>
          </a:prstGeom>
        </p:spPr>
      </p:pic>
      <p:pic>
        <p:nvPicPr>
          <p:cNvPr id="2" name="図 1">
            <a:extLst>
              <a:ext uri="{FF2B5EF4-FFF2-40B4-BE49-F238E27FC236}">
                <a16:creationId xmlns:a16="http://schemas.microsoft.com/office/drawing/2014/main" id="{DF23294B-37DE-BF6C-48E8-756DF953C2E8}"/>
              </a:ext>
            </a:extLst>
          </p:cNvPr>
          <p:cNvPicPr>
            <a:picLocks noChangeAspect="1"/>
          </p:cNvPicPr>
          <p:nvPr/>
        </p:nvPicPr>
        <p:blipFill>
          <a:blip r:embed="rId4"/>
          <a:stretch>
            <a:fillRect/>
          </a:stretch>
        </p:blipFill>
        <p:spPr>
          <a:xfrm>
            <a:off x="50914" y="2709887"/>
            <a:ext cx="4000407" cy="3127591"/>
          </a:xfrm>
          <a:prstGeom prst="rect">
            <a:avLst/>
          </a:prstGeom>
        </p:spPr>
      </p:pic>
      <p:sp>
        <p:nvSpPr>
          <p:cNvPr id="4" name="テキスト ボックス 3">
            <a:extLst>
              <a:ext uri="{FF2B5EF4-FFF2-40B4-BE49-F238E27FC236}">
                <a16:creationId xmlns:a16="http://schemas.microsoft.com/office/drawing/2014/main" id="{163A15A5-C8BD-B081-7D2B-5E7218D048A2}"/>
              </a:ext>
            </a:extLst>
          </p:cNvPr>
          <p:cNvSpPr txBox="1"/>
          <p:nvPr/>
        </p:nvSpPr>
        <p:spPr>
          <a:xfrm>
            <a:off x="325215" y="1496260"/>
            <a:ext cx="3852180" cy="584775"/>
          </a:xfrm>
          <a:prstGeom prst="rect">
            <a:avLst/>
          </a:prstGeom>
          <a:noFill/>
        </p:spPr>
        <p:txBody>
          <a:bodyPr wrap="square" rtlCol="0">
            <a:spAutoFit/>
          </a:bodyPr>
          <a:lstStyle/>
          <a:p>
            <a:r>
              <a:rPr lang="ja-JP" altLang="en-US" sz="1600"/>
              <a:t>④</a:t>
            </a:r>
            <a:r>
              <a:rPr kumimoji="1" lang="ja-JP" altLang="en-US" sz="1600"/>
              <a:t>以下画面が表示されるので、「</a:t>
            </a:r>
            <a:r>
              <a:rPr lang="en-US" altLang="ja-JP" sz="1600"/>
              <a:t>N</a:t>
            </a:r>
            <a:r>
              <a:rPr kumimoji="1" lang="en-US" altLang="ja-JP" sz="1600"/>
              <a:t>ext</a:t>
            </a:r>
            <a:r>
              <a:rPr kumimoji="1" lang="ja-JP" altLang="en-US" sz="1600"/>
              <a:t>」ボタンをクリックしてください。</a:t>
            </a:r>
          </a:p>
        </p:txBody>
      </p:sp>
      <p:sp>
        <p:nvSpPr>
          <p:cNvPr id="6" name="テキスト ボックス 5">
            <a:extLst>
              <a:ext uri="{FF2B5EF4-FFF2-40B4-BE49-F238E27FC236}">
                <a16:creationId xmlns:a16="http://schemas.microsoft.com/office/drawing/2014/main" id="{86D68176-C363-2BE5-19F3-855F95CBF244}"/>
              </a:ext>
            </a:extLst>
          </p:cNvPr>
          <p:cNvSpPr txBox="1"/>
          <p:nvPr/>
        </p:nvSpPr>
        <p:spPr>
          <a:xfrm>
            <a:off x="8135377" y="1443243"/>
            <a:ext cx="3952611" cy="584775"/>
          </a:xfrm>
          <a:prstGeom prst="rect">
            <a:avLst/>
          </a:prstGeom>
          <a:noFill/>
        </p:spPr>
        <p:txBody>
          <a:bodyPr wrap="square" rtlCol="0">
            <a:spAutoFit/>
          </a:bodyPr>
          <a:lstStyle/>
          <a:p>
            <a:r>
              <a:rPr lang="ja-JP" altLang="en-US" sz="1600"/>
              <a:t>⑥</a:t>
            </a:r>
            <a:r>
              <a:rPr kumimoji="1" lang="ja-JP" altLang="en-US" sz="1600"/>
              <a:t>以下画面が表示されるので、「</a:t>
            </a:r>
            <a:r>
              <a:rPr kumimoji="1" lang="en-US" altLang="ja-JP" sz="1600"/>
              <a:t>Next</a:t>
            </a:r>
            <a:r>
              <a:rPr kumimoji="1" lang="ja-JP" altLang="en-US" sz="1600"/>
              <a:t>」ボタンをクリックしてください。</a:t>
            </a:r>
          </a:p>
        </p:txBody>
      </p:sp>
      <p:sp>
        <p:nvSpPr>
          <p:cNvPr id="8" name="テキスト ボックス 7">
            <a:extLst>
              <a:ext uri="{FF2B5EF4-FFF2-40B4-BE49-F238E27FC236}">
                <a16:creationId xmlns:a16="http://schemas.microsoft.com/office/drawing/2014/main" id="{EE364725-0980-895F-D27D-3FF316AC6715}"/>
              </a:ext>
            </a:extLst>
          </p:cNvPr>
          <p:cNvSpPr txBox="1"/>
          <p:nvPr/>
        </p:nvSpPr>
        <p:spPr>
          <a:xfrm>
            <a:off x="4236350" y="1491712"/>
            <a:ext cx="3673823" cy="584775"/>
          </a:xfrm>
          <a:prstGeom prst="rect">
            <a:avLst/>
          </a:prstGeom>
          <a:noFill/>
        </p:spPr>
        <p:txBody>
          <a:bodyPr wrap="square" rtlCol="0">
            <a:spAutoFit/>
          </a:bodyPr>
          <a:lstStyle/>
          <a:p>
            <a:r>
              <a:rPr kumimoji="1" lang="ja-JP" altLang="en-US" sz="1600"/>
              <a:t>⑤以下画面が表示されるので、「</a:t>
            </a:r>
            <a:r>
              <a:rPr kumimoji="1" lang="en-US" altLang="ja-JP" sz="1600"/>
              <a:t>Next</a:t>
            </a:r>
            <a:r>
              <a:rPr kumimoji="1" lang="ja-JP" altLang="en-US" sz="1600"/>
              <a:t>」ボタンをクリックしてください。</a:t>
            </a:r>
          </a:p>
        </p:txBody>
      </p:sp>
      <p:sp>
        <p:nvSpPr>
          <p:cNvPr id="13" name="正方形/長方形 12">
            <a:extLst>
              <a:ext uri="{FF2B5EF4-FFF2-40B4-BE49-F238E27FC236}">
                <a16:creationId xmlns:a16="http://schemas.microsoft.com/office/drawing/2014/main" id="{B3AC3DFA-DA0A-0594-7589-0262A20DB863}"/>
              </a:ext>
            </a:extLst>
          </p:cNvPr>
          <p:cNvSpPr/>
          <p:nvPr/>
        </p:nvSpPr>
        <p:spPr>
          <a:xfrm>
            <a:off x="10540345" y="5443453"/>
            <a:ext cx="846339" cy="4996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E16C76A0-6939-5A34-018F-FA70EB96982D}"/>
              </a:ext>
            </a:extLst>
          </p:cNvPr>
          <p:cNvSpPr/>
          <p:nvPr/>
        </p:nvSpPr>
        <p:spPr>
          <a:xfrm>
            <a:off x="2501698" y="5429259"/>
            <a:ext cx="846339" cy="4996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BF53F69-5955-93D6-66C4-62433E5E7486}"/>
              </a:ext>
            </a:extLst>
          </p:cNvPr>
          <p:cNvSpPr/>
          <p:nvPr/>
        </p:nvSpPr>
        <p:spPr>
          <a:xfrm>
            <a:off x="6653343" y="5429259"/>
            <a:ext cx="846339" cy="4996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42063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2-3-1-1.nodejs</a:t>
            </a:r>
            <a:r>
              <a:rPr lang="ja-JP" altLang="en-US"/>
              <a:t>インストール</a:t>
            </a:r>
            <a:endParaRPr lang="en-US" altLang="ja-JP"/>
          </a:p>
        </p:txBody>
      </p:sp>
      <p:pic>
        <p:nvPicPr>
          <p:cNvPr id="2" name="図 1">
            <a:extLst>
              <a:ext uri="{FF2B5EF4-FFF2-40B4-BE49-F238E27FC236}">
                <a16:creationId xmlns:a16="http://schemas.microsoft.com/office/drawing/2014/main" id="{048D8EC0-7896-058C-DC46-686BB12CB095}"/>
              </a:ext>
            </a:extLst>
          </p:cNvPr>
          <p:cNvPicPr>
            <a:picLocks noChangeAspect="1"/>
          </p:cNvPicPr>
          <p:nvPr/>
        </p:nvPicPr>
        <p:blipFill>
          <a:blip r:embed="rId2"/>
          <a:stretch>
            <a:fillRect/>
          </a:stretch>
        </p:blipFill>
        <p:spPr>
          <a:xfrm>
            <a:off x="4367170" y="2749463"/>
            <a:ext cx="3457659" cy="3022687"/>
          </a:xfrm>
          <a:prstGeom prst="rect">
            <a:avLst/>
          </a:prstGeom>
        </p:spPr>
      </p:pic>
      <p:pic>
        <p:nvPicPr>
          <p:cNvPr id="4" name="図 3">
            <a:extLst>
              <a:ext uri="{FF2B5EF4-FFF2-40B4-BE49-F238E27FC236}">
                <a16:creationId xmlns:a16="http://schemas.microsoft.com/office/drawing/2014/main" id="{512D01DF-E131-ABD5-D1FB-EA6C123288B4}"/>
              </a:ext>
            </a:extLst>
          </p:cNvPr>
          <p:cNvPicPr>
            <a:picLocks noChangeAspect="1"/>
          </p:cNvPicPr>
          <p:nvPr/>
        </p:nvPicPr>
        <p:blipFill>
          <a:blip r:embed="rId3"/>
          <a:stretch>
            <a:fillRect/>
          </a:stretch>
        </p:blipFill>
        <p:spPr>
          <a:xfrm>
            <a:off x="249043" y="2749463"/>
            <a:ext cx="3866227" cy="3022687"/>
          </a:xfrm>
          <a:prstGeom prst="rect">
            <a:avLst/>
          </a:prstGeom>
        </p:spPr>
      </p:pic>
      <p:pic>
        <p:nvPicPr>
          <p:cNvPr id="6" name="図 5">
            <a:extLst>
              <a:ext uri="{FF2B5EF4-FFF2-40B4-BE49-F238E27FC236}">
                <a16:creationId xmlns:a16="http://schemas.microsoft.com/office/drawing/2014/main" id="{628E2E78-8A5B-7A73-03C9-6A29E68E3D5F}"/>
              </a:ext>
            </a:extLst>
          </p:cNvPr>
          <p:cNvPicPr>
            <a:picLocks noChangeAspect="1"/>
          </p:cNvPicPr>
          <p:nvPr/>
        </p:nvPicPr>
        <p:blipFill>
          <a:blip r:embed="rId4"/>
          <a:stretch>
            <a:fillRect/>
          </a:stretch>
        </p:blipFill>
        <p:spPr>
          <a:xfrm>
            <a:off x="8082021" y="2749463"/>
            <a:ext cx="3866227" cy="3022687"/>
          </a:xfrm>
          <a:prstGeom prst="rect">
            <a:avLst/>
          </a:prstGeom>
        </p:spPr>
      </p:pic>
      <p:sp>
        <p:nvSpPr>
          <p:cNvPr id="3" name="テキスト ボックス 2">
            <a:extLst>
              <a:ext uri="{FF2B5EF4-FFF2-40B4-BE49-F238E27FC236}">
                <a16:creationId xmlns:a16="http://schemas.microsoft.com/office/drawing/2014/main" id="{81FC2B47-C2CB-8972-61FB-74098B92BC02}"/>
              </a:ext>
            </a:extLst>
          </p:cNvPr>
          <p:cNvSpPr txBox="1"/>
          <p:nvPr/>
        </p:nvSpPr>
        <p:spPr>
          <a:xfrm>
            <a:off x="325215" y="1496260"/>
            <a:ext cx="3852180" cy="584775"/>
          </a:xfrm>
          <a:prstGeom prst="rect">
            <a:avLst/>
          </a:prstGeom>
          <a:noFill/>
        </p:spPr>
        <p:txBody>
          <a:bodyPr wrap="square" rtlCol="0">
            <a:spAutoFit/>
          </a:bodyPr>
          <a:lstStyle/>
          <a:p>
            <a:r>
              <a:rPr kumimoji="1" lang="ja-JP" altLang="en-US" sz="1600"/>
              <a:t>⑦以下画面が表示されるので、「</a:t>
            </a:r>
            <a:r>
              <a:rPr kumimoji="1" lang="en-US" altLang="ja-JP" sz="1600"/>
              <a:t>Install</a:t>
            </a:r>
            <a:r>
              <a:rPr kumimoji="1" lang="ja-JP" altLang="en-US" sz="1600"/>
              <a:t>」ボタンをクリックしてください。</a:t>
            </a:r>
          </a:p>
        </p:txBody>
      </p:sp>
      <p:sp>
        <p:nvSpPr>
          <p:cNvPr id="5" name="テキスト ボックス 4">
            <a:extLst>
              <a:ext uri="{FF2B5EF4-FFF2-40B4-BE49-F238E27FC236}">
                <a16:creationId xmlns:a16="http://schemas.microsoft.com/office/drawing/2014/main" id="{464F5721-3493-DDC6-457F-94A1D2FF646C}"/>
              </a:ext>
            </a:extLst>
          </p:cNvPr>
          <p:cNvSpPr txBox="1"/>
          <p:nvPr/>
        </p:nvSpPr>
        <p:spPr>
          <a:xfrm>
            <a:off x="8135377" y="1443243"/>
            <a:ext cx="3952611" cy="584775"/>
          </a:xfrm>
          <a:prstGeom prst="rect">
            <a:avLst/>
          </a:prstGeom>
          <a:noFill/>
        </p:spPr>
        <p:txBody>
          <a:bodyPr wrap="square" rtlCol="0">
            <a:spAutoFit/>
          </a:bodyPr>
          <a:lstStyle/>
          <a:p>
            <a:r>
              <a:rPr lang="ja-JP" altLang="en-US" sz="1600"/>
              <a:t>⑨</a:t>
            </a:r>
            <a:r>
              <a:rPr kumimoji="1" lang="ja-JP" altLang="en-US" sz="1600"/>
              <a:t>以下画面が表示されるので、「</a:t>
            </a:r>
            <a:r>
              <a:rPr kumimoji="1" lang="en-US" altLang="ja-JP" sz="1600"/>
              <a:t>Finish</a:t>
            </a:r>
            <a:r>
              <a:rPr kumimoji="1" lang="ja-JP" altLang="en-US" sz="1600"/>
              <a:t>」ボタンをクリックしてください。</a:t>
            </a:r>
          </a:p>
        </p:txBody>
      </p:sp>
      <p:sp>
        <p:nvSpPr>
          <p:cNvPr id="8" name="テキスト ボックス 7">
            <a:extLst>
              <a:ext uri="{FF2B5EF4-FFF2-40B4-BE49-F238E27FC236}">
                <a16:creationId xmlns:a16="http://schemas.microsoft.com/office/drawing/2014/main" id="{4904F3A4-56FC-F7AA-8EBE-9E2CA835D91B}"/>
              </a:ext>
            </a:extLst>
          </p:cNvPr>
          <p:cNvSpPr txBox="1"/>
          <p:nvPr/>
        </p:nvSpPr>
        <p:spPr>
          <a:xfrm>
            <a:off x="4236350" y="1491712"/>
            <a:ext cx="3673823" cy="584775"/>
          </a:xfrm>
          <a:prstGeom prst="rect">
            <a:avLst/>
          </a:prstGeom>
          <a:noFill/>
        </p:spPr>
        <p:txBody>
          <a:bodyPr wrap="square" rtlCol="0">
            <a:spAutoFit/>
          </a:bodyPr>
          <a:lstStyle/>
          <a:p>
            <a:r>
              <a:rPr kumimoji="1" lang="ja-JP" altLang="en-US" sz="1600"/>
              <a:t>⑧以下画面が表示されるので、「はい」ボタンをクリックしてください。</a:t>
            </a:r>
          </a:p>
        </p:txBody>
      </p:sp>
      <p:sp>
        <p:nvSpPr>
          <p:cNvPr id="10" name="正方形/長方形 9">
            <a:extLst>
              <a:ext uri="{FF2B5EF4-FFF2-40B4-BE49-F238E27FC236}">
                <a16:creationId xmlns:a16="http://schemas.microsoft.com/office/drawing/2014/main" id="{50B88BED-4361-E73E-0B2D-648FF4758C7F}"/>
              </a:ext>
            </a:extLst>
          </p:cNvPr>
          <p:cNvSpPr/>
          <p:nvPr/>
        </p:nvSpPr>
        <p:spPr>
          <a:xfrm>
            <a:off x="10423238" y="5316968"/>
            <a:ext cx="846339" cy="4996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7A10854-31BC-100F-996A-05DA22202F26}"/>
              </a:ext>
            </a:extLst>
          </p:cNvPr>
          <p:cNvSpPr/>
          <p:nvPr/>
        </p:nvSpPr>
        <p:spPr>
          <a:xfrm>
            <a:off x="2295419" y="5366482"/>
            <a:ext cx="1193739" cy="49968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374DE29-DE35-A3AC-4E0C-8AEA982917C8}"/>
              </a:ext>
            </a:extLst>
          </p:cNvPr>
          <p:cNvSpPr/>
          <p:nvPr/>
        </p:nvSpPr>
        <p:spPr>
          <a:xfrm>
            <a:off x="4516081" y="5116635"/>
            <a:ext cx="1788466" cy="81231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73263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2-3-1-1.nodejs</a:t>
            </a:r>
            <a:r>
              <a:rPr lang="ja-JP" altLang="en-US"/>
              <a:t>インストール</a:t>
            </a:r>
            <a:endParaRPr lang="en-US" altLang="ja-JP"/>
          </a:p>
        </p:txBody>
      </p:sp>
      <p:pic>
        <p:nvPicPr>
          <p:cNvPr id="2" name="図 1">
            <a:extLst>
              <a:ext uri="{FF2B5EF4-FFF2-40B4-BE49-F238E27FC236}">
                <a16:creationId xmlns:a16="http://schemas.microsoft.com/office/drawing/2014/main" id="{0328F201-4238-2FC3-821A-7291AD5ECBCE}"/>
              </a:ext>
            </a:extLst>
          </p:cNvPr>
          <p:cNvPicPr>
            <a:picLocks noChangeAspect="1"/>
          </p:cNvPicPr>
          <p:nvPr/>
        </p:nvPicPr>
        <p:blipFill>
          <a:blip r:embed="rId2"/>
          <a:stretch>
            <a:fillRect/>
          </a:stretch>
        </p:blipFill>
        <p:spPr>
          <a:xfrm>
            <a:off x="286776" y="2729359"/>
            <a:ext cx="6323804" cy="3557140"/>
          </a:xfrm>
          <a:prstGeom prst="rect">
            <a:avLst/>
          </a:prstGeom>
        </p:spPr>
      </p:pic>
      <p:sp>
        <p:nvSpPr>
          <p:cNvPr id="4" name="テキスト ボックス 3">
            <a:extLst>
              <a:ext uri="{FF2B5EF4-FFF2-40B4-BE49-F238E27FC236}">
                <a16:creationId xmlns:a16="http://schemas.microsoft.com/office/drawing/2014/main" id="{60FCD229-B323-5D81-B7DB-00521A2817F2}"/>
              </a:ext>
            </a:extLst>
          </p:cNvPr>
          <p:cNvSpPr txBox="1"/>
          <p:nvPr/>
        </p:nvSpPr>
        <p:spPr>
          <a:xfrm>
            <a:off x="325215" y="1496260"/>
            <a:ext cx="6323804" cy="830997"/>
          </a:xfrm>
          <a:prstGeom prst="rect">
            <a:avLst/>
          </a:prstGeom>
          <a:noFill/>
        </p:spPr>
        <p:txBody>
          <a:bodyPr wrap="square" rtlCol="0">
            <a:spAutoFit/>
          </a:bodyPr>
          <a:lstStyle/>
          <a:p>
            <a:r>
              <a:rPr kumimoji="1" lang="ja-JP" altLang="en-US" sz="1600"/>
              <a:t>⑩</a:t>
            </a:r>
            <a:r>
              <a:rPr lang="ja-JP" altLang="en-US" sz="1600"/>
              <a:t>以下画面が表示されるので、検索欄に「</a:t>
            </a:r>
            <a:r>
              <a:rPr lang="en-US" altLang="ja-JP" sz="1600"/>
              <a:t>cmd</a:t>
            </a:r>
            <a:r>
              <a:rPr lang="ja-JP" altLang="en-US" sz="1600"/>
              <a:t>」と入力し、</a:t>
            </a:r>
            <a:r>
              <a:rPr lang="en-US" altLang="ja-JP" sz="1600"/>
              <a:t>Enter</a:t>
            </a:r>
            <a:r>
              <a:rPr lang="ja-JP" altLang="en-US" sz="1600"/>
              <a:t>キーを押してください。</a:t>
            </a:r>
            <a:endParaRPr lang="en-US" altLang="ja-JP" sz="1600"/>
          </a:p>
          <a:p>
            <a:r>
              <a:rPr kumimoji="1" lang="ja-JP" altLang="en-US" sz="1600"/>
              <a:t>メニュー</a:t>
            </a:r>
            <a:r>
              <a:rPr lang="ja-JP" altLang="en-US" sz="1600"/>
              <a:t>内の「」をクリックしてください。</a:t>
            </a:r>
            <a:endParaRPr kumimoji="1" lang="ja-JP" altLang="en-US" sz="1600"/>
          </a:p>
        </p:txBody>
      </p:sp>
      <p:sp>
        <p:nvSpPr>
          <p:cNvPr id="5" name="テキスト ボックス 4">
            <a:extLst>
              <a:ext uri="{FF2B5EF4-FFF2-40B4-BE49-F238E27FC236}">
                <a16:creationId xmlns:a16="http://schemas.microsoft.com/office/drawing/2014/main" id="{93DD9A85-322C-B02D-C090-389D7467FFE2}"/>
              </a:ext>
            </a:extLst>
          </p:cNvPr>
          <p:cNvSpPr txBox="1"/>
          <p:nvPr/>
        </p:nvSpPr>
        <p:spPr>
          <a:xfrm>
            <a:off x="6809875" y="1443243"/>
            <a:ext cx="5278114" cy="1815882"/>
          </a:xfrm>
          <a:prstGeom prst="rect">
            <a:avLst/>
          </a:prstGeom>
          <a:noFill/>
        </p:spPr>
        <p:txBody>
          <a:bodyPr wrap="square" rtlCol="0">
            <a:spAutoFit/>
          </a:bodyPr>
          <a:lstStyle/>
          <a:p>
            <a:r>
              <a:rPr lang="ja-JP" altLang="en-US" sz="1600"/>
              <a:t>⑪コマンドプロンプト画面が表示されるので、以下コマンドを実行し、バージョンが表示されることを確認してください。</a:t>
            </a:r>
            <a:endParaRPr lang="en-US" altLang="ja-JP" sz="1600"/>
          </a:p>
          <a:p>
            <a:r>
              <a:rPr lang="en-US" altLang="ja-JP" sz="1600"/>
              <a:t>&gt; node -v</a:t>
            </a:r>
          </a:p>
          <a:p>
            <a:r>
              <a:rPr kumimoji="1" lang="en-US" altLang="ja-JP" sz="1600"/>
              <a:t>&gt; npm -v</a:t>
            </a:r>
          </a:p>
          <a:p>
            <a:endParaRPr lang="en-US" altLang="ja-JP" sz="1600"/>
          </a:p>
          <a:p>
            <a:endParaRPr kumimoji="1" lang="ja-JP" altLang="en-US" sz="1600"/>
          </a:p>
        </p:txBody>
      </p:sp>
      <p:pic>
        <p:nvPicPr>
          <p:cNvPr id="10" name="図 9">
            <a:extLst>
              <a:ext uri="{FF2B5EF4-FFF2-40B4-BE49-F238E27FC236}">
                <a16:creationId xmlns:a16="http://schemas.microsoft.com/office/drawing/2014/main" id="{81B2F64E-932D-A8BE-5ECA-2456CE22BAC7}"/>
              </a:ext>
            </a:extLst>
          </p:cNvPr>
          <p:cNvPicPr>
            <a:picLocks noChangeAspect="1"/>
          </p:cNvPicPr>
          <p:nvPr/>
        </p:nvPicPr>
        <p:blipFill>
          <a:blip r:embed="rId3"/>
          <a:stretch>
            <a:fillRect/>
          </a:stretch>
        </p:blipFill>
        <p:spPr>
          <a:xfrm>
            <a:off x="6809874" y="2859927"/>
            <a:ext cx="5278113" cy="3379598"/>
          </a:xfrm>
          <a:prstGeom prst="rect">
            <a:avLst/>
          </a:prstGeom>
        </p:spPr>
      </p:pic>
      <p:sp>
        <p:nvSpPr>
          <p:cNvPr id="11" name="正方形/長方形 10">
            <a:extLst>
              <a:ext uri="{FF2B5EF4-FFF2-40B4-BE49-F238E27FC236}">
                <a16:creationId xmlns:a16="http://schemas.microsoft.com/office/drawing/2014/main" id="{1D444A89-5BE8-C686-3003-63B95E88F599}"/>
              </a:ext>
            </a:extLst>
          </p:cNvPr>
          <p:cNvSpPr/>
          <p:nvPr/>
        </p:nvSpPr>
        <p:spPr>
          <a:xfrm>
            <a:off x="2747091" y="5928949"/>
            <a:ext cx="802225" cy="55607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E0956DA-5B10-0BFB-121E-1C125C52CF92}"/>
              </a:ext>
            </a:extLst>
          </p:cNvPr>
          <p:cNvSpPr/>
          <p:nvPr/>
        </p:nvSpPr>
        <p:spPr>
          <a:xfrm>
            <a:off x="2646453" y="4062193"/>
            <a:ext cx="1179589" cy="24511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7062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2-1-2.</a:t>
            </a:r>
            <a:r>
              <a:rPr lang="ja-JP" altLang="en-US"/>
              <a:t>仮想マシン</a:t>
            </a:r>
            <a:r>
              <a:rPr lang="en-US" altLang="ja-JP"/>
              <a:t>(VM)</a:t>
            </a:r>
            <a:r>
              <a:rPr lang="ja-JP" altLang="en-US"/>
              <a:t>作成</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手順</a:t>
            </a:r>
            <a:endParaRPr kumimoji="1" lang="ja-JP" altLang="en-US" sz="1800"/>
          </a:p>
        </p:txBody>
      </p:sp>
      <p:pic>
        <p:nvPicPr>
          <p:cNvPr id="2" name="図 1">
            <a:extLst>
              <a:ext uri="{FF2B5EF4-FFF2-40B4-BE49-F238E27FC236}">
                <a16:creationId xmlns:a16="http://schemas.microsoft.com/office/drawing/2014/main" id="{A7324BA0-4012-A251-1BCC-6E23FCF86BAA}"/>
              </a:ext>
            </a:extLst>
          </p:cNvPr>
          <p:cNvPicPr>
            <a:picLocks noChangeAspect="1"/>
          </p:cNvPicPr>
          <p:nvPr/>
        </p:nvPicPr>
        <p:blipFill>
          <a:blip r:embed="rId2"/>
          <a:stretch>
            <a:fillRect/>
          </a:stretch>
        </p:blipFill>
        <p:spPr>
          <a:xfrm>
            <a:off x="120271" y="2711413"/>
            <a:ext cx="3934496" cy="2003970"/>
          </a:xfrm>
          <a:prstGeom prst="rect">
            <a:avLst/>
          </a:prstGeom>
        </p:spPr>
      </p:pic>
      <p:pic>
        <p:nvPicPr>
          <p:cNvPr id="3" name="図 2">
            <a:extLst>
              <a:ext uri="{FF2B5EF4-FFF2-40B4-BE49-F238E27FC236}">
                <a16:creationId xmlns:a16="http://schemas.microsoft.com/office/drawing/2014/main" id="{DFCA8252-FFA3-BAEA-73C1-51D5DB053504}"/>
              </a:ext>
            </a:extLst>
          </p:cNvPr>
          <p:cNvPicPr>
            <a:picLocks noChangeAspect="1"/>
          </p:cNvPicPr>
          <p:nvPr/>
        </p:nvPicPr>
        <p:blipFill>
          <a:blip r:embed="rId3"/>
          <a:stretch>
            <a:fillRect/>
          </a:stretch>
        </p:blipFill>
        <p:spPr>
          <a:xfrm>
            <a:off x="4137299" y="2711413"/>
            <a:ext cx="3934496" cy="2003970"/>
          </a:xfrm>
          <a:prstGeom prst="rect">
            <a:avLst/>
          </a:prstGeom>
        </p:spPr>
      </p:pic>
      <p:pic>
        <p:nvPicPr>
          <p:cNvPr id="4" name="図 3">
            <a:extLst>
              <a:ext uri="{FF2B5EF4-FFF2-40B4-BE49-F238E27FC236}">
                <a16:creationId xmlns:a16="http://schemas.microsoft.com/office/drawing/2014/main" id="{B037A2AA-F42C-0E55-AFAF-8EF11E80177C}"/>
              </a:ext>
            </a:extLst>
          </p:cNvPr>
          <p:cNvPicPr>
            <a:picLocks noChangeAspect="1"/>
          </p:cNvPicPr>
          <p:nvPr/>
        </p:nvPicPr>
        <p:blipFill>
          <a:blip r:embed="rId4"/>
          <a:stretch>
            <a:fillRect/>
          </a:stretch>
        </p:blipFill>
        <p:spPr>
          <a:xfrm>
            <a:off x="8158171" y="2711413"/>
            <a:ext cx="3934496" cy="2003970"/>
          </a:xfrm>
          <a:prstGeom prst="rect">
            <a:avLst/>
          </a:prstGeom>
        </p:spPr>
      </p:pic>
      <p:sp>
        <p:nvSpPr>
          <p:cNvPr id="5" name="テキスト ボックス 4">
            <a:extLst>
              <a:ext uri="{FF2B5EF4-FFF2-40B4-BE49-F238E27FC236}">
                <a16:creationId xmlns:a16="http://schemas.microsoft.com/office/drawing/2014/main" id="{9291C50E-05A9-3A7D-BA5C-6E010A7C70E6}"/>
              </a:ext>
            </a:extLst>
          </p:cNvPr>
          <p:cNvSpPr txBox="1"/>
          <p:nvPr/>
        </p:nvSpPr>
        <p:spPr>
          <a:xfrm>
            <a:off x="166255" y="1514732"/>
            <a:ext cx="3884668" cy="584775"/>
          </a:xfrm>
          <a:prstGeom prst="rect">
            <a:avLst/>
          </a:prstGeom>
          <a:noFill/>
        </p:spPr>
        <p:txBody>
          <a:bodyPr wrap="square" rtlCol="0">
            <a:spAutoFit/>
          </a:bodyPr>
          <a:lstStyle/>
          <a:p>
            <a:r>
              <a:rPr kumimoji="1" lang="ja-JP" altLang="en-US" sz="1600"/>
              <a:t>⑤</a:t>
            </a:r>
            <a:r>
              <a:rPr lang="ja-JP" altLang="en-US" sz="1600"/>
              <a:t>メインメモリ数、</a:t>
            </a:r>
            <a:r>
              <a:rPr lang="en-US" altLang="ja-JP" sz="1600"/>
              <a:t>CPU</a:t>
            </a:r>
            <a:r>
              <a:rPr lang="ja-JP" altLang="en-US" sz="1600"/>
              <a:t>コア数を設定し、「次へ」ボタンをクリックする。</a:t>
            </a:r>
            <a:endParaRPr kumimoji="1" lang="en-US" altLang="ja-JP" sz="1600"/>
          </a:p>
        </p:txBody>
      </p:sp>
      <p:sp>
        <p:nvSpPr>
          <p:cNvPr id="6" name="テキスト ボックス 5">
            <a:extLst>
              <a:ext uri="{FF2B5EF4-FFF2-40B4-BE49-F238E27FC236}">
                <a16:creationId xmlns:a16="http://schemas.microsoft.com/office/drawing/2014/main" id="{68595DE8-3181-523C-9187-7C68DC12BDB0}"/>
              </a:ext>
            </a:extLst>
          </p:cNvPr>
          <p:cNvSpPr txBox="1"/>
          <p:nvPr/>
        </p:nvSpPr>
        <p:spPr>
          <a:xfrm>
            <a:off x="8158171" y="1520923"/>
            <a:ext cx="3867574" cy="584775"/>
          </a:xfrm>
          <a:prstGeom prst="rect">
            <a:avLst/>
          </a:prstGeom>
          <a:noFill/>
        </p:spPr>
        <p:txBody>
          <a:bodyPr wrap="square" rtlCol="0">
            <a:spAutoFit/>
          </a:bodyPr>
          <a:lstStyle/>
          <a:p>
            <a:r>
              <a:rPr lang="ja-JP" altLang="en-US" sz="1600"/>
              <a:t>⑦以下の画面が表示されるので、「完了」ボタンをクリックする。</a:t>
            </a:r>
            <a:endParaRPr kumimoji="1" lang="ja-JP" altLang="en-US" sz="1600"/>
          </a:p>
        </p:txBody>
      </p:sp>
      <p:sp>
        <p:nvSpPr>
          <p:cNvPr id="8" name="テキスト ボックス 7">
            <a:extLst>
              <a:ext uri="{FF2B5EF4-FFF2-40B4-BE49-F238E27FC236}">
                <a16:creationId xmlns:a16="http://schemas.microsoft.com/office/drawing/2014/main" id="{7FAEB494-8A6E-C67C-A793-303E5E555F70}"/>
              </a:ext>
            </a:extLst>
          </p:cNvPr>
          <p:cNvSpPr txBox="1"/>
          <p:nvPr/>
        </p:nvSpPr>
        <p:spPr>
          <a:xfrm>
            <a:off x="4137299" y="1514732"/>
            <a:ext cx="3934496" cy="584775"/>
          </a:xfrm>
          <a:prstGeom prst="rect">
            <a:avLst/>
          </a:prstGeom>
          <a:noFill/>
        </p:spPr>
        <p:txBody>
          <a:bodyPr wrap="square" rtlCol="0">
            <a:spAutoFit/>
          </a:bodyPr>
          <a:lstStyle/>
          <a:p>
            <a:r>
              <a:rPr lang="ja-JP" altLang="en-US" sz="1600"/>
              <a:t>⑥</a:t>
            </a:r>
            <a:r>
              <a:rPr lang="en-US" altLang="ja-JP" sz="1600"/>
              <a:t>HDD</a:t>
            </a:r>
            <a:r>
              <a:rPr lang="ja-JP" altLang="en-US" sz="1600"/>
              <a:t>の容量を設定し、「次へ」ボタンをクリックする。</a:t>
            </a:r>
            <a:endParaRPr kumimoji="1" lang="ja-JP" altLang="en-US" sz="1600"/>
          </a:p>
        </p:txBody>
      </p:sp>
      <p:sp>
        <p:nvSpPr>
          <p:cNvPr id="9" name="正方形/長方形 8">
            <a:extLst>
              <a:ext uri="{FF2B5EF4-FFF2-40B4-BE49-F238E27FC236}">
                <a16:creationId xmlns:a16="http://schemas.microsoft.com/office/drawing/2014/main" id="{45C6461A-6981-0FC7-2FBC-E71E23639E7D}"/>
              </a:ext>
            </a:extLst>
          </p:cNvPr>
          <p:cNvSpPr/>
          <p:nvPr/>
        </p:nvSpPr>
        <p:spPr>
          <a:xfrm>
            <a:off x="3077515" y="4461780"/>
            <a:ext cx="617030" cy="2536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BC58DE6-44DB-4CBD-AA59-3760AC69B379}"/>
              </a:ext>
            </a:extLst>
          </p:cNvPr>
          <p:cNvSpPr/>
          <p:nvPr/>
        </p:nvSpPr>
        <p:spPr>
          <a:xfrm>
            <a:off x="7081479" y="4461999"/>
            <a:ext cx="617030" cy="2536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0F08C6A-DA3A-FD68-0765-801436431BC1}"/>
              </a:ext>
            </a:extLst>
          </p:cNvPr>
          <p:cNvSpPr/>
          <p:nvPr/>
        </p:nvSpPr>
        <p:spPr>
          <a:xfrm>
            <a:off x="11112361" y="4461779"/>
            <a:ext cx="617030" cy="2536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1B95494-082B-4C3A-6274-66922F3CC1D6}"/>
              </a:ext>
            </a:extLst>
          </p:cNvPr>
          <p:cNvSpPr/>
          <p:nvPr/>
        </p:nvSpPr>
        <p:spPr>
          <a:xfrm>
            <a:off x="2357079" y="3175397"/>
            <a:ext cx="256812" cy="2536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CB9EB51-5C96-B763-A237-517A19EFB3E3}"/>
              </a:ext>
            </a:extLst>
          </p:cNvPr>
          <p:cNvSpPr/>
          <p:nvPr/>
        </p:nvSpPr>
        <p:spPr>
          <a:xfrm>
            <a:off x="1502715" y="3429000"/>
            <a:ext cx="256812" cy="2536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1C1723C-4553-3097-DE43-AB2590B80BA0}"/>
              </a:ext>
            </a:extLst>
          </p:cNvPr>
          <p:cNvSpPr/>
          <p:nvPr/>
        </p:nvSpPr>
        <p:spPr>
          <a:xfrm>
            <a:off x="120271" y="5126182"/>
            <a:ext cx="3930651" cy="969818"/>
          </a:xfrm>
          <a:prstGeom prst="rect">
            <a:avLst/>
          </a:prstGeom>
          <a:solidFill>
            <a:srgbClr val="FFFF00"/>
          </a:solidFill>
          <a:ln w="2540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a:solidFill>
                  <a:srgbClr val="FF0000"/>
                </a:solidFill>
              </a:rPr>
              <a:t>制限事項：</a:t>
            </a:r>
            <a:endParaRPr lang="en-US" altLang="ja-JP" sz="1400">
              <a:solidFill>
                <a:srgbClr val="FF0000"/>
              </a:solidFill>
            </a:endParaRPr>
          </a:p>
          <a:p>
            <a:r>
              <a:rPr lang="ja-JP" altLang="en-US" sz="600">
                <a:solidFill>
                  <a:srgbClr val="FF0000"/>
                </a:solidFill>
              </a:rPr>
              <a:t>　</a:t>
            </a:r>
            <a:endParaRPr lang="en-US" altLang="ja-JP" sz="1400">
              <a:solidFill>
                <a:srgbClr val="FF0000"/>
              </a:solidFill>
            </a:endParaRPr>
          </a:p>
          <a:p>
            <a:r>
              <a:rPr kumimoji="1" lang="ja-JP" altLang="en-US" sz="1400">
                <a:solidFill>
                  <a:srgbClr val="FF0000"/>
                </a:solidFill>
              </a:rPr>
              <a:t>メモリ数、</a:t>
            </a:r>
            <a:r>
              <a:rPr kumimoji="1" lang="en-US" altLang="ja-JP" sz="1400">
                <a:solidFill>
                  <a:srgbClr val="FF0000"/>
                </a:solidFill>
              </a:rPr>
              <a:t>CPU</a:t>
            </a:r>
            <a:r>
              <a:rPr kumimoji="1" lang="ja-JP" altLang="en-US" sz="1400">
                <a:solidFill>
                  <a:srgbClr val="FF0000"/>
                </a:solidFill>
              </a:rPr>
              <a:t>数は物理マシンの半分の数までしか設定できない。</a:t>
            </a:r>
            <a:endParaRPr kumimoji="1" lang="en-US" altLang="ja-JP" sz="1400">
              <a:solidFill>
                <a:srgbClr val="FF0000"/>
              </a:solidFill>
            </a:endParaRPr>
          </a:p>
        </p:txBody>
      </p:sp>
      <p:sp>
        <p:nvSpPr>
          <p:cNvPr id="16" name="テキスト ボックス 15">
            <a:extLst>
              <a:ext uri="{FF2B5EF4-FFF2-40B4-BE49-F238E27FC236}">
                <a16:creationId xmlns:a16="http://schemas.microsoft.com/office/drawing/2014/main" id="{E6654C6D-AA86-FBFC-BFF4-951AD6F3BB12}"/>
              </a:ext>
            </a:extLst>
          </p:cNvPr>
          <p:cNvSpPr txBox="1"/>
          <p:nvPr/>
        </p:nvSpPr>
        <p:spPr>
          <a:xfrm>
            <a:off x="4206584" y="5126182"/>
            <a:ext cx="3934496" cy="707886"/>
          </a:xfrm>
          <a:prstGeom prst="rect">
            <a:avLst/>
          </a:prstGeom>
          <a:noFill/>
        </p:spPr>
        <p:txBody>
          <a:bodyPr wrap="square" rtlCol="0">
            <a:spAutoFit/>
          </a:bodyPr>
          <a:lstStyle/>
          <a:p>
            <a:r>
              <a:rPr lang="en-US" altLang="ja-JP" sz="1000">
                <a:latin typeface="+mn-ea"/>
              </a:rPr>
              <a:t>※</a:t>
            </a:r>
            <a:r>
              <a:rPr lang="ja-JP" altLang="en-US" sz="1000">
                <a:latin typeface="+mn-ea"/>
              </a:rPr>
              <a:t>仮想ハードディスク</a:t>
            </a:r>
            <a:r>
              <a:rPr lang="en-US" altLang="ja-JP" sz="1000">
                <a:latin typeface="+mn-ea"/>
              </a:rPr>
              <a:t>(HDD)</a:t>
            </a:r>
            <a:r>
              <a:rPr lang="ja-JP" altLang="en-US" sz="1000">
                <a:latin typeface="+mn-ea"/>
              </a:rPr>
              <a:t>は、物理マシン上では</a:t>
            </a:r>
            <a:r>
              <a:rPr lang="en-US" altLang="ja-JP" sz="1000">
                <a:latin typeface="+mn-ea"/>
              </a:rPr>
              <a:t>.vhd</a:t>
            </a:r>
            <a:r>
              <a:rPr lang="ja-JP" altLang="en-US" sz="1000">
                <a:latin typeface="+mn-ea"/>
              </a:rPr>
              <a:t>ファイルとして扱われます。</a:t>
            </a:r>
            <a:endParaRPr lang="en-US" altLang="ja-JP" sz="1000">
              <a:latin typeface="+mn-ea"/>
            </a:endParaRPr>
          </a:p>
          <a:p>
            <a:r>
              <a:rPr kumimoji="1" lang="en-US" altLang="ja-JP" sz="1000">
                <a:latin typeface="+mn-ea"/>
              </a:rPr>
              <a:t>.vhd</a:t>
            </a:r>
            <a:r>
              <a:rPr lang="ja-JP" altLang="en-US" sz="1000">
                <a:latin typeface="+mn-ea"/>
              </a:rPr>
              <a:t>ファイルは、</a:t>
            </a:r>
            <a:r>
              <a:rPr lang="en-US" altLang="ja-JP" sz="1000">
                <a:latin typeface="+mn-ea"/>
              </a:rPr>
              <a:t>win</a:t>
            </a:r>
            <a:r>
              <a:rPr lang="ja-JP" altLang="en-US" sz="1000">
                <a:latin typeface="+mn-ea"/>
              </a:rPr>
              <a:t>の</a:t>
            </a:r>
            <a:r>
              <a:rPr lang="en-US" altLang="ja-JP" sz="1000">
                <a:latin typeface="+mn-ea"/>
              </a:rPr>
              <a:t>HDD</a:t>
            </a:r>
            <a:r>
              <a:rPr lang="ja-JP" altLang="en-US" sz="1000">
                <a:latin typeface="+mn-ea"/>
              </a:rPr>
              <a:t>管理画面よりマウントして、ドライブに割り当てることができます。</a:t>
            </a:r>
            <a:endParaRPr kumimoji="1" lang="ja-JP" altLang="en-US" sz="1000">
              <a:latin typeface="+mn-ea"/>
            </a:endParaRPr>
          </a:p>
        </p:txBody>
      </p:sp>
    </p:spTree>
    <p:extLst>
      <p:ext uri="{BB962C8B-B14F-4D97-AF65-F5344CB8AC3E}">
        <p14:creationId xmlns:p14="http://schemas.microsoft.com/office/powerpoint/2010/main" val="42694301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2-3-1-2.VisualStudio</a:t>
            </a:r>
            <a:r>
              <a:rPr lang="ja-JP" altLang="en-US"/>
              <a:t>インストール</a:t>
            </a:r>
            <a:endParaRPr lang="en-US" altLang="ja-JP"/>
          </a:p>
        </p:txBody>
      </p:sp>
      <p:pic>
        <p:nvPicPr>
          <p:cNvPr id="2" name="図 1">
            <a:extLst>
              <a:ext uri="{FF2B5EF4-FFF2-40B4-BE49-F238E27FC236}">
                <a16:creationId xmlns:a16="http://schemas.microsoft.com/office/drawing/2014/main" id="{9A66EE0F-4345-12D1-188A-FCC7A9D633FE}"/>
              </a:ext>
            </a:extLst>
          </p:cNvPr>
          <p:cNvPicPr>
            <a:picLocks noChangeAspect="1"/>
          </p:cNvPicPr>
          <p:nvPr/>
        </p:nvPicPr>
        <p:blipFill>
          <a:blip r:embed="rId2"/>
          <a:stretch>
            <a:fillRect/>
          </a:stretch>
        </p:blipFill>
        <p:spPr>
          <a:xfrm>
            <a:off x="200863" y="2784768"/>
            <a:ext cx="3083070" cy="2905116"/>
          </a:xfrm>
          <a:prstGeom prst="rect">
            <a:avLst/>
          </a:prstGeom>
        </p:spPr>
      </p:pic>
      <p:pic>
        <p:nvPicPr>
          <p:cNvPr id="3" name="図 2">
            <a:extLst>
              <a:ext uri="{FF2B5EF4-FFF2-40B4-BE49-F238E27FC236}">
                <a16:creationId xmlns:a16="http://schemas.microsoft.com/office/drawing/2014/main" id="{7AFB4646-EA82-99F9-DECD-4FBC31F546C4}"/>
              </a:ext>
            </a:extLst>
          </p:cNvPr>
          <p:cNvPicPr>
            <a:picLocks noChangeAspect="1"/>
          </p:cNvPicPr>
          <p:nvPr/>
        </p:nvPicPr>
        <p:blipFill>
          <a:blip r:embed="rId3"/>
          <a:stretch>
            <a:fillRect/>
          </a:stretch>
        </p:blipFill>
        <p:spPr>
          <a:xfrm>
            <a:off x="3493434" y="2767757"/>
            <a:ext cx="3330519" cy="2922126"/>
          </a:xfrm>
          <a:prstGeom prst="rect">
            <a:avLst/>
          </a:prstGeom>
        </p:spPr>
      </p:pic>
      <p:pic>
        <p:nvPicPr>
          <p:cNvPr id="5" name="図 4">
            <a:extLst>
              <a:ext uri="{FF2B5EF4-FFF2-40B4-BE49-F238E27FC236}">
                <a16:creationId xmlns:a16="http://schemas.microsoft.com/office/drawing/2014/main" id="{67363A28-7176-9874-3BAC-28CCA9643C56}"/>
              </a:ext>
            </a:extLst>
          </p:cNvPr>
          <p:cNvPicPr>
            <a:picLocks noChangeAspect="1"/>
          </p:cNvPicPr>
          <p:nvPr/>
        </p:nvPicPr>
        <p:blipFill>
          <a:blip r:embed="rId4"/>
          <a:stretch>
            <a:fillRect/>
          </a:stretch>
        </p:blipFill>
        <p:spPr>
          <a:xfrm>
            <a:off x="7134378" y="2784766"/>
            <a:ext cx="4944881" cy="2905117"/>
          </a:xfrm>
          <a:prstGeom prst="rect">
            <a:avLst/>
          </a:prstGeom>
        </p:spPr>
      </p:pic>
      <p:sp>
        <p:nvSpPr>
          <p:cNvPr id="4" name="テキスト ボックス 3">
            <a:extLst>
              <a:ext uri="{FF2B5EF4-FFF2-40B4-BE49-F238E27FC236}">
                <a16:creationId xmlns:a16="http://schemas.microsoft.com/office/drawing/2014/main" id="{A7560942-2A46-83AC-E6EC-E9E1E84A49ED}"/>
              </a:ext>
            </a:extLst>
          </p:cNvPr>
          <p:cNvSpPr txBox="1"/>
          <p:nvPr/>
        </p:nvSpPr>
        <p:spPr>
          <a:xfrm>
            <a:off x="597877" y="1313734"/>
            <a:ext cx="399818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a:t>【</a:t>
            </a:r>
            <a:r>
              <a:rPr kumimoji="1" lang="ja-JP" altLang="en-US"/>
              <a:t>オンラインインストール</a:t>
            </a:r>
            <a:r>
              <a:rPr kumimoji="1" lang="en-US" altLang="ja-JP"/>
              <a:t>】</a:t>
            </a:r>
            <a:endParaRPr kumimoji="1" lang="ja-JP" altLang="en-US"/>
          </a:p>
        </p:txBody>
      </p:sp>
      <p:sp>
        <p:nvSpPr>
          <p:cNvPr id="6" name="テキスト ボックス 5">
            <a:extLst>
              <a:ext uri="{FF2B5EF4-FFF2-40B4-BE49-F238E27FC236}">
                <a16:creationId xmlns:a16="http://schemas.microsoft.com/office/drawing/2014/main" id="{36053CFD-0819-3C87-6C39-F23C324BD8BD}"/>
              </a:ext>
            </a:extLst>
          </p:cNvPr>
          <p:cNvSpPr txBox="1"/>
          <p:nvPr/>
        </p:nvSpPr>
        <p:spPr>
          <a:xfrm>
            <a:off x="104012" y="1736894"/>
            <a:ext cx="3304273" cy="830997"/>
          </a:xfrm>
          <a:prstGeom prst="rect">
            <a:avLst/>
          </a:prstGeom>
          <a:noFill/>
        </p:spPr>
        <p:txBody>
          <a:bodyPr wrap="square" rtlCol="0">
            <a:spAutoFit/>
          </a:bodyPr>
          <a:lstStyle/>
          <a:p>
            <a:r>
              <a:rPr lang="ja-JP" altLang="en-US" sz="1600"/>
              <a:t>①ダウンロードフォルダ内の「</a:t>
            </a:r>
            <a:r>
              <a:rPr lang="en-US" altLang="ja-JP" sz="1200"/>
              <a:t>visualstudiosetup.exe</a:t>
            </a:r>
            <a:r>
              <a:rPr lang="ja-JP" altLang="en-US" sz="1600"/>
              <a:t>」をダブルクリックしてください。</a:t>
            </a:r>
            <a:endParaRPr kumimoji="1" lang="ja-JP" altLang="en-US" sz="1600"/>
          </a:p>
        </p:txBody>
      </p:sp>
      <p:sp>
        <p:nvSpPr>
          <p:cNvPr id="8" name="テキスト ボックス 7">
            <a:extLst>
              <a:ext uri="{FF2B5EF4-FFF2-40B4-BE49-F238E27FC236}">
                <a16:creationId xmlns:a16="http://schemas.microsoft.com/office/drawing/2014/main" id="{9E4F9255-B611-79A9-5A18-91701AA037E4}"/>
              </a:ext>
            </a:extLst>
          </p:cNvPr>
          <p:cNvSpPr txBox="1"/>
          <p:nvPr/>
        </p:nvSpPr>
        <p:spPr>
          <a:xfrm>
            <a:off x="7143107" y="1683877"/>
            <a:ext cx="4944881" cy="584775"/>
          </a:xfrm>
          <a:prstGeom prst="rect">
            <a:avLst/>
          </a:prstGeom>
          <a:noFill/>
        </p:spPr>
        <p:txBody>
          <a:bodyPr wrap="square" rtlCol="0">
            <a:spAutoFit/>
          </a:bodyPr>
          <a:lstStyle/>
          <a:p>
            <a:r>
              <a:rPr lang="ja-JP" altLang="en-US" sz="1600"/>
              <a:t>③</a:t>
            </a:r>
            <a:r>
              <a:rPr kumimoji="1" lang="ja-JP" altLang="en-US" sz="1600"/>
              <a:t>以下画面が表示されるので、「続行」ボタンをクリックしてください。</a:t>
            </a:r>
          </a:p>
        </p:txBody>
      </p:sp>
      <p:sp>
        <p:nvSpPr>
          <p:cNvPr id="10" name="テキスト ボックス 9">
            <a:extLst>
              <a:ext uri="{FF2B5EF4-FFF2-40B4-BE49-F238E27FC236}">
                <a16:creationId xmlns:a16="http://schemas.microsoft.com/office/drawing/2014/main" id="{BF762A36-B940-D0EF-112E-B4A4E724987F}"/>
              </a:ext>
            </a:extLst>
          </p:cNvPr>
          <p:cNvSpPr txBox="1"/>
          <p:nvPr/>
        </p:nvSpPr>
        <p:spPr>
          <a:xfrm>
            <a:off x="3408286" y="1732346"/>
            <a:ext cx="3726092" cy="584775"/>
          </a:xfrm>
          <a:prstGeom prst="rect">
            <a:avLst/>
          </a:prstGeom>
          <a:noFill/>
        </p:spPr>
        <p:txBody>
          <a:bodyPr wrap="square" rtlCol="0">
            <a:spAutoFit/>
          </a:bodyPr>
          <a:lstStyle/>
          <a:p>
            <a:r>
              <a:rPr kumimoji="1" lang="ja-JP" altLang="en-US" sz="1600"/>
              <a:t>②以下画面が表示されるので、「はい」ボタンをクリックしてください。</a:t>
            </a:r>
          </a:p>
        </p:txBody>
      </p:sp>
      <p:sp>
        <p:nvSpPr>
          <p:cNvPr id="12" name="正方形/長方形 11">
            <a:extLst>
              <a:ext uri="{FF2B5EF4-FFF2-40B4-BE49-F238E27FC236}">
                <a16:creationId xmlns:a16="http://schemas.microsoft.com/office/drawing/2014/main" id="{74728829-74DC-9FB4-3399-FC0C4E08A3CA}"/>
              </a:ext>
            </a:extLst>
          </p:cNvPr>
          <p:cNvSpPr/>
          <p:nvPr/>
        </p:nvSpPr>
        <p:spPr>
          <a:xfrm>
            <a:off x="805622" y="4237324"/>
            <a:ext cx="830673" cy="671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7899125-4880-5AEE-8EDE-FCD710B6A526}"/>
              </a:ext>
            </a:extLst>
          </p:cNvPr>
          <p:cNvSpPr/>
          <p:nvPr/>
        </p:nvSpPr>
        <p:spPr>
          <a:xfrm>
            <a:off x="3408285" y="5018322"/>
            <a:ext cx="1849515" cy="83099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4B95ECB-B60F-A8ED-3DCE-ABC43E1F0110}"/>
              </a:ext>
            </a:extLst>
          </p:cNvPr>
          <p:cNvSpPr/>
          <p:nvPr/>
        </p:nvSpPr>
        <p:spPr>
          <a:xfrm>
            <a:off x="10984832" y="5184116"/>
            <a:ext cx="921418" cy="74483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552767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2-3-1-2.VisualStudio</a:t>
            </a:r>
            <a:r>
              <a:rPr lang="ja-JP" altLang="en-US"/>
              <a:t>インストール</a:t>
            </a:r>
            <a:endParaRPr lang="en-US" altLang="ja-JP"/>
          </a:p>
        </p:txBody>
      </p:sp>
      <p:pic>
        <p:nvPicPr>
          <p:cNvPr id="8" name="図 7">
            <a:extLst>
              <a:ext uri="{FF2B5EF4-FFF2-40B4-BE49-F238E27FC236}">
                <a16:creationId xmlns:a16="http://schemas.microsoft.com/office/drawing/2014/main" id="{6801FFAE-6208-7383-0F60-0DFBB0CBC183}"/>
              </a:ext>
            </a:extLst>
          </p:cNvPr>
          <p:cNvPicPr>
            <a:picLocks noChangeAspect="1"/>
          </p:cNvPicPr>
          <p:nvPr/>
        </p:nvPicPr>
        <p:blipFill>
          <a:blip r:embed="rId2"/>
          <a:stretch>
            <a:fillRect/>
          </a:stretch>
        </p:blipFill>
        <p:spPr>
          <a:xfrm>
            <a:off x="156388" y="2724574"/>
            <a:ext cx="5824310" cy="3276175"/>
          </a:xfrm>
          <a:prstGeom prst="rect">
            <a:avLst/>
          </a:prstGeom>
        </p:spPr>
      </p:pic>
      <p:sp>
        <p:nvSpPr>
          <p:cNvPr id="2" name="テキスト ボックス 1">
            <a:extLst>
              <a:ext uri="{FF2B5EF4-FFF2-40B4-BE49-F238E27FC236}">
                <a16:creationId xmlns:a16="http://schemas.microsoft.com/office/drawing/2014/main" id="{64CB2FD0-8B7F-F7BA-F9E0-11E0495C5F8B}"/>
              </a:ext>
            </a:extLst>
          </p:cNvPr>
          <p:cNvSpPr txBox="1"/>
          <p:nvPr/>
        </p:nvSpPr>
        <p:spPr>
          <a:xfrm>
            <a:off x="133743" y="1683877"/>
            <a:ext cx="5670883" cy="584775"/>
          </a:xfrm>
          <a:prstGeom prst="rect">
            <a:avLst/>
          </a:prstGeom>
          <a:noFill/>
        </p:spPr>
        <p:txBody>
          <a:bodyPr wrap="square" rtlCol="0">
            <a:spAutoFit/>
          </a:bodyPr>
          <a:lstStyle/>
          <a:p>
            <a:r>
              <a:rPr lang="ja-JP" altLang="en-US" sz="1600"/>
              <a:t>④</a:t>
            </a:r>
            <a:r>
              <a:rPr kumimoji="1" lang="ja-JP" altLang="en-US" sz="1600"/>
              <a:t>以下画面が表示されるので、必要なコンポーネントにチェックを付け、「インストール」ボタンをクリックしてください。</a:t>
            </a:r>
          </a:p>
        </p:txBody>
      </p:sp>
      <p:sp>
        <p:nvSpPr>
          <p:cNvPr id="4" name="正方形/長方形 3">
            <a:extLst>
              <a:ext uri="{FF2B5EF4-FFF2-40B4-BE49-F238E27FC236}">
                <a16:creationId xmlns:a16="http://schemas.microsoft.com/office/drawing/2014/main" id="{DC20B680-934C-A15D-19E0-C19ADD965007}"/>
              </a:ext>
            </a:extLst>
          </p:cNvPr>
          <p:cNvSpPr/>
          <p:nvPr/>
        </p:nvSpPr>
        <p:spPr>
          <a:xfrm>
            <a:off x="1897711" y="3601235"/>
            <a:ext cx="429789" cy="29699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98C09546-42AB-E7AD-5D34-7BB47324293B}"/>
              </a:ext>
            </a:extLst>
          </p:cNvPr>
          <p:cNvSpPr/>
          <p:nvPr/>
        </p:nvSpPr>
        <p:spPr>
          <a:xfrm>
            <a:off x="3853928" y="3585194"/>
            <a:ext cx="429789" cy="29699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0FDDECF-2272-5ED2-9290-464CBBFC1F9C}"/>
              </a:ext>
            </a:extLst>
          </p:cNvPr>
          <p:cNvSpPr/>
          <p:nvPr/>
        </p:nvSpPr>
        <p:spPr>
          <a:xfrm>
            <a:off x="3853927" y="4644472"/>
            <a:ext cx="429789" cy="29699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614E3BD-4019-2EAB-91A7-B109D857FA83}"/>
              </a:ext>
            </a:extLst>
          </p:cNvPr>
          <p:cNvSpPr/>
          <p:nvPr/>
        </p:nvSpPr>
        <p:spPr>
          <a:xfrm>
            <a:off x="5161360" y="5542330"/>
            <a:ext cx="919993" cy="56971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FA24B9D0-A028-5AA2-2A6D-72CE72F0F05B}"/>
              </a:ext>
            </a:extLst>
          </p:cNvPr>
          <p:cNvPicPr>
            <a:picLocks noChangeAspect="1"/>
          </p:cNvPicPr>
          <p:nvPr/>
        </p:nvPicPr>
        <p:blipFill>
          <a:blip r:embed="rId3"/>
          <a:stretch>
            <a:fillRect/>
          </a:stretch>
        </p:blipFill>
        <p:spPr>
          <a:xfrm>
            <a:off x="6155645" y="2714398"/>
            <a:ext cx="5824312" cy="3276175"/>
          </a:xfrm>
          <a:prstGeom prst="rect">
            <a:avLst/>
          </a:prstGeom>
        </p:spPr>
      </p:pic>
      <p:sp>
        <p:nvSpPr>
          <p:cNvPr id="13" name="テキスト ボックス 12">
            <a:extLst>
              <a:ext uri="{FF2B5EF4-FFF2-40B4-BE49-F238E27FC236}">
                <a16:creationId xmlns:a16="http://schemas.microsoft.com/office/drawing/2014/main" id="{B17D55BA-FC1D-D820-A173-642E4CF9524C}"/>
              </a:ext>
            </a:extLst>
          </p:cNvPr>
          <p:cNvSpPr txBox="1"/>
          <p:nvPr/>
        </p:nvSpPr>
        <p:spPr>
          <a:xfrm>
            <a:off x="6155644" y="1732346"/>
            <a:ext cx="5879968" cy="1077218"/>
          </a:xfrm>
          <a:prstGeom prst="rect">
            <a:avLst/>
          </a:prstGeom>
          <a:noFill/>
        </p:spPr>
        <p:txBody>
          <a:bodyPr wrap="square" rtlCol="0">
            <a:spAutoFit/>
          </a:bodyPr>
          <a:lstStyle/>
          <a:p>
            <a:r>
              <a:rPr kumimoji="1" lang="ja-JP" altLang="en-US" sz="1600"/>
              <a:t>⑤インストールが開始されます。しばらくお待ちください。</a:t>
            </a:r>
            <a:endParaRPr kumimoji="1" lang="en-US" altLang="ja-JP" sz="1600"/>
          </a:p>
          <a:p>
            <a:r>
              <a:rPr lang="ja-JP" altLang="en-US" sz="1600"/>
              <a:t>　</a:t>
            </a:r>
            <a:r>
              <a:rPr lang="en-US" altLang="ja-JP" sz="1600"/>
              <a:t>※</a:t>
            </a:r>
            <a:r>
              <a:rPr lang="ja-JP" altLang="en-US" sz="1600"/>
              <a:t>インターネット上から必要なファイルをダウンロードしながら、インストールを行います。</a:t>
            </a:r>
            <a:endParaRPr kumimoji="1" lang="ja-JP" altLang="en-US" sz="1600"/>
          </a:p>
          <a:p>
            <a:endParaRPr kumimoji="1" lang="ja-JP" altLang="en-US" sz="1600"/>
          </a:p>
        </p:txBody>
      </p:sp>
    </p:spTree>
    <p:extLst>
      <p:ext uri="{BB962C8B-B14F-4D97-AF65-F5344CB8AC3E}">
        <p14:creationId xmlns:p14="http://schemas.microsoft.com/office/powerpoint/2010/main" val="11495157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2-3-1-2.VisualStudio</a:t>
            </a:r>
            <a:r>
              <a:rPr lang="ja-JP" altLang="en-US"/>
              <a:t>インストール</a:t>
            </a:r>
            <a:endParaRPr lang="en-US" altLang="ja-JP"/>
          </a:p>
        </p:txBody>
      </p:sp>
      <p:pic>
        <p:nvPicPr>
          <p:cNvPr id="2" name="図 1">
            <a:extLst>
              <a:ext uri="{FF2B5EF4-FFF2-40B4-BE49-F238E27FC236}">
                <a16:creationId xmlns:a16="http://schemas.microsoft.com/office/drawing/2014/main" id="{741A433D-E7B4-F860-105A-EC3728B79FD4}"/>
              </a:ext>
            </a:extLst>
          </p:cNvPr>
          <p:cNvPicPr>
            <a:picLocks noChangeAspect="1"/>
          </p:cNvPicPr>
          <p:nvPr/>
        </p:nvPicPr>
        <p:blipFill>
          <a:blip r:embed="rId2"/>
          <a:stretch>
            <a:fillRect/>
          </a:stretch>
        </p:blipFill>
        <p:spPr>
          <a:xfrm>
            <a:off x="311131" y="2701248"/>
            <a:ext cx="5794161" cy="2953769"/>
          </a:xfrm>
          <a:prstGeom prst="rect">
            <a:avLst/>
          </a:prstGeom>
        </p:spPr>
      </p:pic>
      <p:pic>
        <p:nvPicPr>
          <p:cNvPr id="3" name="図 2">
            <a:extLst>
              <a:ext uri="{FF2B5EF4-FFF2-40B4-BE49-F238E27FC236}">
                <a16:creationId xmlns:a16="http://schemas.microsoft.com/office/drawing/2014/main" id="{E76AD643-68DE-A5BC-6D25-78C90B6CA0A8}"/>
              </a:ext>
            </a:extLst>
          </p:cNvPr>
          <p:cNvPicPr>
            <a:picLocks noChangeAspect="1"/>
          </p:cNvPicPr>
          <p:nvPr/>
        </p:nvPicPr>
        <p:blipFill>
          <a:blip r:embed="rId3"/>
          <a:stretch>
            <a:fillRect/>
          </a:stretch>
        </p:blipFill>
        <p:spPr>
          <a:xfrm>
            <a:off x="6317028" y="2701249"/>
            <a:ext cx="5794160" cy="2953768"/>
          </a:xfrm>
          <a:prstGeom prst="rect">
            <a:avLst/>
          </a:prstGeom>
        </p:spPr>
      </p:pic>
      <p:sp>
        <p:nvSpPr>
          <p:cNvPr id="4" name="テキスト ボックス 3">
            <a:extLst>
              <a:ext uri="{FF2B5EF4-FFF2-40B4-BE49-F238E27FC236}">
                <a16:creationId xmlns:a16="http://schemas.microsoft.com/office/drawing/2014/main" id="{639A180E-DA72-7693-A5A8-262B666E67C0}"/>
              </a:ext>
            </a:extLst>
          </p:cNvPr>
          <p:cNvSpPr txBox="1"/>
          <p:nvPr/>
        </p:nvSpPr>
        <p:spPr>
          <a:xfrm>
            <a:off x="6293829" y="1683877"/>
            <a:ext cx="5794160" cy="584775"/>
          </a:xfrm>
          <a:prstGeom prst="rect">
            <a:avLst/>
          </a:prstGeom>
          <a:noFill/>
        </p:spPr>
        <p:txBody>
          <a:bodyPr wrap="square" rtlCol="0">
            <a:spAutoFit/>
          </a:bodyPr>
          <a:lstStyle/>
          <a:p>
            <a:r>
              <a:rPr lang="ja-JP" altLang="en-US" sz="1600"/>
              <a:t>⑦</a:t>
            </a:r>
            <a:r>
              <a:rPr kumimoji="1" lang="ja-JP" altLang="en-US" sz="1600"/>
              <a:t>以下画面が表示されるので、「</a:t>
            </a:r>
            <a:r>
              <a:rPr kumimoji="1" lang="en-US" altLang="ja-JP" sz="1600"/>
              <a:t>Visual Studio</a:t>
            </a:r>
            <a:r>
              <a:rPr kumimoji="1" lang="ja-JP" altLang="en-US" sz="1600"/>
              <a:t>の開始」ボタンをクリックしてください。</a:t>
            </a:r>
          </a:p>
        </p:txBody>
      </p:sp>
      <p:sp>
        <p:nvSpPr>
          <p:cNvPr id="5" name="テキスト ボックス 4">
            <a:extLst>
              <a:ext uri="{FF2B5EF4-FFF2-40B4-BE49-F238E27FC236}">
                <a16:creationId xmlns:a16="http://schemas.microsoft.com/office/drawing/2014/main" id="{CC2EA5F6-6B2B-0786-7E69-8B22F1A498E3}"/>
              </a:ext>
            </a:extLst>
          </p:cNvPr>
          <p:cNvSpPr txBox="1"/>
          <p:nvPr/>
        </p:nvSpPr>
        <p:spPr>
          <a:xfrm>
            <a:off x="311131" y="1732346"/>
            <a:ext cx="5794161" cy="954107"/>
          </a:xfrm>
          <a:prstGeom prst="rect">
            <a:avLst/>
          </a:prstGeom>
          <a:noFill/>
        </p:spPr>
        <p:txBody>
          <a:bodyPr wrap="square" rtlCol="0">
            <a:spAutoFit/>
          </a:bodyPr>
          <a:lstStyle/>
          <a:p>
            <a:r>
              <a:rPr kumimoji="1" lang="ja-JP" altLang="en-US" sz="1600"/>
              <a:t>⑥インストールが完了すると以下の画面が表示されます。</a:t>
            </a:r>
            <a:endParaRPr kumimoji="1" lang="en-US" altLang="ja-JP" sz="1600"/>
          </a:p>
          <a:p>
            <a:r>
              <a:rPr lang="ja-JP" altLang="en-US" sz="1600"/>
              <a:t>「今はスキップする」をクリックしてください。</a:t>
            </a:r>
            <a:endParaRPr lang="en-US" altLang="ja-JP" sz="1200"/>
          </a:p>
          <a:p>
            <a:r>
              <a:rPr kumimoji="1" lang="en-US" altLang="ja-JP" sz="1200"/>
              <a:t>※</a:t>
            </a:r>
            <a:r>
              <a:rPr lang="en-US" altLang="ja-JP" sz="1200"/>
              <a:t>microsoft</a:t>
            </a:r>
            <a:r>
              <a:rPr lang="ja-JP" altLang="en-US" sz="1200"/>
              <a:t>アカウントにてユーザ登録を行わない場合、一部制限を受けるサービスがあります。</a:t>
            </a:r>
            <a:r>
              <a:rPr lang="en-US" altLang="ja-JP" sz="1200"/>
              <a:t>(</a:t>
            </a:r>
            <a:r>
              <a:rPr lang="ja-JP" altLang="en-US" sz="1200"/>
              <a:t>今回は必要ありません</a:t>
            </a:r>
            <a:r>
              <a:rPr lang="en-US" altLang="ja-JP" sz="1200"/>
              <a:t>)</a:t>
            </a:r>
            <a:endParaRPr kumimoji="1" lang="en-US" altLang="ja-JP" sz="1200"/>
          </a:p>
        </p:txBody>
      </p:sp>
      <p:sp>
        <p:nvSpPr>
          <p:cNvPr id="6" name="正方形/長方形 5">
            <a:extLst>
              <a:ext uri="{FF2B5EF4-FFF2-40B4-BE49-F238E27FC236}">
                <a16:creationId xmlns:a16="http://schemas.microsoft.com/office/drawing/2014/main" id="{3334D1CC-6F1F-0A2F-3B1A-C6344FEF0F25}"/>
              </a:ext>
            </a:extLst>
          </p:cNvPr>
          <p:cNvSpPr/>
          <p:nvPr/>
        </p:nvSpPr>
        <p:spPr>
          <a:xfrm>
            <a:off x="4522291" y="4499594"/>
            <a:ext cx="964109" cy="3130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37BA580-CD42-AE35-D145-C39F340833A6}"/>
              </a:ext>
            </a:extLst>
          </p:cNvPr>
          <p:cNvSpPr/>
          <p:nvPr/>
        </p:nvSpPr>
        <p:spPr>
          <a:xfrm>
            <a:off x="9776081" y="4861085"/>
            <a:ext cx="2335107" cy="49296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70690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2-3-1-3.</a:t>
            </a:r>
            <a:r>
              <a:rPr lang="ja-JP" altLang="en-US"/>
              <a:t>開発プロジェクト作成</a:t>
            </a:r>
            <a:endParaRPr lang="en-US" altLang="ja-JP"/>
          </a:p>
        </p:txBody>
      </p:sp>
      <p:pic>
        <p:nvPicPr>
          <p:cNvPr id="2" name="図 1">
            <a:extLst>
              <a:ext uri="{FF2B5EF4-FFF2-40B4-BE49-F238E27FC236}">
                <a16:creationId xmlns:a16="http://schemas.microsoft.com/office/drawing/2014/main" id="{94C37C62-73C2-C567-9413-7240C7A09C12}"/>
              </a:ext>
            </a:extLst>
          </p:cNvPr>
          <p:cNvPicPr>
            <a:picLocks noChangeAspect="1"/>
          </p:cNvPicPr>
          <p:nvPr/>
        </p:nvPicPr>
        <p:blipFill>
          <a:blip r:embed="rId2"/>
          <a:stretch>
            <a:fillRect/>
          </a:stretch>
        </p:blipFill>
        <p:spPr>
          <a:xfrm>
            <a:off x="448603" y="2703429"/>
            <a:ext cx="5368261" cy="3573546"/>
          </a:xfrm>
          <a:prstGeom prst="rect">
            <a:avLst/>
          </a:prstGeom>
        </p:spPr>
      </p:pic>
      <p:sp>
        <p:nvSpPr>
          <p:cNvPr id="4" name="テキスト ボックス 3">
            <a:extLst>
              <a:ext uri="{FF2B5EF4-FFF2-40B4-BE49-F238E27FC236}">
                <a16:creationId xmlns:a16="http://schemas.microsoft.com/office/drawing/2014/main" id="{22FE8D60-1ED8-F948-DA15-7420B1E54046}"/>
              </a:ext>
            </a:extLst>
          </p:cNvPr>
          <p:cNvSpPr txBox="1"/>
          <p:nvPr/>
        </p:nvSpPr>
        <p:spPr>
          <a:xfrm>
            <a:off x="6375139" y="1683877"/>
            <a:ext cx="5712850" cy="584775"/>
          </a:xfrm>
          <a:prstGeom prst="rect">
            <a:avLst/>
          </a:prstGeom>
          <a:noFill/>
        </p:spPr>
        <p:txBody>
          <a:bodyPr wrap="square" rtlCol="0">
            <a:spAutoFit/>
          </a:bodyPr>
          <a:lstStyle/>
          <a:p>
            <a:r>
              <a:rPr lang="ja-JP" altLang="en-US" sz="1600"/>
              <a:t>⑨</a:t>
            </a:r>
            <a:r>
              <a:rPr kumimoji="1" lang="ja-JP" altLang="en-US" sz="1600"/>
              <a:t>以下画面が表示されるので、右リストより「</a:t>
            </a:r>
            <a:r>
              <a:rPr kumimoji="1" lang="en-US" altLang="ja-JP" sz="1050"/>
              <a:t>Vue</a:t>
            </a:r>
            <a:r>
              <a:rPr kumimoji="1" lang="ja-JP" altLang="en-US" sz="1050"/>
              <a:t>と</a:t>
            </a:r>
            <a:r>
              <a:rPr kumimoji="1" lang="en-US" altLang="ja-JP" sz="1050"/>
              <a:t>ASP.NET</a:t>
            </a:r>
            <a:r>
              <a:rPr kumimoji="1" lang="ja-JP" altLang="en-US" sz="1050"/>
              <a:t>　</a:t>
            </a:r>
            <a:r>
              <a:rPr kumimoji="1" lang="en-US" altLang="ja-JP" sz="1050"/>
              <a:t>Core</a:t>
            </a:r>
            <a:r>
              <a:rPr kumimoji="1" lang="ja-JP" altLang="en-US" sz="1600"/>
              <a:t>」メニューを選択し、「次へ」ボタンをクリック</a:t>
            </a:r>
            <a:r>
              <a:rPr lang="ja-JP" altLang="en-US" sz="1600"/>
              <a:t>してください。</a:t>
            </a:r>
            <a:endParaRPr kumimoji="1" lang="ja-JP" altLang="en-US" sz="1600"/>
          </a:p>
        </p:txBody>
      </p:sp>
      <p:sp>
        <p:nvSpPr>
          <p:cNvPr id="5" name="テキスト ボックス 4">
            <a:extLst>
              <a:ext uri="{FF2B5EF4-FFF2-40B4-BE49-F238E27FC236}">
                <a16:creationId xmlns:a16="http://schemas.microsoft.com/office/drawing/2014/main" id="{7F64C69F-AC96-3B7E-E699-78EEB7C74D8E}"/>
              </a:ext>
            </a:extLst>
          </p:cNvPr>
          <p:cNvSpPr txBox="1"/>
          <p:nvPr/>
        </p:nvSpPr>
        <p:spPr>
          <a:xfrm>
            <a:off x="267629" y="1732346"/>
            <a:ext cx="5549235" cy="584775"/>
          </a:xfrm>
          <a:prstGeom prst="rect">
            <a:avLst/>
          </a:prstGeom>
          <a:noFill/>
        </p:spPr>
        <p:txBody>
          <a:bodyPr wrap="square" rtlCol="0">
            <a:spAutoFit/>
          </a:bodyPr>
          <a:lstStyle/>
          <a:p>
            <a:r>
              <a:rPr kumimoji="1" lang="ja-JP" altLang="en-US" sz="1600"/>
              <a:t>⑧以下画面が表示されるので、「新しいプロジェクトの作成」ボタンをクリックしてください。</a:t>
            </a:r>
          </a:p>
        </p:txBody>
      </p:sp>
      <p:sp>
        <p:nvSpPr>
          <p:cNvPr id="6" name="正方形/長方形 5">
            <a:extLst>
              <a:ext uri="{FF2B5EF4-FFF2-40B4-BE49-F238E27FC236}">
                <a16:creationId xmlns:a16="http://schemas.microsoft.com/office/drawing/2014/main" id="{0B6366B5-F614-2187-C299-14DBEFF1E09B}"/>
              </a:ext>
            </a:extLst>
          </p:cNvPr>
          <p:cNvSpPr/>
          <p:nvPr/>
        </p:nvSpPr>
        <p:spPr>
          <a:xfrm>
            <a:off x="3583827" y="4656005"/>
            <a:ext cx="2071015" cy="4453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F710CF79-CCEA-EEFE-87C4-D6309E65EE39}"/>
              </a:ext>
            </a:extLst>
          </p:cNvPr>
          <p:cNvPicPr>
            <a:picLocks noChangeAspect="1"/>
          </p:cNvPicPr>
          <p:nvPr/>
        </p:nvPicPr>
        <p:blipFill>
          <a:blip r:embed="rId3"/>
          <a:stretch>
            <a:fillRect/>
          </a:stretch>
        </p:blipFill>
        <p:spPr>
          <a:xfrm>
            <a:off x="6499935" y="2744230"/>
            <a:ext cx="5306966" cy="3532743"/>
          </a:xfrm>
          <a:prstGeom prst="rect">
            <a:avLst/>
          </a:prstGeom>
        </p:spPr>
      </p:pic>
      <p:sp>
        <p:nvSpPr>
          <p:cNvPr id="11" name="正方形/長方形 10">
            <a:extLst>
              <a:ext uri="{FF2B5EF4-FFF2-40B4-BE49-F238E27FC236}">
                <a16:creationId xmlns:a16="http://schemas.microsoft.com/office/drawing/2014/main" id="{2F903C18-AF32-C0C5-37C5-C869521355C3}"/>
              </a:ext>
            </a:extLst>
          </p:cNvPr>
          <p:cNvSpPr/>
          <p:nvPr/>
        </p:nvSpPr>
        <p:spPr>
          <a:xfrm>
            <a:off x="8621992" y="4360170"/>
            <a:ext cx="3320964" cy="58477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7A00BA6-77EF-B1E2-13C1-B75877E73635}"/>
              </a:ext>
            </a:extLst>
          </p:cNvPr>
          <p:cNvSpPr/>
          <p:nvPr/>
        </p:nvSpPr>
        <p:spPr>
          <a:xfrm>
            <a:off x="11075437" y="5818855"/>
            <a:ext cx="799492" cy="58477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580103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2-3-1-3.</a:t>
            </a:r>
            <a:r>
              <a:rPr lang="ja-JP" altLang="en-US"/>
              <a:t>開発プロジェクト作成</a:t>
            </a:r>
            <a:endParaRPr lang="en-US" altLang="ja-JP"/>
          </a:p>
        </p:txBody>
      </p:sp>
      <p:pic>
        <p:nvPicPr>
          <p:cNvPr id="2" name="図 1">
            <a:extLst>
              <a:ext uri="{FF2B5EF4-FFF2-40B4-BE49-F238E27FC236}">
                <a16:creationId xmlns:a16="http://schemas.microsoft.com/office/drawing/2014/main" id="{0F20B629-FFF3-097F-EDEC-3E1E0A8DAEE0}"/>
              </a:ext>
            </a:extLst>
          </p:cNvPr>
          <p:cNvPicPr>
            <a:picLocks noChangeAspect="1"/>
          </p:cNvPicPr>
          <p:nvPr/>
        </p:nvPicPr>
        <p:blipFill>
          <a:blip r:embed="rId2"/>
          <a:stretch>
            <a:fillRect/>
          </a:stretch>
        </p:blipFill>
        <p:spPr>
          <a:xfrm>
            <a:off x="5768953" y="2734706"/>
            <a:ext cx="6299222" cy="3391607"/>
          </a:xfrm>
          <a:prstGeom prst="rect">
            <a:avLst/>
          </a:prstGeom>
        </p:spPr>
      </p:pic>
      <p:pic>
        <p:nvPicPr>
          <p:cNvPr id="3" name="図 2">
            <a:extLst>
              <a:ext uri="{FF2B5EF4-FFF2-40B4-BE49-F238E27FC236}">
                <a16:creationId xmlns:a16="http://schemas.microsoft.com/office/drawing/2014/main" id="{B0D4575A-DC3B-1AEF-8F23-033042880388}"/>
              </a:ext>
            </a:extLst>
          </p:cNvPr>
          <p:cNvPicPr>
            <a:picLocks noChangeAspect="1"/>
          </p:cNvPicPr>
          <p:nvPr/>
        </p:nvPicPr>
        <p:blipFill>
          <a:blip r:embed="rId3"/>
          <a:stretch>
            <a:fillRect/>
          </a:stretch>
        </p:blipFill>
        <p:spPr>
          <a:xfrm>
            <a:off x="327780" y="2734706"/>
            <a:ext cx="5094947" cy="3391607"/>
          </a:xfrm>
          <a:prstGeom prst="rect">
            <a:avLst/>
          </a:prstGeom>
        </p:spPr>
      </p:pic>
      <p:sp>
        <p:nvSpPr>
          <p:cNvPr id="4" name="テキスト ボックス 3">
            <a:extLst>
              <a:ext uri="{FF2B5EF4-FFF2-40B4-BE49-F238E27FC236}">
                <a16:creationId xmlns:a16="http://schemas.microsoft.com/office/drawing/2014/main" id="{01E65C38-72C0-FC17-7382-98B620AD5661}"/>
              </a:ext>
            </a:extLst>
          </p:cNvPr>
          <p:cNvSpPr txBox="1"/>
          <p:nvPr/>
        </p:nvSpPr>
        <p:spPr>
          <a:xfrm>
            <a:off x="5768953" y="1683877"/>
            <a:ext cx="6319036" cy="830997"/>
          </a:xfrm>
          <a:prstGeom prst="rect">
            <a:avLst/>
          </a:prstGeom>
          <a:noFill/>
        </p:spPr>
        <p:txBody>
          <a:bodyPr wrap="square" rtlCol="0">
            <a:spAutoFit/>
          </a:bodyPr>
          <a:lstStyle/>
          <a:p>
            <a:r>
              <a:rPr lang="ja-JP" altLang="en-US" sz="1600"/>
              <a:t>⑪プロジェクトが作成され、右側ソリューションエクスプローラーにひな形プロジェクトが作成されます。</a:t>
            </a:r>
            <a:endParaRPr lang="en-US" altLang="ja-JP" sz="1600"/>
          </a:p>
          <a:p>
            <a:r>
              <a:rPr lang="ja-JP" altLang="en-US" sz="1600"/>
              <a:t>あとは、このひな形を元に必要なコードを付け加えていきます。</a:t>
            </a:r>
            <a:endParaRPr kumimoji="1" lang="ja-JP" altLang="en-US" sz="1600"/>
          </a:p>
        </p:txBody>
      </p:sp>
      <p:sp>
        <p:nvSpPr>
          <p:cNvPr id="5" name="テキスト ボックス 4">
            <a:extLst>
              <a:ext uri="{FF2B5EF4-FFF2-40B4-BE49-F238E27FC236}">
                <a16:creationId xmlns:a16="http://schemas.microsoft.com/office/drawing/2014/main" id="{A06B5F83-3956-5F87-BA11-32795D3DBD27}"/>
              </a:ext>
            </a:extLst>
          </p:cNvPr>
          <p:cNvSpPr txBox="1"/>
          <p:nvPr/>
        </p:nvSpPr>
        <p:spPr>
          <a:xfrm>
            <a:off x="267630" y="1732346"/>
            <a:ext cx="5094948" cy="584775"/>
          </a:xfrm>
          <a:prstGeom prst="rect">
            <a:avLst/>
          </a:prstGeom>
          <a:noFill/>
        </p:spPr>
        <p:txBody>
          <a:bodyPr wrap="square" rtlCol="0">
            <a:spAutoFit/>
          </a:bodyPr>
          <a:lstStyle/>
          <a:p>
            <a:r>
              <a:rPr kumimoji="1" lang="ja-JP" altLang="en-US" sz="1600"/>
              <a:t>⑩以下画面が表示されるので、ソリューション名「</a:t>
            </a:r>
            <a:r>
              <a:rPr kumimoji="1" lang="en-US" altLang="ja-JP" sz="1600"/>
              <a:t>test</a:t>
            </a:r>
            <a:r>
              <a:rPr kumimoji="1" lang="ja-JP" altLang="en-US" sz="1600"/>
              <a:t>」を入力し、「作成」ボタンをクリックしてください。</a:t>
            </a:r>
          </a:p>
        </p:txBody>
      </p:sp>
      <p:sp>
        <p:nvSpPr>
          <p:cNvPr id="6" name="正方形/長方形 5">
            <a:extLst>
              <a:ext uri="{FF2B5EF4-FFF2-40B4-BE49-F238E27FC236}">
                <a16:creationId xmlns:a16="http://schemas.microsoft.com/office/drawing/2014/main" id="{858A91C5-3325-AF2E-FEA1-94B9DA147557}"/>
              </a:ext>
            </a:extLst>
          </p:cNvPr>
          <p:cNvSpPr/>
          <p:nvPr/>
        </p:nvSpPr>
        <p:spPr>
          <a:xfrm>
            <a:off x="123825" y="3383877"/>
            <a:ext cx="1453963" cy="30061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0266E6A-DB43-98AA-355E-95864C092E3F}"/>
              </a:ext>
            </a:extLst>
          </p:cNvPr>
          <p:cNvSpPr/>
          <p:nvPr/>
        </p:nvSpPr>
        <p:spPr>
          <a:xfrm>
            <a:off x="4749612" y="5714701"/>
            <a:ext cx="772648" cy="4888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B674E34-B061-FD84-AEA0-17A94A7762B5}"/>
              </a:ext>
            </a:extLst>
          </p:cNvPr>
          <p:cNvSpPr/>
          <p:nvPr/>
        </p:nvSpPr>
        <p:spPr>
          <a:xfrm>
            <a:off x="10442200" y="3042501"/>
            <a:ext cx="1422019" cy="185222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0968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2-3-1-4.psqlODBC</a:t>
            </a:r>
            <a:r>
              <a:rPr lang="ja-JP" altLang="en-US"/>
              <a:t>接続、動作確認</a:t>
            </a:r>
            <a:endParaRPr lang="en-US" altLang="ja-JP"/>
          </a:p>
        </p:txBody>
      </p:sp>
      <p:pic>
        <p:nvPicPr>
          <p:cNvPr id="5" name="図 4">
            <a:extLst>
              <a:ext uri="{FF2B5EF4-FFF2-40B4-BE49-F238E27FC236}">
                <a16:creationId xmlns:a16="http://schemas.microsoft.com/office/drawing/2014/main" id="{533941E0-C667-D0D8-1055-BFD8FDFD88DA}"/>
              </a:ext>
            </a:extLst>
          </p:cNvPr>
          <p:cNvPicPr>
            <a:picLocks noChangeAspect="1"/>
          </p:cNvPicPr>
          <p:nvPr/>
        </p:nvPicPr>
        <p:blipFill>
          <a:blip r:embed="rId2"/>
          <a:stretch>
            <a:fillRect/>
          </a:stretch>
        </p:blipFill>
        <p:spPr>
          <a:xfrm>
            <a:off x="85724" y="2727884"/>
            <a:ext cx="4902453" cy="2639563"/>
          </a:xfrm>
          <a:prstGeom prst="rect">
            <a:avLst/>
          </a:prstGeom>
        </p:spPr>
      </p:pic>
      <p:pic>
        <p:nvPicPr>
          <p:cNvPr id="8" name="図 7">
            <a:extLst>
              <a:ext uri="{FF2B5EF4-FFF2-40B4-BE49-F238E27FC236}">
                <a16:creationId xmlns:a16="http://schemas.microsoft.com/office/drawing/2014/main" id="{0C7437A1-3131-78D1-963D-8BC21E626BBB}"/>
              </a:ext>
            </a:extLst>
          </p:cNvPr>
          <p:cNvPicPr>
            <a:picLocks noChangeAspect="1"/>
          </p:cNvPicPr>
          <p:nvPr/>
        </p:nvPicPr>
        <p:blipFill>
          <a:blip r:embed="rId3"/>
          <a:stretch>
            <a:fillRect/>
          </a:stretch>
        </p:blipFill>
        <p:spPr>
          <a:xfrm>
            <a:off x="6590230" y="2727884"/>
            <a:ext cx="4174806" cy="3205654"/>
          </a:xfrm>
          <a:prstGeom prst="rect">
            <a:avLst/>
          </a:prstGeom>
        </p:spPr>
      </p:pic>
      <p:sp>
        <p:nvSpPr>
          <p:cNvPr id="3" name="テキスト ボックス 2">
            <a:extLst>
              <a:ext uri="{FF2B5EF4-FFF2-40B4-BE49-F238E27FC236}">
                <a16:creationId xmlns:a16="http://schemas.microsoft.com/office/drawing/2014/main" id="{968F5814-D163-51C0-C069-24AF96DD8529}"/>
              </a:ext>
            </a:extLst>
          </p:cNvPr>
          <p:cNvSpPr txBox="1"/>
          <p:nvPr/>
        </p:nvSpPr>
        <p:spPr>
          <a:xfrm>
            <a:off x="6375139" y="1683877"/>
            <a:ext cx="4788269" cy="830997"/>
          </a:xfrm>
          <a:prstGeom prst="rect">
            <a:avLst/>
          </a:prstGeom>
          <a:noFill/>
        </p:spPr>
        <p:txBody>
          <a:bodyPr wrap="square" rtlCol="0">
            <a:spAutoFit/>
          </a:bodyPr>
          <a:lstStyle/>
          <a:p>
            <a:r>
              <a:rPr kumimoji="1" lang="ja-JP" altLang="en-US" sz="1600"/>
              <a:t>②以下画面が表示されるので、リストから「</a:t>
            </a:r>
            <a:r>
              <a:rPr kumimoji="1" lang="en-US" altLang="ja-JP" sz="1200"/>
              <a:t>Microsoft</a:t>
            </a:r>
            <a:r>
              <a:rPr lang="ja-JP" altLang="en-US" sz="1200"/>
              <a:t> </a:t>
            </a:r>
            <a:r>
              <a:rPr lang="en-US" altLang="ja-JP" sz="1200"/>
              <a:t>ODBC</a:t>
            </a:r>
            <a:r>
              <a:rPr lang="ja-JP" altLang="en-US" sz="1200"/>
              <a:t> データソース</a:t>
            </a:r>
            <a:r>
              <a:rPr kumimoji="1" lang="ja-JP" altLang="en-US" sz="1600"/>
              <a:t>」を選択し、「続行」ボタンをクリックしてください。</a:t>
            </a:r>
          </a:p>
        </p:txBody>
      </p:sp>
      <p:sp>
        <p:nvSpPr>
          <p:cNvPr id="4" name="テキスト ボックス 3">
            <a:extLst>
              <a:ext uri="{FF2B5EF4-FFF2-40B4-BE49-F238E27FC236}">
                <a16:creationId xmlns:a16="http://schemas.microsoft.com/office/drawing/2014/main" id="{367EDF2B-A0F2-6E31-621C-18441B24C908}"/>
              </a:ext>
            </a:extLst>
          </p:cNvPr>
          <p:cNvSpPr txBox="1"/>
          <p:nvPr/>
        </p:nvSpPr>
        <p:spPr>
          <a:xfrm>
            <a:off x="104011" y="1722611"/>
            <a:ext cx="4788269" cy="584775"/>
          </a:xfrm>
          <a:prstGeom prst="rect">
            <a:avLst/>
          </a:prstGeom>
          <a:noFill/>
        </p:spPr>
        <p:txBody>
          <a:bodyPr wrap="square" rtlCol="0">
            <a:spAutoFit/>
          </a:bodyPr>
          <a:lstStyle/>
          <a:p>
            <a:r>
              <a:rPr lang="ja-JP" altLang="en-US" sz="1600"/>
              <a:t>①メニューから「ツール」→「データベースへの接続」をクリックしてください。</a:t>
            </a:r>
            <a:endParaRPr kumimoji="1" lang="ja-JP" altLang="en-US" sz="1600"/>
          </a:p>
        </p:txBody>
      </p:sp>
      <p:pic>
        <p:nvPicPr>
          <p:cNvPr id="13" name="図 12">
            <a:extLst>
              <a:ext uri="{FF2B5EF4-FFF2-40B4-BE49-F238E27FC236}">
                <a16:creationId xmlns:a16="http://schemas.microsoft.com/office/drawing/2014/main" id="{93117A4F-66A8-99A6-5450-5604713A6BD9}"/>
              </a:ext>
            </a:extLst>
          </p:cNvPr>
          <p:cNvPicPr>
            <a:picLocks noChangeAspect="1"/>
          </p:cNvPicPr>
          <p:nvPr/>
        </p:nvPicPr>
        <p:blipFill>
          <a:blip r:embed="rId4"/>
          <a:stretch>
            <a:fillRect/>
          </a:stretch>
        </p:blipFill>
        <p:spPr>
          <a:xfrm>
            <a:off x="1015920" y="4047665"/>
            <a:ext cx="3876360" cy="2255475"/>
          </a:xfrm>
          <a:prstGeom prst="rect">
            <a:avLst/>
          </a:prstGeom>
          <a:ln w="19050">
            <a:solidFill>
              <a:schemeClr val="bg1"/>
            </a:solidFill>
          </a:ln>
          <a:effectLst>
            <a:outerShdw blurRad="50800" dist="38100" dir="2700000" algn="tl" rotWithShape="0">
              <a:prstClr val="black">
                <a:alpha val="40000"/>
              </a:prstClr>
            </a:outerShdw>
          </a:effectLst>
        </p:spPr>
      </p:pic>
      <p:sp>
        <p:nvSpPr>
          <p:cNvPr id="6" name="正方形/長方形 5">
            <a:extLst>
              <a:ext uri="{FF2B5EF4-FFF2-40B4-BE49-F238E27FC236}">
                <a16:creationId xmlns:a16="http://schemas.microsoft.com/office/drawing/2014/main" id="{5CB3A822-6821-1EF5-25BE-50FC83843C5D}"/>
              </a:ext>
            </a:extLst>
          </p:cNvPr>
          <p:cNvSpPr/>
          <p:nvPr/>
        </p:nvSpPr>
        <p:spPr>
          <a:xfrm>
            <a:off x="1343938" y="4047665"/>
            <a:ext cx="662144" cy="34705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015727E-E54F-19C7-D696-6684EC1F7C54}"/>
              </a:ext>
            </a:extLst>
          </p:cNvPr>
          <p:cNvSpPr/>
          <p:nvPr/>
        </p:nvSpPr>
        <p:spPr>
          <a:xfrm>
            <a:off x="1235081" y="4710666"/>
            <a:ext cx="2011972" cy="34705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FA447BB-BB83-B2AF-A22C-3F77030AC14C}"/>
              </a:ext>
            </a:extLst>
          </p:cNvPr>
          <p:cNvSpPr/>
          <p:nvPr/>
        </p:nvSpPr>
        <p:spPr>
          <a:xfrm>
            <a:off x="6590228" y="3347370"/>
            <a:ext cx="2105899" cy="23558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7EDDD77-D32A-A8DF-F9A3-AE94EAB832D6}"/>
              </a:ext>
            </a:extLst>
          </p:cNvPr>
          <p:cNvSpPr/>
          <p:nvPr/>
        </p:nvSpPr>
        <p:spPr>
          <a:xfrm>
            <a:off x="9000637" y="5496521"/>
            <a:ext cx="908472" cy="50422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82689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2-3-1-4.psqlODBC</a:t>
            </a:r>
            <a:r>
              <a:rPr lang="ja-JP" altLang="en-US"/>
              <a:t>接続、動作確認</a:t>
            </a:r>
            <a:endParaRPr lang="en-US" altLang="ja-JP"/>
          </a:p>
        </p:txBody>
      </p:sp>
      <p:pic>
        <p:nvPicPr>
          <p:cNvPr id="15" name="図 14">
            <a:extLst>
              <a:ext uri="{FF2B5EF4-FFF2-40B4-BE49-F238E27FC236}">
                <a16:creationId xmlns:a16="http://schemas.microsoft.com/office/drawing/2014/main" id="{4ACC64F2-C014-28CE-D826-6E5B60930EC3}"/>
              </a:ext>
            </a:extLst>
          </p:cNvPr>
          <p:cNvPicPr>
            <a:picLocks noChangeAspect="1"/>
          </p:cNvPicPr>
          <p:nvPr/>
        </p:nvPicPr>
        <p:blipFill>
          <a:blip r:embed="rId2"/>
          <a:stretch>
            <a:fillRect/>
          </a:stretch>
        </p:blipFill>
        <p:spPr>
          <a:xfrm>
            <a:off x="5380203" y="2725141"/>
            <a:ext cx="6526047" cy="3513733"/>
          </a:xfrm>
          <a:prstGeom prst="rect">
            <a:avLst/>
          </a:prstGeom>
        </p:spPr>
      </p:pic>
      <p:sp>
        <p:nvSpPr>
          <p:cNvPr id="3" name="テキスト ボックス 2">
            <a:extLst>
              <a:ext uri="{FF2B5EF4-FFF2-40B4-BE49-F238E27FC236}">
                <a16:creationId xmlns:a16="http://schemas.microsoft.com/office/drawing/2014/main" id="{6C08B7CD-748B-F99D-7EEB-13C1624C3F19}"/>
              </a:ext>
            </a:extLst>
          </p:cNvPr>
          <p:cNvSpPr txBox="1"/>
          <p:nvPr/>
        </p:nvSpPr>
        <p:spPr>
          <a:xfrm>
            <a:off x="5298973" y="1667029"/>
            <a:ext cx="6607277" cy="584775"/>
          </a:xfrm>
          <a:prstGeom prst="rect">
            <a:avLst/>
          </a:prstGeom>
          <a:noFill/>
        </p:spPr>
        <p:txBody>
          <a:bodyPr wrap="square" rtlCol="0">
            <a:spAutoFit/>
          </a:bodyPr>
          <a:lstStyle/>
          <a:p>
            <a:r>
              <a:rPr lang="ja-JP" altLang="en-US" sz="1600"/>
              <a:t>④接続が完了すると、サーバーエクスプローラに</a:t>
            </a:r>
            <a:r>
              <a:rPr lang="en-US" altLang="ja-JP" sz="1600"/>
              <a:t>ODBC</a:t>
            </a:r>
            <a:r>
              <a:rPr lang="ja-JP" altLang="en-US" sz="1600"/>
              <a:t>データソース名が表示され、右側画面にテーブル内容等が表示されます。</a:t>
            </a:r>
            <a:endParaRPr kumimoji="1" lang="ja-JP" altLang="en-US" sz="1600"/>
          </a:p>
        </p:txBody>
      </p:sp>
      <p:pic>
        <p:nvPicPr>
          <p:cNvPr id="4" name="図 3">
            <a:extLst>
              <a:ext uri="{FF2B5EF4-FFF2-40B4-BE49-F238E27FC236}">
                <a16:creationId xmlns:a16="http://schemas.microsoft.com/office/drawing/2014/main" id="{EC91D700-1B5D-56EE-E710-A02CE998998B}"/>
              </a:ext>
            </a:extLst>
          </p:cNvPr>
          <p:cNvPicPr>
            <a:picLocks noChangeAspect="1"/>
          </p:cNvPicPr>
          <p:nvPr/>
        </p:nvPicPr>
        <p:blipFill>
          <a:blip r:embed="rId3"/>
          <a:stretch>
            <a:fillRect/>
          </a:stretch>
        </p:blipFill>
        <p:spPr>
          <a:xfrm>
            <a:off x="871778" y="2725141"/>
            <a:ext cx="2855607" cy="3194629"/>
          </a:xfrm>
          <a:prstGeom prst="rect">
            <a:avLst/>
          </a:prstGeom>
        </p:spPr>
      </p:pic>
      <p:pic>
        <p:nvPicPr>
          <p:cNvPr id="5" name="図 4">
            <a:extLst>
              <a:ext uri="{FF2B5EF4-FFF2-40B4-BE49-F238E27FC236}">
                <a16:creationId xmlns:a16="http://schemas.microsoft.com/office/drawing/2014/main" id="{97DEFFA2-9F24-18A7-A82A-4461570A0F6B}"/>
              </a:ext>
            </a:extLst>
          </p:cNvPr>
          <p:cNvPicPr>
            <a:picLocks noChangeAspect="1"/>
          </p:cNvPicPr>
          <p:nvPr/>
        </p:nvPicPr>
        <p:blipFill>
          <a:blip r:embed="rId4"/>
          <a:stretch>
            <a:fillRect/>
          </a:stretch>
        </p:blipFill>
        <p:spPr>
          <a:xfrm>
            <a:off x="136571" y="5974321"/>
            <a:ext cx="1151053" cy="829195"/>
          </a:xfrm>
          <a:prstGeom prst="rect">
            <a:avLst/>
          </a:prstGeom>
        </p:spPr>
      </p:pic>
      <p:sp>
        <p:nvSpPr>
          <p:cNvPr id="6" name="正方形/長方形 5">
            <a:extLst>
              <a:ext uri="{FF2B5EF4-FFF2-40B4-BE49-F238E27FC236}">
                <a16:creationId xmlns:a16="http://schemas.microsoft.com/office/drawing/2014/main" id="{FCF69290-6048-F098-82DE-47B7C816CB5F}"/>
              </a:ext>
            </a:extLst>
          </p:cNvPr>
          <p:cNvSpPr/>
          <p:nvPr/>
        </p:nvSpPr>
        <p:spPr>
          <a:xfrm>
            <a:off x="967675" y="3865457"/>
            <a:ext cx="1616903" cy="40522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1718074-726B-E6B3-2AAE-6EBC6A7D94D9}"/>
              </a:ext>
            </a:extLst>
          </p:cNvPr>
          <p:cNvSpPr/>
          <p:nvPr/>
        </p:nvSpPr>
        <p:spPr>
          <a:xfrm>
            <a:off x="967676" y="4828858"/>
            <a:ext cx="1523598" cy="53584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EAE8F70-B4D7-386C-3ABF-3821FF0263A1}"/>
              </a:ext>
            </a:extLst>
          </p:cNvPr>
          <p:cNvSpPr/>
          <p:nvPr/>
        </p:nvSpPr>
        <p:spPr>
          <a:xfrm>
            <a:off x="2382415" y="5569087"/>
            <a:ext cx="761799" cy="42891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8E4AA13-ED78-82A4-B47A-9E0661A470C3}"/>
              </a:ext>
            </a:extLst>
          </p:cNvPr>
          <p:cNvSpPr/>
          <p:nvPr/>
        </p:nvSpPr>
        <p:spPr>
          <a:xfrm>
            <a:off x="922064" y="5593042"/>
            <a:ext cx="924878" cy="42891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2AE4D26-5902-1C34-4EB8-C50EF17DEDC8}"/>
              </a:ext>
            </a:extLst>
          </p:cNvPr>
          <p:cNvSpPr txBox="1"/>
          <p:nvPr/>
        </p:nvSpPr>
        <p:spPr>
          <a:xfrm>
            <a:off x="267629" y="1650757"/>
            <a:ext cx="4854877" cy="1077218"/>
          </a:xfrm>
          <a:prstGeom prst="rect">
            <a:avLst/>
          </a:prstGeom>
          <a:noFill/>
        </p:spPr>
        <p:txBody>
          <a:bodyPr wrap="square" rtlCol="0">
            <a:spAutoFit/>
          </a:bodyPr>
          <a:lstStyle/>
          <a:p>
            <a:r>
              <a:rPr lang="ja-JP" altLang="en-US" sz="1600"/>
              <a:t>③</a:t>
            </a:r>
            <a:r>
              <a:rPr kumimoji="1" lang="ja-JP" altLang="en-US" sz="1600"/>
              <a:t>以下画面が表示されるので、データソース名、ユーザ名、パスワードを入力し、「テスト接続」ボタンをクリックして確認したのち、「</a:t>
            </a:r>
            <a:r>
              <a:rPr kumimoji="1" lang="en-US" altLang="ja-JP" sz="1600"/>
              <a:t>OK</a:t>
            </a:r>
            <a:r>
              <a:rPr kumimoji="1" lang="ja-JP" altLang="en-US" sz="1600"/>
              <a:t>」ボタンをクリックしてください。</a:t>
            </a:r>
          </a:p>
        </p:txBody>
      </p:sp>
    </p:spTree>
    <p:extLst>
      <p:ext uri="{BB962C8B-B14F-4D97-AF65-F5344CB8AC3E}">
        <p14:creationId xmlns:p14="http://schemas.microsoft.com/office/powerpoint/2010/main" val="40308935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2-3-1-5.Nuget</a:t>
            </a:r>
            <a:r>
              <a:rPr lang="ja-JP" altLang="en-US"/>
              <a:t>パッケージインストール</a:t>
            </a:r>
            <a:endParaRPr lang="en-US" altLang="ja-JP"/>
          </a:p>
        </p:txBody>
      </p:sp>
      <p:graphicFrame>
        <p:nvGraphicFramePr>
          <p:cNvPr id="8" name="表 2">
            <a:extLst>
              <a:ext uri="{FF2B5EF4-FFF2-40B4-BE49-F238E27FC236}">
                <a16:creationId xmlns:a16="http://schemas.microsoft.com/office/drawing/2014/main" id="{A02F2F5B-7BF3-BAD3-4C51-6C6224BF4F6E}"/>
              </a:ext>
            </a:extLst>
          </p:cNvPr>
          <p:cNvGraphicFramePr>
            <a:graphicFrameLocks noGrp="1"/>
          </p:cNvGraphicFramePr>
          <p:nvPr>
            <p:extLst>
              <p:ext uri="{D42A27DB-BD31-4B8C-83A1-F6EECF244321}">
                <p14:modId xmlns:p14="http://schemas.microsoft.com/office/powerpoint/2010/main" val="3813739841"/>
              </p:ext>
            </p:extLst>
          </p:nvPr>
        </p:nvGraphicFramePr>
        <p:xfrm>
          <a:off x="550506" y="2757562"/>
          <a:ext cx="11355744" cy="1483360"/>
        </p:xfrm>
        <a:graphic>
          <a:graphicData uri="http://schemas.openxmlformats.org/drawingml/2006/table">
            <a:tbl>
              <a:tblPr firstRow="1" bandRow="1">
                <a:tableStyleId>{5C22544A-7EE6-4342-B048-85BDC9FD1C3A}</a:tableStyleId>
              </a:tblPr>
              <a:tblGrid>
                <a:gridCol w="839709">
                  <a:extLst>
                    <a:ext uri="{9D8B030D-6E8A-4147-A177-3AD203B41FA5}">
                      <a16:colId xmlns:a16="http://schemas.microsoft.com/office/drawing/2014/main" val="2212108652"/>
                    </a:ext>
                  </a:extLst>
                </a:gridCol>
                <a:gridCol w="4479019">
                  <a:extLst>
                    <a:ext uri="{9D8B030D-6E8A-4147-A177-3AD203B41FA5}">
                      <a16:colId xmlns:a16="http://schemas.microsoft.com/office/drawing/2014/main" val="723990926"/>
                    </a:ext>
                  </a:extLst>
                </a:gridCol>
                <a:gridCol w="6037016">
                  <a:extLst>
                    <a:ext uri="{9D8B030D-6E8A-4147-A177-3AD203B41FA5}">
                      <a16:colId xmlns:a16="http://schemas.microsoft.com/office/drawing/2014/main" val="1475594996"/>
                    </a:ext>
                  </a:extLst>
                </a:gridCol>
              </a:tblGrid>
              <a:tr h="370840">
                <a:tc>
                  <a:txBody>
                    <a:bodyPr/>
                    <a:lstStyle/>
                    <a:p>
                      <a:pPr algn="ctr"/>
                      <a:r>
                        <a:rPr kumimoji="1" lang="en-US" altLang="ja-JP" sz="1200">
                          <a:latin typeface="+mn-ea"/>
                          <a:ea typeface="+mn-ea"/>
                        </a:rPr>
                        <a:t>no</a:t>
                      </a:r>
                      <a:endParaRPr kumimoji="1" lang="ja-JP" altLang="en-US" sz="1200">
                        <a:latin typeface="+mn-ea"/>
                        <a:ea typeface="+mn-ea"/>
                      </a:endParaRPr>
                    </a:p>
                  </a:txBody>
                  <a:tcPr anchor="ctr"/>
                </a:tc>
                <a:tc>
                  <a:txBody>
                    <a:bodyPr/>
                    <a:lstStyle/>
                    <a:p>
                      <a:pPr algn="ctr"/>
                      <a:r>
                        <a:rPr kumimoji="1" lang="ja-JP" altLang="en-US" sz="1200">
                          <a:latin typeface="+mn-ea"/>
                          <a:ea typeface="+mn-ea"/>
                        </a:rPr>
                        <a:t>パッケージ名</a:t>
                      </a:r>
                    </a:p>
                  </a:txBody>
                  <a:tcPr anchor="ctr"/>
                </a:tc>
                <a:tc>
                  <a:txBody>
                    <a:bodyPr/>
                    <a:lstStyle/>
                    <a:p>
                      <a:pPr algn="ctr"/>
                      <a:r>
                        <a:rPr kumimoji="1" lang="ja-JP" altLang="en-US" sz="1200">
                          <a:latin typeface="+mn-ea"/>
                          <a:ea typeface="+mn-ea"/>
                        </a:rPr>
                        <a:t>説明</a:t>
                      </a:r>
                    </a:p>
                  </a:txBody>
                  <a:tcPr anchor="ctr"/>
                </a:tc>
                <a:extLst>
                  <a:ext uri="{0D108BD9-81ED-4DB2-BD59-A6C34878D82A}">
                    <a16:rowId xmlns:a16="http://schemas.microsoft.com/office/drawing/2014/main" val="522247262"/>
                  </a:ext>
                </a:extLst>
              </a:tr>
              <a:tr h="370840">
                <a:tc>
                  <a:txBody>
                    <a:bodyPr/>
                    <a:lstStyle/>
                    <a:p>
                      <a:pPr algn="ctr"/>
                      <a:r>
                        <a:rPr kumimoji="1" lang="en-US" altLang="ja-JP" sz="1200">
                          <a:latin typeface="+mn-ea"/>
                          <a:ea typeface="+mn-ea"/>
                        </a:rPr>
                        <a:t>1</a:t>
                      </a:r>
                      <a:endParaRPr kumimoji="1" lang="ja-JP" altLang="en-US" sz="1200">
                        <a:latin typeface="+mn-ea"/>
                        <a:ea typeface="+mn-ea"/>
                      </a:endParaRPr>
                    </a:p>
                  </a:txBody>
                  <a:tcPr anchor="ctr"/>
                </a:tc>
                <a:tc>
                  <a:txBody>
                    <a:bodyPr/>
                    <a:lstStyle/>
                    <a:p>
                      <a:pPr algn="l"/>
                      <a:r>
                        <a:rPr kumimoji="1" lang="en-US" altLang="ja-JP" sz="1200">
                          <a:latin typeface="+mn-ea"/>
                          <a:ea typeface="+mn-ea"/>
                        </a:rPr>
                        <a:t>Newtonsoft.Json</a:t>
                      </a:r>
                      <a:endParaRPr kumimoji="1" lang="ja-JP" altLang="en-US" sz="1200">
                        <a:latin typeface="+mn-ea"/>
                        <a:ea typeface="+mn-ea"/>
                      </a:endParaRPr>
                    </a:p>
                  </a:txBody>
                  <a:tcPr anchor="ctr"/>
                </a:tc>
                <a:tc>
                  <a:txBody>
                    <a:bodyPr/>
                    <a:lstStyle/>
                    <a:p>
                      <a:pPr algn="l"/>
                      <a:r>
                        <a:rPr kumimoji="1" lang="en-US" altLang="ja-JP" sz="1200">
                          <a:latin typeface="+mn-ea"/>
                          <a:ea typeface="+mn-ea"/>
                        </a:rPr>
                        <a:t>Json.NET is a popular high-performance JSON framework for .NET</a:t>
                      </a:r>
                    </a:p>
                  </a:txBody>
                  <a:tcPr anchor="ctr"/>
                </a:tc>
                <a:extLst>
                  <a:ext uri="{0D108BD9-81ED-4DB2-BD59-A6C34878D82A}">
                    <a16:rowId xmlns:a16="http://schemas.microsoft.com/office/drawing/2014/main" val="650254922"/>
                  </a:ext>
                </a:extLst>
              </a:tr>
              <a:tr h="370840">
                <a:tc>
                  <a:txBody>
                    <a:bodyPr/>
                    <a:lstStyle/>
                    <a:p>
                      <a:pPr algn="ctr"/>
                      <a:r>
                        <a:rPr kumimoji="1" lang="en-US" altLang="ja-JP" sz="1200">
                          <a:latin typeface="+mn-ea"/>
                          <a:ea typeface="+mn-ea"/>
                        </a:rPr>
                        <a:t>2</a:t>
                      </a:r>
                      <a:endParaRPr kumimoji="1" lang="ja-JP" altLang="en-US" sz="1200">
                        <a:latin typeface="+mn-ea"/>
                        <a:ea typeface="+mn-ea"/>
                      </a:endParaRPr>
                    </a:p>
                  </a:txBody>
                  <a:tcPr anchor="ctr"/>
                </a:tc>
                <a:tc>
                  <a:txBody>
                    <a:bodyPr/>
                    <a:lstStyle/>
                    <a:p>
                      <a:pPr algn="l"/>
                      <a:r>
                        <a:rPr kumimoji="1" lang="en-US" altLang="ja-JP" sz="1200">
                          <a:latin typeface="+mn-ea"/>
                          <a:ea typeface="+mn-ea"/>
                        </a:rPr>
                        <a:t>Npgsql.EntityFrameworkCore.PostgreSQL</a:t>
                      </a:r>
                      <a:endParaRPr kumimoji="1" lang="ja-JP" altLang="en-US" sz="1200">
                        <a:latin typeface="+mn-ea"/>
                        <a:ea typeface="+mn-ea"/>
                      </a:endParaRPr>
                    </a:p>
                  </a:txBody>
                  <a:tcPr anchor="ctr"/>
                </a:tc>
                <a:tc>
                  <a:txBody>
                    <a:bodyPr/>
                    <a:lstStyle/>
                    <a:p>
                      <a:pPr algn="l"/>
                      <a:r>
                        <a:rPr kumimoji="1" lang="en-US" altLang="ja-JP" sz="1200">
                          <a:latin typeface="+mn-ea"/>
                          <a:ea typeface="+mn-ea"/>
                        </a:rPr>
                        <a:t>PostgreSQL/Npgsql provider for Entity Framework Core.</a:t>
                      </a:r>
                      <a:endParaRPr kumimoji="1" lang="ja-JP" altLang="en-US" sz="1200">
                        <a:latin typeface="+mn-ea"/>
                        <a:ea typeface="+mn-ea"/>
                      </a:endParaRPr>
                    </a:p>
                  </a:txBody>
                  <a:tcPr anchor="ctr"/>
                </a:tc>
                <a:extLst>
                  <a:ext uri="{0D108BD9-81ED-4DB2-BD59-A6C34878D82A}">
                    <a16:rowId xmlns:a16="http://schemas.microsoft.com/office/drawing/2014/main" val="3733998134"/>
                  </a:ext>
                </a:extLst>
              </a:tr>
              <a:tr h="370840">
                <a:tc>
                  <a:txBody>
                    <a:bodyPr/>
                    <a:lstStyle/>
                    <a:p>
                      <a:pPr algn="ctr"/>
                      <a:r>
                        <a:rPr kumimoji="1" lang="en-US" altLang="ja-JP" sz="1200">
                          <a:latin typeface="+mn-ea"/>
                          <a:ea typeface="+mn-ea"/>
                        </a:rPr>
                        <a:t>3</a:t>
                      </a:r>
                      <a:endParaRPr kumimoji="1" lang="ja-JP" altLang="en-US" sz="1200">
                        <a:latin typeface="+mn-ea"/>
                        <a:ea typeface="+mn-ea"/>
                      </a:endParaRPr>
                    </a:p>
                  </a:txBody>
                  <a:tcPr anchor="ctr"/>
                </a:tc>
                <a:tc>
                  <a:txBody>
                    <a:bodyPr/>
                    <a:lstStyle/>
                    <a:p>
                      <a:pPr algn="l"/>
                      <a:r>
                        <a:rPr kumimoji="1" lang="en-US" altLang="ja-JP" sz="1200">
                          <a:latin typeface="+mn-ea"/>
                          <a:ea typeface="+mn-ea"/>
                        </a:rPr>
                        <a:t>Npgsql</a:t>
                      </a:r>
                      <a:endParaRPr kumimoji="1" lang="ja-JP" altLang="en-US" sz="1200">
                        <a:latin typeface="+mn-ea"/>
                        <a:ea typeface="+mn-ea"/>
                      </a:endParaRPr>
                    </a:p>
                  </a:txBody>
                  <a:tcPr anchor="ctr"/>
                </a:tc>
                <a:tc>
                  <a:txBody>
                    <a:bodyPr/>
                    <a:lstStyle/>
                    <a:p>
                      <a:pPr algn="l"/>
                      <a:r>
                        <a:rPr kumimoji="1" lang="en-US" altLang="ja-JP" sz="1200">
                          <a:latin typeface="+mn-ea"/>
                          <a:ea typeface="+mn-ea"/>
                        </a:rPr>
                        <a:t>Npgsql is the open source .NET data provider for PostgreSQL.</a:t>
                      </a:r>
                      <a:endParaRPr kumimoji="1" lang="ja-JP" altLang="en-US" sz="1200">
                        <a:latin typeface="+mn-ea"/>
                        <a:ea typeface="+mn-ea"/>
                      </a:endParaRPr>
                    </a:p>
                  </a:txBody>
                  <a:tcPr anchor="ctr"/>
                </a:tc>
                <a:extLst>
                  <a:ext uri="{0D108BD9-81ED-4DB2-BD59-A6C34878D82A}">
                    <a16:rowId xmlns:a16="http://schemas.microsoft.com/office/drawing/2014/main" val="4193858051"/>
                  </a:ext>
                </a:extLst>
              </a:tr>
            </a:tbl>
          </a:graphicData>
        </a:graphic>
      </p:graphicFrame>
      <p:sp>
        <p:nvSpPr>
          <p:cNvPr id="2" name="正方形/長方形 1">
            <a:extLst>
              <a:ext uri="{FF2B5EF4-FFF2-40B4-BE49-F238E27FC236}">
                <a16:creationId xmlns:a16="http://schemas.microsoft.com/office/drawing/2014/main" id="{1C9C13ED-8782-281E-8394-479886D59F32}"/>
              </a:ext>
            </a:extLst>
          </p:cNvPr>
          <p:cNvSpPr/>
          <p:nvPr/>
        </p:nvSpPr>
        <p:spPr>
          <a:xfrm>
            <a:off x="550506" y="1302115"/>
            <a:ext cx="11355744" cy="81892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ja-JP" altLang="en-US"/>
              <a:t>プロジェクト単位に</a:t>
            </a:r>
            <a:r>
              <a:rPr kumimoji="1" lang="en-US" altLang="ja-JP"/>
              <a:t>Nuget</a:t>
            </a:r>
            <a:r>
              <a:rPr kumimoji="1" lang="ja-JP" altLang="en-US"/>
              <a:t>パッケージ管理機能を使ってライブラリをダウンロードすることができます。</a:t>
            </a:r>
            <a:endParaRPr kumimoji="1" lang="en-US" altLang="ja-JP"/>
          </a:p>
          <a:p>
            <a:r>
              <a:rPr lang="ja-JP" altLang="en-US"/>
              <a:t>次ページの手順に従って、以下のパッケージをダウンロード、インポートしてください。</a:t>
            </a:r>
            <a:endParaRPr kumimoji="1" lang="ja-JP" altLang="en-US"/>
          </a:p>
        </p:txBody>
      </p:sp>
    </p:spTree>
    <p:extLst>
      <p:ext uri="{BB962C8B-B14F-4D97-AF65-F5344CB8AC3E}">
        <p14:creationId xmlns:p14="http://schemas.microsoft.com/office/powerpoint/2010/main" val="41991232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2-3-1-5.Nuget</a:t>
            </a:r>
            <a:r>
              <a:rPr lang="ja-JP" altLang="en-US"/>
              <a:t>パッケージインストール</a:t>
            </a:r>
            <a:endParaRPr lang="en-US" altLang="ja-JP"/>
          </a:p>
        </p:txBody>
      </p:sp>
      <p:pic>
        <p:nvPicPr>
          <p:cNvPr id="13" name="図 12">
            <a:extLst>
              <a:ext uri="{FF2B5EF4-FFF2-40B4-BE49-F238E27FC236}">
                <a16:creationId xmlns:a16="http://schemas.microsoft.com/office/drawing/2014/main" id="{B0066FAA-7BEB-BEE9-147D-8D89F43ADEA8}"/>
              </a:ext>
            </a:extLst>
          </p:cNvPr>
          <p:cNvPicPr>
            <a:picLocks noChangeAspect="1"/>
          </p:cNvPicPr>
          <p:nvPr/>
        </p:nvPicPr>
        <p:blipFill>
          <a:blip r:embed="rId2"/>
          <a:stretch>
            <a:fillRect/>
          </a:stretch>
        </p:blipFill>
        <p:spPr>
          <a:xfrm>
            <a:off x="367156" y="2730692"/>
            <a:ext cx="6308995" cy="3548810"/>
          </a:xfrm>
          <a:prstGeom prst="rect">
            <a:avLst/>
          </a:prstGeom>
        </p:spPr>
      </p:pic>
      <p:pic>
        <p:nvPicPr>
          <p:cNvPr id="14" name="図 13">
            <a:extLst>
              <a:ext uri="{FF2B5EF4-FFF2-40B4-BE49-F238E27FC236}">
                <a16:creationId xmlns:a16="http://schemas.microsoft.com/office/drawing/2014/main" id="{14486BC5-9A50-5D6B-5DE1-987115CAB85D}"/>
              </a:ext>
            </a:extLst>
          </p:cNvPr>
          <p:cNvPicPr>
            <a:picLocks noChangeAspect="1"/>
          </p:cNvPicPr>
          <p:nvPr/>
        </p:nvPicPr>
        <p:blipFill>
          <a:blip r:embed="rId3"/>
          <a:stretch>
            <a:fillRect/>
          </a:stretch>
        </p:blipFill>
        <p:spPr>
          <a:xfrm>
            <a:off x="6437716" y="3128898"/>
            <a:ext cx="3592692" cy="3570481"/>
          </a:xfrm>
          <a:prstGeom prst="rect">
            <a:avLst/>
          </a:prstGeom>
        </p:spPr>
      </p:pic>
      <p:sp>
        <p:nvSpPr>
          <p:cNvPr id="2" name="正方形/長方形 1">
            <a:extLst>
              <a:ext uri="{FF2B5EF4-FFF2-40B4-BE49-F238E27FC236}">
                <a16:creationId xmlns:a16="http://schemas.microsoft.com/office/drawing/2014/main" id="{A043F6BA-2F5E-EE17-6021-D2A6DCA1CC51}"/>
              </a:ext>
            </a:extLst>
          </p:cNvPr>
          <p:cNvSpPr/>
          <p:nvPr/>
        </p:nvSpPr>
        <p:spPr>
          <a:xfrm>
            <a:off x="4308034" y="3128898"/>
            <a:ext cx="1906154" cy="183498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56C525D9-D018-359A-95D5-B3F7983A925B}"/>
              </a:ext>
            </a:extLst>
          </p:cNvPr>
          <p:cNvSpPr/>
          <p:nvPr/>
        </p:nvSpPr>
        <p:spPr>
          <a:xfrm>
            <a:off x="7138320" y="5477068"/>
            <a:ext cx="746047" cy="3545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DA4D74BB-C739-356D-9AD8-09B013AD9583}"/>
              </a:ext>
            </a:extLst>
          </p:cNvPr>
          <p:cNvSpPr/>
          <p:nvPr/>
        </p:nvSpPr>
        <p:spPr>
          <a:xfrm>
            <a:off x="7738590" y="6223615"/>
            <a:ext cx="1554700" cy="3545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DEAF732-2D96-1650-F3FB-6BF3A507B4FC}"/>
              </a:ext>
            </a:extLst>
          </p:cNvPr>
          <p:cNvSpPr txBox="1"/>
          <p:nvPr/>
        </p:nvSpPr>
        <p:spPr>
          <a:xfrm>
            <a:off x="267629" y="1650757"/>
            <a:ext cx="10929106" cy="584775"/>
          </a:xfrm>
          <a:prstGeom prst="rect">
            <a:avLst/>
          </a:prstGeom>
          <a:noFill/>
        </p:spPr>
        <p:txBody>
          <a:bodyPr wrap="square" rtlCol="0">
            <a:spAutoFit/>
          </a:bodyPr>
          <a:lstStyle/>
          <a:p>
            <a:r>
              <a:rPr kumimoji="1" lang="ja-JP" altLang="en-US" sz="1600"/>
              <a:t>①</a:t>
            </a:r>
            <a:r>
              <a:rPr lang="ja-JP" altLang="en-US" sz="1600"/>
              <a:t>画面右側のソリューションエクスプローラより、パッケージをインポートするプロジェクトを選択し、右クリック。メニュー内から「</a:t>
            </a:r>
            <a:r>
              <a:rPr lang="en-US" altLang="ja-JP" sz="1600"/>
              <a:t>NuGet</a:t>
            </a:r>
            <a:r>
              <a:rPr lang="ja-JP" altLang="en-US" sz="1600"/>
              <a:t>パッケージの管理」をクリックしてください。</a:t>
            </a:r>
            <a:endParaRPr kumimoji="1" lang="ja-JP" altLang="en-US" sz="1600"/>
          </a:p>
        </p:txBody>
      </p:sp>
    </p:spTree>
    <p:extLst>
      <p:ext uri="{BB962C8B-B14F-4D97-AF65-F5344CB8AC3E}">
        <p14:creationId xmlns:p14="http://schemas.microsoft.com/office/powerpoint/2010/main" val="36544372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2-3-1-5.Nuget</a:t>
            </a:r>
            <a:r>
              <a:rPr lang="ja-JP" altLang="en-US"/>
              <a:t>パッケージインストール</a:t>
            </a:r>
            <a:endParaRPr lang="en-US" altLang="ja-JP"/>
          </a:p>
        </p:txBody>
      </p:sp>
      <p:pic>
        <p:nvPicPr>
          <p:cNvPr id="5" name="図 4">
            <a:extLst>
              <a:ext uri="{FF2B5EF4-FFF2-40B4-BE49-F238E27FC236}">
                <a16:creationId xmlns:a16="http://schemas.microsoft.com/office/drawing/2014/main" id="{3A8774F5-3B0B-46E6-E0D1-1212A7A5CE4C}"/>
              </a:ext>
            </a:extLst>
          </p:cNvPr>
          <p:cNvPicPr>
            <a:picLocks noChangeAspect="1"/>
          </p:cNvPicPr>
          <p:nvPr/>
        </p:nvPicPr>
        <p:blipFill>
          <a:blip r:embed="rId2"/>
          <a:stretch>
            <a:fillRect/>
          </a:stretch>
        </p:blipFill>
        <p:spPr>
          <a:xfrm>
            <a:off x="7559738" y="2711181"/>
            <a:ext cx="3500104" cy="3550517"/>
          </a:xfrm>
          <a:prstGeom prst="rect">
            <a:avLst/>
          </a:prstGeom>
        </p:spPr>
      </p:pic>
      <p:pic>
        <p:nvPicPr>
          <p:cNvPr id="2" name="図 1">
            <a:extLst>
              <a:ext uri="{FF2B5EF4-FFF2-40B4-BE49-F238E27FC236}">
                <a16:creationId xmlns:a16="http://schemas.microsoft.com/office/drawing/2014/main" id="{3908DBC2-5275-93C2-E71C-A536F54E1290}"/>
              </a:ext>
            </a:extLst>
          </p:cNvPr>
          <p:cNvPicPr>
            <a:picLocks noChangeAspect="1"/>
          </p:cNvPicPr>
          <p:nvPr/>
        </p:nvPicPr>
        <p:blipFill>
          <a:blip r:embed="rId3"/>
          <a:stretch>
            <a:fillRect/>
          </a:stretch>
        </p:blipFill>
        <p:spPr>
          <a:xfrm>
            <a:off x="367877" y="2711181"/>
            <a:ext cx="5857584" cy="3557626"/>
          </a:xfrm>
          <a:prstGeom prst="rect">
            <a:avLst/>
          </a:prstGeom>
        </p:spPr>
      </p:pic>
      <p:sp>
        <p:nvSpPr>
          <p:cNvPr id="3" name="正方形/長方形 2">
            <a:extLst>
              <a:ext uri="{FF2B5EF4-FFF2-40B4-BE49-F238E27FC236}">
                <a16:creationId xmlns:a16="http://schemas.microsoft.com/office/drawing/2014/main" id="{BA00E7FA-66F4-2C1F-2091-CF9920E9AADB}"/>
              </a:ext>
            </a:extLst>
          </p:cNvPr>
          <p:cNvSpPr/>
          <p:nvPr/>
        </p:nvSpPr>
        <p:spPr>
          <a:xfrm>
            <a:off x="1707903" y="3429000"/>
            <a:ext cx="1660448" cy="3545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0F4C8FA-8979-AF65-266E-C0970A2CCD87}"/>
              </a:ext>
            </a:extLst>
          </p:cNvPr>
          <p:cNvSpPr/>
          <p:nvPr/>
        </p:nvSpPr>
        <p:spPr>
          <a:xfrm>
            <a:off x="4220948" y="3586065"/>
            <a:ext cx="621640" cy="28614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764C46F-82F6-BACA-3178-07A4773B691A}"/>
              </a:ext>
            </a:extLst>
          </p:cNvPr>
          <p:cNvSpPr/>
          <p:nvPr/>
        </p:nvSpPr>
        <p:spPr>
          <a:xfrm>
            <a:off x="9570499" y="5785879"/>
            <a:ext cx="833134" cy="56826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2A1EDB3-938A-03E3-BFBD-F64ED0E81D25}"/>
              </a:ext>
            </a:extLst>
          </p:cNvPr>
          <p:cNvSpPr txBox="1"/>
          <p:nvPr/>
        </p:nvSpPr>
        <p:spPr>
          <a:xfrm>
            <a:off x="6783355" y="1667029"/>
            <a:ext cx="5122895" cy="584775"/>
          </a:xfrm>
          <a:prstGeom prst="rect">
            <a:avLst/>
          </a:prstGeom>
          <a:noFill/>
        </p:spPr>
        <p:txBody>
          <a:bodyPr wrap="square" rtlCol="0">
            <a:spAutoFit/>
          </a:bodyPr>
          <a:lstStyle/>
          <a:p>
            <a:r>
              <a:rPr lang="ja-JP" altLang="en-US" sz="1600"/>
              <a:t>④確認画面が表示されるので、「適用」ボタンをクリックします。</a:t>
            </a:r>
            <a:endParaRPr kumimoji="1" lang="ja-JP" altLang="en-US" sz="1600"/>
          </a:p>
        </p:txBody>
      </p:sp>
      <p:sp>
        <p:nvSpPr>
          <p:cNvPr id="11" name="テキスト ボックス 10">
            <a:extLst>
              <a:ext uri="{FF2B5EF4-FFF2-40B4-BE49-F238E27FC236}">
                <a16:creationId xmlns:a16="http://schemas.microsoft.com/office/drawing/2014/main" id="{0964F710-9B44-7D4C-91A0-ED794A323ACF}"/>
              </a:ext>
            </a:extLst>
          </p:cNvPr>
          <p:cNvSpPr txBox="1"/>
          <p:nvPr/>
        </p:nvSpPr>
        <p:spPr>
          <a:xfrm>
            <a:off x="267629" y="1650757"/>
            <a:ext cx="6142502" cy="584775"/>
          </a:xfrm>
          <a:prstGeom prst="rect">
            <a:avLst/>
          </a:prstGeom>
          <a:noFill/>
        </p:spPr>
        <p:txBody>
          <a:bodyPr wrap="square" rtlCol="0">
            <a:spAutoFit/>
          </a:bodyPr>
          <a:lstStyle/>
          <a:p>
            <a:r>
              <a:rPr lang="ja-JP" altLang="en-US" sz="1600"/>
              <a:t>③</a:t>
            </a:r>
            <a:r>
              <a:rPr kumimoji="1" lang="ja-JP" altLang="en-US" sz="1600"/>
              <a:t>以下画面が表示されるので、パッケージリストよりインポートするパッケージを選択し、「インストール」ボタンをクリックしてください。</a:t>
            </a:r>
          </a:p>
        </p:txBody>
      </p:sp>
    </p:spTree>
    <p:extLst>
      <p:ext uri="{BB962C8B-B14F-4D97-AF65-F5344CB8AC3E}">
        <p14:creationId xmlns:p14="http://schemas.microsoft.com/office/powerpoint/2010/main" val="4059201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2-1-2.</a:t>
            </a:r>
            <a:r>
              <a:rPr lang="ja-JP" altLang="en-US"/>
              <a:t>仮想マシン</a:t>
            </a:r>
            <a:r>
              <a:rPr lang="en-US" altLang="ja-JP"/>
              <a:t>(VM)</a:t>
            </a:r>
            <a:r>
              <a:rPr lang="ja-JP" altLang="en-US"/>
              <a:t>作成</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手順</a:t>
            </a:r>
            <a:endParaRPr kumimoji="1" lang="ja-JP" altLang="en-US" sz="1800"/>
          </a:p>
        </p:txBody>
      </p:sp>
      <p:pic>
        <p:nvPicPr>
          <p:cNvPr id="3" name="図 2">
            <a:extLst>
              <a:ext uri="{FF2B5EF4-FFF2-40B4-BE49-F238E27FC236}">
                <a16:creationId xmlns:a16="http://schemas.microsoft.com/office/drawing/2014/main" id="{53B23E77-DC07-98B4-C23F-59C067838D62}"/>
              </a:ext>
            </a:extLst>
          </p:cNvPr>
          <p:cNvPicPr>
            <a:picLocks noChangeAspect="1"/>
          </p:cNvPicPr>
          <p:nvPr/>
        </p:nvPicPr>
        <p:blipFill>
          <a:blip r:embed="rId2"/>
          <a:stretch>
            <a:fillRect/>
          </a:stretch>
        </p:blipFill>
        <p:spPr>
          <a:xfrm>
            <a:off x="351647" y="2703237"/>
            <a:ext cx="5744353" cy="3272251"/>
          </a:xfrm>
          <a:prstGeom prst="rect">
            <a:avLst/>
          </a:prstGeom>
        </p:spPr>
      </p:pic>
      <p:pic>
        <p:nvPicPr>
          <p:cNvPr id="4" name="図 3">
            <a:extLst>
              <a:ext uri="{FF2B5EF4-FFF2-40B4-BE49-F238E27FC236}">
                <a16:creationId xmlns:a16="http://schemas.microsoft.com/office/drawing/2014/main" id="{343AE78B-8D64-7F0F-42BA-EADCE1DFE3D5}"/>
              </a:ext>
            </a:extLst>
          </p:cNvPr>
          <p:cNvPicPr>
            <a:picLocks noChangeAspect="1"/>
          </p:cNvPicPr>
          <p:nvPr/>
        </p:nvPicPr>
        <p:blipFill>
          <a:blip r:embed="rId3"/>
          <a:stretch>
            <a:fillRect/>
          </a:stretch>
        </p:blipFill>
        <p:spPr>
          <a:xfrm>
            <a:off x="6547629" y="2702606"/>
            <a:ext cx="5292724" cy="3271620"/>
          </a:xfrm>
          <a:prstGeom prst="rect">
            <a:avLst/>
          </a:prstGeom>
        </p:spPr>
      </p:pic>
      <p:sp>
        <p:nvSpPr>
          <p:cNvPr id="5" name="テキスト ボックス 4">
            <a:extLst>
              <a:ext uri="{FF2B5EF4-FFF2-40B4-BE49-F238E27FC236}">
                <a16:creationId xmlns:a16="http://schemas.microsoft.com/office/drawing/2014/main" id="{21A30C95-BD8B-BD89-9592-6E000EB86C41}"/>
              </a:ext>
            </a:extLst>
          </p:cNvPr>
          <p:cNvSpPr txBox="1"/>
          <p:nvPr/>
        </p:nvSpPr>
        <p:spPr>
          <a:xfrm>
            <a:off x="166254" y="1514732"/>
            <a:ext cx="5929745" cy="584775"/>
          </a:xfrm>
          <a:prstGeom prst="rect">
            <a:avLst/>
          </a:prstGeom>
          <a:noFill/>
        </p:spPr>
        <p:txBody>
          <a:bodyPr wrap="square" rtlCol="0">
            <a:spAutoFit/>
          </a:bodyPr>
          <a:lstStyle/>
          <a:p>
            <a:r>
              <a:rPr kumimoji="1" lang="ja-JP" altLang="en-US" sz="1600"/>
              <a:t>⑧以下画面が表示されます。</a:t>
            </a:r>
            <a:endParaRPr kumimoji="1" lang="en-US" altLang="ja-JP" sz="1600"/>
          </a:p>
          <a:p>
            <a:r>
              <a:rPr lang="ja-JP" altLang="en-US" sz="1600"/>
              <a:t>「起動」ボタンをクリックすると、ＯＳインストールが開始されます。</a:t>
            </a:r>
            <a:endParaRPr kumimoji="1" lang="en-US" altLang="ja-JP" sz="1600"/>
          </a:p>
        </p:txBody>
      </p:sp>
      <p:sp>
        <p:nvSpPr>
          <p:cNvPr id="6" name="テキスト ボックス 5">
            <a:extLst>
              <a:ext uri="{FF2B5EF4-FFF2-40B4-BE49-F238E27FC236}">
                <a16:creationId xmlns:a16="http://schemas.microsoft.com/office/drawing/2014/main" id="{68DEBBD5-4996-B7F1-8113-514BE153D410}"/>
              </a:ext>
            </a:extLst>
          </p:cNvPr>
          <p:cNvSpPr txBox="1"/>
          <p:nvPr/>
        </p:nvSpPr>
        <p:spPr>
          <a:xfrm>
            <a:off x="6594175" y="1514732"/>
            <a:ext cx="5246178" cy="584775"/>
          </a:xfrm>
          <a:prstGeom prst="rect">
            <a:avLst/>
          </a:prstGeom>
          <a:noFill/>
        </p:spPr>
        <p:txBody>
          <a:bodyPr wrap="square" rtlCol="0">
            <a:spAutoFit/>
          </a:bodyPr>
          <a:lstStyle/>
          <a:p>
            <a:r>
              <a:rPr kumimoji="1" lang="en-US" altLang="ja-JP" sz="1600"/>
              <a:t>※</a:t>
            </a:r>
            <a:r>
              <a:rPr kumimoji="1" lang="ja-JP" altLang="en-US" sz="1600"/>
              <a:t>「設定」ボタンをクリックすると、以下の画面が表示され、各項目のカスタマイズができます</a:t>
            </a:r>
          </a:p>
        </p:txBody>
      </p:sp>
      <p:sp>
        <p:nvSpPr>
          <p:cNvPr id="8" name="吹き出し: 線 (強調線付き) 7">
            <a:extLst>
              <a:ext uri="{FF2B5EF4-FFF2-40B4-BE49-F238E27FC236}">
                <a16:creationId xmlns:a16="http://schemas.microsoft.com/office/drawing/2014/main" id="{67C19BF3-0314-B159-D644-CF618079A28D}"/>
              </a:ext>
            </a:extLst>
          </p:cNvPr>
          <p:cNvSpPr/>
          <p:nvPr/>
        </p:nvSpPr>
        <p:spPr>
          <a:xfrm>
            <a:off x="7887854" y="2524893"/>
            <a:ext cx="3574473" cy="355426"/>
          </a:xfrm>
          <a:prstGeom prst="accentCallout1">
            <a:avLst>
              <a:gd name="adj1" fmla="val 23947"/>
              <a:gd name="adj2" fmla="val -2545"/>
              <a:gd name="adj3" fmla="val 208650"/>
              <a:gd name="adj4" fmla="val -19081"/>
            </a:avLst>
          </a:prstGeom>
          <a:solidFill>
            <a:schemeClr val="accent2">
              <a:lumMod val="20000"/>
              <a:lumOff val="80000"/>
              <a:alpha val="50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kumimoji="1" lang="en-US" altLang="ja-JP" sz="1400">
                <a:solidFill>
                  <a:srgbClr val="FF0000"/>
                </a:solidFill>
              </a:rPr>
              <a:t>CPU</a:t>
            </a:r>
            <a:r>
              <a:rPr kumimoji="1" lang="ja-JP" altLang="en-US" sz="1400">
                <a:solidFill>
                  <a:srgbClr val="FF0000"/>
                </a:solidFill>
              </a:rPr>
              <a:t>やメモリの変更</a:t>
            </a:r>
          </a:p>
        </p:txBody>
      </p:sp>
      <p:sp>
        <p:nvSpPr>
          <p:cNvPr id="9" name="吹き出し: 線 (強調線付き) 8">
            <a:extLst>
              <a:ext uri="{FF2B5EF4-FFF2-40B4-BE49-F238E27FC236}">
                <a16:creationId xmlns:a16="http://schemas.microsoft.com/office/drawing/2014/main" id="{7E8B6EDD-7C77-A4FA-874C-9DA985F6BA04}"/>
              </a:ext>
            </a:extLst>
          </p:cNvPr>
          <p:cNvSpPr/>
          <p:nvPr/>
        </p:nvSpPr>
        <p:spPr>
          <a:xfrm>
            <a:off x="7887854" y="3097634"/>
            <a:ext cx="3574473" cy="718957"/>
          </a:xfrm>
          <a:prstGeom prst="accentCallout1">
            <a:avLst>
              <a:gd name="adj1" fmla="val 23947"/>
              <a:gd name="adj2" fmla="val -2545"/>
              <a:gd name="adj3" fmla="val 89814"/>
              <a:gd name="adj4" fmla="val -17409"/>
            </a:avLst>
          </a:prstGeom>
          <a:solidFill>
            <a:schemeClr val="accent2">
              <a:lumMod val="20000"/>
              <a:lumOff val="80000"/>
              <a:alpha val="50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kumimoji="1" lang="en-US" altLang="ja-JP" sz="1400">
                <a:solidFill>
                  <a:srgbClr val="FF0000"/>
                </a:solidFill>
              </a:rPr>
              <a:t>HDD</a:t>
            </a:r>
            <a:r>
              <a:rPr kumimoji="1" lang="ja-JP" altLang="en-US" sz="1400">
                <a:solidFill>
                  <a:srgbClr val="FF0000"/>
                </a:solidFill>
              </a:rPr>
              <a:t>追加や容量拡張</a:t>
            </a:r>
            <a:endParaRPr kumimoji="1" lang="en-US" altLang="ja-JP" sz="1400">
              <a:solidFill>
                <a:srgbClr val="FF0000"/>
              </a:solidFill>
            </a:endParaRPr>
          </a:p>
          <a:p>
            <a:pPr algn="ctr"/>
            <a:r>
              <a:rPr lang="en-US" altLang="ja-JP" sz="1400">
                <a:solidFill>
                  <a:srgbClr val="FF0000"/>
                </a:solidFill>
              </a:rPr>
              <a:t>CDROM</a:t>
            </a:r>
            <a:r>
              <a:rPr lang="ja-JP" altLang="en-US" sz="1400">
                <a:solidFill>
                  <a:srgbClr val="FF0000"/>
                </a:solidFill>
              </a:rPr>
              <a:t>のディスク挿入やドライブ追加</a:t>
            </a:r>
            <a:endParaRPr kumimoji="1" lang="ja-JP" altLang="en-US" sz="1400">
              <a:solidFill>
                <a:srgbClr val="FF0000"/>
              </a:solidFill>
            </a:endParaRPr>
          </a:p>
        </p:txBody>
      </p:sp>
      <p:sp>
        <p:nvSpPr>
          <p:cNvPr id="10" name="吹き出し: 線 (強調線付き) 9">
            <a:extLst>
              <a:ext uri="{FF2B5EF4-FFF2-40B4-BE49-F238E27FC236}">
                <a16:creationId xmlns:a16="http://schemas.microsoft.com/office/drawing/2014/main" id="{C74F75A5-330C-9403-BBD4-5A226EAA8ECA}"/>
              </a:ext>
            </a:extLst>
          </p:cNvPr>
          <p:cNvSpPr/>
          <p:nvPr/>
        </p:nvSpPr>
        <p:spPr>
          <a:xfrm>
            <a:off x="7887853" y="4244331"/>
            <a:ext cx="3574474" cy="718957"/>
          </a:xfrm>
          <a:prstGeom prst="accentCallout1">
            <a:avLst>
              <a:gd name="adj1" fmla="val 23947"/>
              <a:gd name="adj2" fmla="val -2545"/>
              <a:gd name="adj3" fmla="val -114"/>
              <a:gd name="adj4" fmla="val -16123"/>
            </a:avLst>
          </a:prstGeom>
          <a:solidFill>
            <a:schemeClr val="accent2">
              <a:lumMod val="20000"/>
              <a:lumOff val="80000"/>
              <a:alpha val="50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kumimoji="1" lang="ja-JP" altLang="en-US" sz="1400">
                <a:solidFill>
                  <a:srgbClr val="FF0000"/>
                </a:solidFill>
              </a:rPr>
              <a:t>最大４つのネットワーク</a:t>
            </a:r>
            <a:r>
              <a:rPr kumimoji="1" lang="en-US" altLang="ja-JP" sz="1400">
                <a:solidFill>
                  <a:srgbClr val="FF0000"/>
                </a:solidFill>
              </a:rPr>
              <a:t>IF</a:t>
            </a:r>
            <a:r>
              <a:rPr kumimoji="1" lang="ja-JP" altLang="en-US" sz="1400">
                <a:solidFill>
                  <a:srgbClr val="FF0000"/>
                </a:solidFill>
              </a:rPr>
              <a:t>の設定、</a:t>
            </a:r>
            <a:endParaRPr kumimoji="1" lang="en-US" altLang="ja-JP" sz="1400">
              <a:solidFill>
                <a:srgbClr val="FF0000"/>
              </a:solidFill>
            </a:endParaRPr>
          </a:p>
          <a:p>
            <a:pPr algn="ctr"/>
            <a:r>
              <a:rPr lang="ja-JP" altLang="en-US" sz="1400">
                <a:solidFill>
                  <a:srgbClr val="FF0000"/>
                </a:solidFill>
              </a:rPr>
              <a:t>仮想</a:t>
            </a:r>
            <a:r>
              <a:rPr lang="en-US" altLang="ja-JP" sz="1400">
                <a:solidFill>
                  <a:srgbClr val="FF0000"/>
                </a:solidFill>
              </a:rPr>
              <a:t>NW</a:t>
            </a:r>
            <a:r>
              <a:rPr lang="ja-JP" altLang="en-US" sz="1400">
                <a:solidFill>
                  <a:srgbClr val="FF0000"/>
                </a:solidFill>
              </a:rPr>
              <a:t>の割り当て、ポート転送など。</a:t>
            </a:r>
            <a:endParaRPr kumimoji="1" lang="ja-JP" altLang="en-US" sz="1400">
              <a:solidFill>
                <a:srgbClr val="FF0000"/>
              </a:solidFill>
            </a:endParaRPr>
          </a:p>
        </p:txBody>
      </p:sp>
    </p:spTree>
    <p:extLst>
      <p:ext uri="{BB962C8B-B14F-4D97-AF65-F5344CB8AC3E}">
        <p14:creationId xmlns:p14="http://schemas.microsoft.com/office/powerpoint/2010/main" val="337754268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2-3-1-5.Nuget</a:t>
            </a:r>
            <a:r>
              <a:rPr lang="ja-JP" altLang="en-US"/>
              <a:t>パッケージインストール</a:t>
            </a:r>
            <a:endParaRPr lang="en-US" altLang="ja-JP"/>
          </a:p>
        </p:txBody>
      </p:sp>
      <p:pic>
        <p:nvPicPr>
          <p:cNvPr id="6" name="図 5">
            <a:extLst>
              <a:ext uri="{FF2B5EF4-FFF2-40B4-BE49-F238E27FC236}">
                <a16:creationId xmlns:a16="http://schemas.microsoft.com/office/drawing/2014/main" id="{E95F6FB1-C7C1-730E-C38B-1F6B6E693AE1}"/>
              </a:ext>
            </a:extLst>
          </p:cNvPr>
          <p:cNvPicPr>
            <a:picLocks noChangeAspect="1"/>
          </p:cNvPicPr>
          <p:nvPr/>
        </p:nvPicPr>
        <p:blipFill>
          <a:blip r:embed="rId2"/>
          <a:stretch>
            <a:fillRect/>
          </a:stretch>
        </p:blipFill>
        <p:spPr>
          <a:xfrm>
            <a:off x="358346" y="2697881"/>
            <a:ext cx="5845876" cy="3550516"/>
          </a:xfrm>
          <a:prstGeom prst="rect">
            <a:avLst/>
          </a:prstGeom>
        </p:spPr>
      </p:pic>
      <p:sp>
        <p:nvSpPr>
          <p:cNvPr id="2" name="正方形/長方形 1">
            <a:extLst>
              <a:ext uri="{FF2B5EF4-FFF2-40B4-BE49-F238E27FC236}">
                <a16:creationId xmlns:a16="http://schemas.microsoft.com/office/drawing/2014/main" id="{0F6176DC-21D1-377B-1ADD-D6AC06F9CB62}"/>
              </a:ext>
            </a:extLst>
          </p:cNvPr>
          <p:cNvSpPr/>
          <p:nvPr/>
        </p:nvSpPr>
        <p:spPr>
          <a:xfrm>
            <a:off x="4892752" y="4519794"/>
            <a:ext cx="1203248" cy="57472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ED8D0DF-B8D3-87D3-6942-E8DAC315765A}"/>
              </a:ext>
            </a:extLst>
          </p:cNvPr>
          <p:cNvPicPr>
            <a:picLocks noChangeAspect="1"/>
          </p:cNvPicPr>
          <p:nvPr/>
        </p:nvPicPr>
        <p:blipFill>
          <a:blip r:embed="rId3"/>
          <a:stretch>
            <a:fillRect/>
          </a:stretch>
        </p:blipFill>
        <p:spPr>
          <a:xfrm>
            <a:off x="6580480" y="4737571"/>
            <a:ext cx="4610743" cy="2048161"/>
          </a:xfrm>
          <a:prstGeom prst="rect">
            <a:avLst/>
          </a:prstGeom>
        </p:spPr>
      </p:pic>
      <p:sp>
        <p:nvSpPr>
          <p:cNvPr id="11" name="テキスト ボックス 10">
            <a:extLst>
              <a:ext uri="{FF2B5EF4-FFF2-40B4-BE49-F238E27FC236}">
                <a16:creationId xmlns:a16="http://schemas.microsoft.com/office/drawing/2014/main" id="{BCA1528B-5234-B7BC-3E6E-95C70DF5F78D}"/>
              </a:ext>
            </a:extLst>
          </p:cNvPr>
          <p:cNvSpPr txBox="1"/>
          <p:nvPr/>
        </p:nvSpPr>
        <p:spPr>
          <a:xfrm>
            <a:off x="267629" y="1650757"/>
            <a:ext cx="11181032" cy="584775"/>
          </a:xfrm>
          <a:prstGeom prst="rect">
            <a:avLst/>
          </a:prstGeom>
          <a:noFill/>
        </p:spPr>
        <p:txBody>
          <a:bodyPr wrap="square" rtlCol="0">
            <a:spAutoFit/>
          </a:bodyPr>
          <a:lstStyle/>
          <a:p>
            <a:r>
              <a:rPr lang="ja-JP" altLang="en-US" sz="1600"/>
              <a:t>③インポートが完了するとソリューションエクスプローラーの「依存関係」→「パッケージ」にインポートしたパッケージのリストが表示されます。</a:t>
            </a:r>
            <a:endParaRPr kumimoji="1" lang="ja-JP" altLang="en-US" sz="1600"/>
          </a:p>
        </p:txBody>
      </p:sp>
    </p:spTree>
    <p:extLst>
      <p:ext uri="{BB962C8B-B14F-4D97-AF65-F5344CB8AC3E}">
        <p14:creationId xmlns:p14="http://schemas.microsoft.com/office/powerpoint/2010/main" val="6304780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2-3-1-6.NPM</a:t>
            </a:r>
            <a:r>
              <a:rPr lang="ja-JP" altLang="en-US"/>
              <a:t>パッケージインストール</a:t>
            </a:r>
            <a:endParaRPr lang="en-US" altLang="ja-JP"/>
          </a:p>
        </p:txBody>
      </p:sp>
      <p:graphicFrame>
        <p:nvGraphicFramePr>
          <p:cNvPr id="2" name="表 2">
            <a:extLst>
              <a:ext uri="{FF2B5EF4-FFF2-40B4-BE49-F238E27FC236}">
                <a16:creationId xmlns:a16="http://schemas.microsoft.com/office/drawing/2014/main" id="{10470431-1C60-1712-9680-5D33C77F5782}"/>
              </a:ext>
            </a:extLst>
          </p:cNvPr>
          <p:cNvGraphicFramePr>
            <a:graphicFrameLocks noGrp="1"/>
          </p:cNvGraphicFramePr>
          <p:nvPr>
            <p:extLst>
              <p:ext uri="{D42A27DB-BD31-4B8C-83A1-F6EECF244321}">
                <p14:modId xmlns:p14="http://schemas.microsoft.com/office/powerpoint/2010/main" val="3721548563"/>
              </p:ext>
            </p:extLst>
          </p:nvPr>
        </p:nvGraphicFramePr>
        <p:xfrm>
          <a:off x="550506" y="2505636"/>
          <a:ext cx="11355744" cy="1564640"/>
        </p:xfrm>
        <a:graphic>
          <a:graphicData uri="http://schemas.openxmlformats.org/drawingml/2006/table">
            <a:tbl>
              <a:tblPr firstRow="1" bandRow="1">
                <a:tableStyleId>{5C22544A-7EE6-4342-B048-85BDC9FD1C3A}</a:tableStyleId>
              </a:tblPr>
              <a:tblGrid>
                <a:gridCol w="839709">
                  <a:extLst>
                    <a:ext uri="{9D8B030D-6E8A-4147-A177-3AD203B41FA5}">
                      <a16:colId xmlns:a16="http://schemas.microsoft.com/office/drawing/2014/main" val="2212108652"/>
                    </a:ext>
                  </a:extLst>
                </a:gridCol>
                <a:gridCol w="3310373">
                  <a:extLst>
                    <a:ext uri="{9D8B030D-6E8A-4147-A177-3AD203B41FA5}">
                      <a16:colId xmlns:a16="http://schemas.microsoft.com/office/drawing/2014/main" val="723990926"/>
                    </a:ext>
                  </a:extLst>
                </a:gridCol>
                <a:gridCol w="7205662">
                  <a:extLst>
                    <a:ext uri="{9D8B030D-6E8A-4147-A177-3AD203B41FA5}">
                      <a16:colId xmlns:a16="http://schemas.microsoft.com/office/drawing/2014/main" val="1475594996"/>
                    </a:ext>
                  </a:extLst>
                </a:gridCol>
              </a:tblGrid>
              <a:tr h="370840">
                <a:tc>
                  <a:txBody>
                    <a:bodyPr/>
                    <a:lstStyle/>
                    <a:p>
                      <a:pPr algn="ctr"/>
                      <a:r>
                        <a:rPr kumimoji="1" lang="en-US" altLang="ja-JP" sz="1200">
                          <a:latin typeface="+mn-ea"/>
                          <a:ea typeface="+mn-ea"/>
                        </a:rPr>
                        <a:t>no</a:t>
                      </a:r>
                      <a:endParaRPr kumimoji="1" lang="ja-JP" altLang="en-US" sz="1200">
                        <a:latin typeface="+mn-ea"/>
                        <a:ea typeface="+mn-ea"/>
                      </a:endParaRPr>
                    </a:p>
                  </a:txBody>
                  <a:tcPr anchor="ctr"/>
                </a:tc>
                <a:tc>
                  <a:txBody>
                    <a:bodyPr/>
                    <a:lstStyle/>
                    <a:p>
                      <a:pPr algn="ctr"/>
                      <a:r>
                        <a:rPr kumimoji="1" lang="ja-JP" altLang="en-US" sz="1200">
                          <a:latin typeface="+mn-ea"/>
                          <a:ea typeface="+mn-ea"/>
                        </a:rPr>
                        <a:t>パッケージ名</a:t>
                      </a:r>
                    </a:p>
                  </a:txBody>
                  <a:tcPr anchor="ctr"/>
                </a:tc>
                <a:tc>
                  <a:txBody>
                    <a:bodyPr/>
                    <a:lstStyle/>
                    <a:p>
                      <a:pPr algn="ctr"/>
                      <a:r>
                        <a:rPr kumimoji="1" lang="ja-JP" altLang="en-US" sz="1200">
                          <a:latin typeface="+mn-ea"/>
                          <a:ea typeface="+mn-ea"/>
                        </a:rPr>
                        <a:t>説明</a:t>
                      </a:r>
                    </a:p>
                  </a:txBody>
                  <a:tcPr anchor="ctr"/>
                </a:tc>
                <a:extLst>
                  <a:ext uri="{0D108BD9-81ED-4DB2-BD59-A6C34878D82A}">
                    <a16:rowId xmlns:a16="http://schemas.microsoft.com/office/drawing/2014/main" val="522247262"/>
                  </a:ext>
                </a:extLst>
              </a:tr>
              <a:tr h="370840">
                <a:tc>
                  <a:txBody>
                    <a:bodyPr/>
                    <a:lstStyle/>
                    <a:p>
                      <a:pPr algn="ctr"/>
                      <a:r>
                        <a:rPr kumimoji="1" lang="en-US" altLang="ja-JP" sz="1200">
                          <a:latin typeface="+mn-ea"/>
                          <a:ea typeface="+mn-ea"/>
                        </a:rPr>
                        <a:t>2</a:t>
                      </a:r>
                      <a:endParaRPr kumimoji="1" lang="ja-JP" altLang="en-US" sz="1200">
                        <a:latin typeface="+mn-ea"/>
                        <a:ea typeface="+mn-ea"/>
                      </a:endParaRPr>
                    </a:p>
                  </a:txBody>
                  <a:tcPr anchor="ctr"/>
                </a:tc>
                <a:tc>
                  <a:txBody>
                    <a:bodyPr/>
                    <a:lstStyle/>
                    <a:p>
                      <a:pPr algn="l"/>
                      <a:r>
                        <a:rPr kumimoji="1" lang="en-US" altLang="ja-JP" sz="1200">
                          <a:latin typeface="+mn-ea"/>
                          <a:ea typeface="+mn-ea"/>
                        </a:rPr>
                        <a:t>vue-ui</a:t>
                      </a:r>
                      <a:endParaRPr kumimoji="1" lang="ja-JP" altLang="en-US" sz="1200">
                        <a:latin typeface="+mn-ea"/>
                        <a:ea typeface="+mn-ea"/>
                      </a:endParaRPr>
                    </a:p>
                  </a:txBody>
                  <a:tcPr anchor="ctr"/>
                </a:tc>
                <a:tc>
                  <a:txBody>
                    <a:bodyPr/>
                    <a:lstStyle/>
                    <a:p>
                      <a:pPr algn="l"/>
                      <a:r>
                        <a:rPr kumimoji="1" lang="ja-JP" altLang="en-US" sz="1200">
                          <a:latin typeface="+mn-ea"/>
                          <a:ea typeface="+mn-ea"/>
                        </a:rPr>
                        <a:t>これは、</a:t>
                      </a:r>
                      <a:r>
                        <a:rPr kumimoji="1" lang="en-US" altLang="ja-JP" sz="1200">
                          <a:latin typeface="+mn-ea"/>
                          <a:ea typeface="+mn-ea"/>
                        </a:rPr>
                        <a:t>Vue.js </a:t>
                      </a:r>
                      <a:r>
                        <a:rPr kumimoji="1" lang="ja-JP" altLang="en-US" sz="1200">
                          <a:latin typeface="+mn-ea"/>
                          <a:ea typeface="+mn-ea"/>
                        </a:rPr>
                        <a:t>コンポーネントとしての</a:t>
                      </a:r>
                      <a:r>
                        <a:rPr kumimoji="1" lang="en-US" altLang="ja-JP" sz="1200">
                          <a:latin typeface="+mn-ea"/>
                          <a:ea typeface="+mn-ea"/>
                        </a:rPr>
                        <a:t>Semantic-UI</a:t>
                      </a:r>
                      <a:r>
                        <a:rPr kumimoji="1" lang="ja-JP" altLang="en-US" sz="1200">
                          <a:latin typeface="+mn-ea"/>
                          <a:ea typeface="+mn-ea"/>
                        </a:rPr>
                        <a:t>モジュールの「ポート」です。</a:t>
                      </a:r>
                    </a:p>
                  </a:txBody>
                  <a:tcPr anchor="ctr"/>
                </a:tc>
                <a:extLst>
                  <a:ext uri="{0D108BD9-81ED-4DB2-BD59-A6C34878D82A}">
                    <a16:rowId xmlns:a16="http://schemas.microsoft.com/office/drawing/2014/main" val="3733998134"/>
                  </a:ext>
                </a:extLst>
              </a:tr>
              <a:tr h="370840">
                <a:tc>
                  <a:txBody>
                    <a:bodyPr/>
                    <a:lstStyle/>
                    <a:p>
                      <a:pPr algn="ctr"/>
                      <a:r>
                        <a:rPr kumimoji="1" lang="en-US" altLang="ja-JP" sz="1200">
                          <a:latin typeface="+mn-ea"/>
                          <a:ea typeface="+mn-ea"/>
                        </a:rPr>
                        <a:t>3</a:t>
                      </a:r>
                      <a:endParaRPr kumimoji="1" lang="ja-JP" altLang="en-US" sz="1200">
                        <a:latin typeface="+mn-ea"/>
                        <a:ea typeface="+mn-ea"/>
                      </a:endParaRPr>
                    </a:p>
                  </a:txBody>
                  <a:tcPr anchor="ctr"/>
                </a:tc>
                <a:tc>
                  <a:txBody>
                    <a:bodyPr/>
                    <a:lstStyle/>
                    <a:p>
                      <a:pPr algn="l"/>
                      <a:r>
                        <a:rPr kumimoji="1" lang="en-US" altLang="ja-JP" sz="1200">
                          <a:latin typeface="+mn-ea"/>
                          <a:ea typeface="+mn-ea"/>
                        </a:rPr>
                        <a:t>axios</a:t>
                      </a:r>
                      <a:endParaRPr kumimoji="1" lang="ja-JP" altLang="en-US" sz="1200">
                        <a:latin typeface="+mn-ea"/>
                        <a:ea typeface="+mn-ea"/>
                      </a:endParaRPr>
                    </a:p>
                  </a:txBody>
                  <a:tcPr anchor="ctr"/>
                </a:tc>
                <a:tc>
                  <a:txBody>
                    <a:bodyPr/>
                    <a:lstStyle/>
                    <a:p>
                      <a:pPr algn="l"/>
                      <a:r>
                        <a:rPr kumimoji="1" lang="en-US" altLang="ja-JP" sz="1200">
                          <a:latin typeface="+mn-ea"/>
                          <a:ea typeface="+mn-ea"/>
                        </a:rPr>
                        <a:t>Axios </a:t>
                      </a:r>
                      <a:r>
                        <a:rPr kumimoji="1" lang="ja-JP" altLang="en-US" sz="1200">
                          <a:latin typeface="+mn-ea"/>
                          <a:ea typeface="+mn-ea"/>
                        </a:rPr>
                        <a:t>は、</a:t>
                      </a:r>
                      <a:r>
                        <a:rPr kumimoji="1" lang="en-US" altLang="ja-JP" sz="1200">
                          <a:latin typeface="+mn-ea"/>
                          <a:ea typeface="+mn-ea"/>
                        </a:rPr>
                        <a:t>[Node.js]</a:t>
                      </a:r>
                      <a:r>
                        <a:rPr kumimoji="1" lang="ja-JP" altLang="en-US" sz="1200">
                          <a:latin typeface="+mn-ea"/>
                          <a:ea typeface="+mn-ea"/>
                        </a:rPr>
                        <a:t>（</a:t>
                      </a:r>
                      <a:r>
                        <a:rPr kumimoji="1" lang="en-US" altLang="ja-JP" sz="1200">
                          <a:latin typeface="+mn-ea"/>
                          <a:ea typeface="+mn-ea"/>
                        </a:rPr>
                        <a:t>https://nodejs.org/</a:t>
                      </a:r>
                      <a:r>
                        <a:rPr kumimoji="1" lang="ja-JP" altLang="en-US" sz="1200">
                          <a:latin typeface="+mn-ea"/>
                          <a:ea typeface="+mn-ea"/>
                        </a:rPr>
                        <a:t>）とブラウザのための </a:t>
                      </a:r>
                      <a:r>
                        <a:rPr kumimoji="1" lang="en-US" altLang="ja-JP" sz="1200">
                          <a:latin typeface="+mn-ea"/>
                          <a:ea typeface="+mn-ea"/>
                        </a:rPr>
                        <a:t>Promise </a:t>
                      </a:r>
                      <a:r>
                        <a:rPr kumimoji="1" lang="ja-JP" altLang="en-US" sz="1200">
                          <a:latin typeface="+mn-ea"/>
                          <a:ea typeface="+mn-ea"/>
                        </a:rPr>
                        <a:t>ベース の </a:t>
                      </a:r>
                      <a:r>
                        <a:rPr kumimoji="1" lang="en-US" altLang="ja-JP" sz="1200">
                          <a:latin typeface="+mn-ea"/>
                          <a:ea typeface="+mn-ea"/>
                        </a:rPr>
                        <a:t>HTTP </a:t>
                      </a:r>
                      <a:r>
                        <a:rPr kumimoji="1" lang="ja-JP" altLang="en-US" sz="1200">
                          <a:latin typeface="+mn-ea"/>
                          <a:ea typeface="+mn-ea"/>
                        </a:rPr>
                        <a:t>クライアントです。 これは </a:t>
                      </a:r>
                      <a:r>
                        <a:rPr kumimoji="1" lang="en-US" altLang="ja-JP" sz="1200">
                          <a:latin typeface="+mn-ea"/>
                          <a:ea typeface="+mn-ea"/>
                        </a:rPr>
                        <a:t>Isomorphic</a:t>
                      </a:r>
                      <a:r>
                        <a:rPr kumimoji="1" lang="ja-JP" altLang="en-US" sz="1200">
                          <a:latin typeface="+mn-ea"/>
                          <a:ea typeface="+mn-ea"/>
                        </a:rPr>
                        <a:t>（</a:t>
                      </a:r>
                      <a:r>
                        <a:rPr kumimoji="1" lang="en-US" altLang="ja-JP" sz="1200">
                          <a:latin typeface="+mn-ea"/>
                          <a:ea typeface="+mn-ea"/>
                        </a:rPr>
                        <a:t>= </a:t>
                      </a:r>
                      <a:r>
                        <a:rPr kumimoji="1" lang="ja-JP" altLang="en-US" sz="1200">
                          <a:latin typeface="+mn-ea"/>
                          <a:ea typeface="+mn-ea"/>
                        </a:rPr>
                        <a:t>同じコードベースでブラウザと </a:t>
                      </a:r>
                      <a:r>
                        <a:rPr kumimoji="1" lang="en-US" altLang="ja-JP" sz="1200">
                          <a:latin typeface="+mn-ea"/>
                          <a:ea typeface="+mn-ea"/>
                        </a:rPr>
                        <a:t>Node.js </a:t>
                      </a:r>
                      <a:r>
                        <a:rPr kumimoji="1" lang="ja-JP" altLang="en-US" sz="1200">
                          <a:latin typeface="+mn-ea"/>
                          <a:ea typeface="+mn-ea"/>
                        </a:rPr>
                        <a:t>の両方で実行できる）と呼ばれます。 サーバー側ではネイティブ の </a:t>
                      </a:r>
                      <a:r>
                        <a:rPr kumimoji="1" lang="en-US" altLang="ja-JP" sz="1200">
                          <a:latin typeface="+mn-ea"/>
                          <a:ea typeface="+mn-ea"/>
                        </a:rPr>
                        <a:t>Node.js http </a:t>
                      </a:r>
                      <a:r>
                        <a:rPr kumimoji="1" lang="ja-JP" altLang="en-US" sz="1200">
                          <a:latin typeface="+mn-ea"/>
                          <a:ea typeface="+mn-ea"/>
                        </a:rPr>
                        <a:t>モジュールを使用し、クライアント </a:t>
                      </a:r>
                      <a:r>
                        <a:rPr kumimoji="1" lang="en-US" altLang="ja-JP" sz="1200">
                          <a:latin typeface="+mn-ea"/>
                          <a:ea typeface="+mn-ea"/>
                        </a:rPr>
                        <a:t>(</a:t>
                      </a:r>
                      <a:r>
                        <a:rPr kumimoji="1" lang="ja-JP" altLang="en-US" sz="1200">
                          <a:latin typeface="+mn-ea"/>
                          <a:ea typeface="+mn-ea"/>
                        </a:rPr>
                        <a:t>ブラウザ</a:t>
                      </a:r>
                      <a:r>
                        <a:rPr kumimoji="1" lang="en-US" altLang="ja-JP" sz="1200">
                          <a:latin typeface="+mn-ea"/>
                          <a:ea typeface="+mn-ea"/>
                        </a:rPr>
                        <a:t>) </a:t>
                      </a:r>
                      <a:r>
                        <a:rPr kumimoji="1" lang="ja-JP" altLang="en-US" sz="1200">
                          <a:latin typeface="+mn-ea"/>
                          <a:ea typeface="+mn-ea"/>
                        </a:rPr>
                        <a:t>では </a:t>
                      </a:r>
                      <a:r>
                        <a:rPr kumimoji="1" lang="en-US" altLang="ja-JP" sz="1200">
                          <a:latin typeface="+mn-ea"/>
                          <a:ea typeface="+mn-ea"/>
                        </a:rPr>
                        <a:t>XMLHttpRequests </a:t>
                      </a:r>
                      <a:r>
                        <a:rPr kumimoji="1" lang="ja-JP" altLang="en-US" sz="1200">
                          <a:latin typeface="+mn-ea"/>
                          <a:ea typeface="+mn-ea"/>
                        </a:rPr>
                        <a:t>を使用します。</a:t>
                      </a:r>
                    </a:p>
                  </a:txBody>
                  <a:tcPr anchor="ctr"/>
                </a:tc>
                <a:extLst>
                  <a:ext uri="{0D108BD9-81ED-4DB2-BD59-A6C34878D82A}">
                    <a16:rowId xmlns:a16="http://schemas.microsoft.com/office/drawing/2014/main" val="4193858051"/>
                  </a:ext>
                </a:extLst>
              </a:tr>
            </a:tbl>
          </a:graphicData>
        </a:graphic>
      </p:graphicFrame>
      <p:sp>
        <p:nvSpPr>
          <p:cNvPr id="3" name="正方形/長方形 2">
            <a:extLst>
              <a:ext uri="{FF2B5EF4-FFF2-40B4-BE49-F238E27FC236}">
                <a16:creationId xmlns:a16="http://schemas.microsoft.com/office/drawing/2014/main" id="{218C618A-C816-8F1D-CBA6-C150E721F117}"/>
              </a:ext>
            </a:extLst>
          </p:cNvPr>
          <p:cNvSpPr/>
          <p:nvPr/>
        </p:nvSpPr>
        <p:spPr>
          <a:xfrm>
            <a:off x="550506" y="1302115"/>
            <a:ext cx="11355744" cy="81892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ja-JP" altLang="en-US"/>
              <a:t>プロジェクト単位に</a:t>
            </a:r>
            <a:r>
              <a:rPr kumimoji="1" lang="en-US" altLang="ja-JP"/>
              <a:t>NPM</a:t>
            </a:r>
            <a:r>
              <a:rPr kumimoji="1" lang="ja-JP" altLang="en-US"/>
              <a:t>パッケージ管理機能を使ってライブラリをダウンロードすることができます。</a:t>
            </a:r>
            <a:endParaRPr kumimoji="1" lang="en-US" altLang="ja-JP"/>
          </a:p>
          <a:p>
            <a:r>
              <a:rPr lang="ja-JP" altLang="en-US"/>
              <a:t>次ページの手順に従って、以下のパッケージをダウンロード、インポートしてください。</a:t>
            </a:r>
            <a:endParaRPr kumimoji="1" lang="ja-JP" altLang="en-US"/>
          </a:p>
        </p:txBody>
      </p:sp>
    </p:spTree>
    <p:extLst>
      <p:ext uri="{BB962C8B-B14F-4D97-AF65-F5344CB8AC3E}">
        <p14:creationId xmlns:p14="http://schemas.microsoft.com/office/powerpoint/2010/main" val="20868646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2-3-1-6.NMP</a:t>
            </a:r>
            <a:r>
              <a:rPr lang="ja-JP" altLang="en-US"/>
              <a:t>パッケージインストール</a:t>
            </a:r>
            <a:endParaRPr lang="en-US" altLang="ja-JP"/>
          </a:p>
        </p:txBody>
      </p:sp>
      <p:pic>
        <p:nvPicPr>
          <p:cNvPr id="2" name="図 1">
            <a:extLst>
              <a:ext uri="{FF2B5EF4-FFF2-40B4-BE49-F238E27FC236}">
                <a16:creationId xmlns:a16="http://schemas.microsoft.com/office/drawing/2014/main" id="{2ABDEC7B-513C-B817-01B9-4C927AAE3337}"/>
              </a:ext>
            </a:extLst>
          </p:cNvPr>
          <p:cNvPicPr>
            <a:picLocks noChangeAspect="1"/>
          </p:cNvPicPr>
          <p:nvPr/>
        </p:nvPicPr>
        <p:blipFill>
          <a:blip r:embed="rId2"/>
          <a:stretch>
            <a:fillRect/>
          </a:stretch>
        </p:blipFill>
        <p:spPr>
          <a:xfrm>
            <a:off x="351379" y="2713631"/>
            <a:ext cx="5534398" cy="3472563"/>
          </a:xfrm>
          <a:prstGeom prst="rect">
            <a:avLst/>
          </a:prstGeom>
        </p:spPr>
      </p:pic>
      <p:pic>
        <p:nvPicPr>
          <p:cNvPr id="3" name="図 2">
            <a:extLst>
              <a:ext uri="{FF2B5EF4-FFF2-40B4-BE49-F238E27FC236}">
                <a16:creationId xmlns:a16="http://schemas.microsoft.com/office/drawing/2014/main" id="{6C32F375-28E1-7CC5-5DE1-8FA423459C4F}"/>
              </a:ext>
            </a:extLst>
          </p:cNvPr>
          <p:cNvPicPr>
            <a:picLocks noChangeAspect="1"/>
          </p:cNvPicPr>
          <p:nvPr/>
        </p:nvPicPr>
        <p:blipFill>
          <a:blip r:embed="rId3"/>
          <a:stretch>
            <a:fillRect/>
          </a:stretch>
        </p:blipFill>
        <p:spPr>
          <a:xfrm>
            <a:off x="6810077" y="2713631"/>
            <a:ext cx="4832004" cy="3472562"/>
          </a:xfrm>
          <a:prstGeom prst="rect">
            <a:avLst/>
          </a:prstGeom>
        </p:spPr>
      </p:pic>
      <p:sp>
        <p:nvSpPr>
          <p:cNvPr id="8" name="正方形/長方形 7">
            <a:extLst>
              <a:ext uri="{FF2B5EF4-FFF2-40B4-BE49-F238E27FC236}">
                <a16:creationId xmlns:a16="http://schemas.microsoft.com/office/drawing/2014/main" id="{6BF061CF-D573-C25C-9106-97E7FFA07719}"/>
              </a:ext>
            </a:extLst>
          </p:cNvPr>
          <p:cNvSpPr/>
          <p:nvPr/>
        </p:nvSpPr>
        <p:spPr>
          <a:xfrm>
            <a:off x="945904" y="4725067"/>
            <a:ext cx="976202" cy="35078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43A2A10-C3B7-8C21-40B7-06C5B456A425}"/>
              </a:ext>
            </a:extLst>
          </p:cNvPr>
          <p:cNvSpPr/>
          <p:nvPr/>
        </p:nvSpPr>
        <p:spPr>
          <a:xfrm>
            <a:off x="2142376" y="4894240"/>
            <a:ext cx="2215020" cy="35078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2943714-3E20-53D5-409A-02A2A34AA334}"/>
              </a:ext>
            </a:extLst>
          </p:cNvPr>
          <p:cNvSpPr/>
          <p:nvPr/>
        </p:nvSpPr>
        <p:spPr>
          <a:xfrm>
            <a:off x="8737978" y="5578163"/>
            <a:ext cx="1357744" cy="47740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9BB0C37-8318-59B2-7306-6D66A25FB7DB}"/>
              </a:ext>
            </a:extLst>
          </p:cNvPr>
          <p:cNvSpPr/>
          <p:nvPr/>
        </p:nvSpPr>
        <p:spPr>
          <a:xfrm>
            <a:off x="6613708" y="3780465"/>
            <a:ext cx="2250373" cy="59559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0E332EA-E150-53D9-A9AE-2B76F20661A4}"/>
              </a:ext>
            </a:extLst>
          </p:cNvPr>
          <p:cNvSpPr txBox="1"/>
          <p:nvPr/>
        </p:nvSpPr>
        <p:spPr>
          <a:xfrm>
            <a:off x="6475445" y="1667029"/>
            <a:ext cx="5430805" cy="830997"/>
          </a:xfrm>
          <a:prstGeom prst="rect">
            <a:avLst/>
          </a:prstGeom>
          <a:noFill/>
        </p:spPr>
        <p:txBody>
          <a:bodyPr wrap="square" rtlCol="0">
            <a:spAutoFit/>
          </a:bodyPr>
          <a:lstStyle/>
          <a:p>
            <a:r>
              <a:rPr lang="ja-JP" altLang="en-US" sz="1600"/>
              <a:t>④</a:t>
            </a:r>
            <a:r>
              <a:rPr kumimoji="1" lang="ja-JP" altLang="en-US" sz="1600"/>
              <a:t>以下画面が表示されるので、パッケージリストよりインポートするパッケージを選択し、「パッケージのインストール」ボタンをクリックしてください。</a:t>
            </a:r>
          </a:p>
        </p:txBody>
      </p:sp>
      <p:sp>
        <p:nvSpPr>
          <p:cNvPr id="14" name="テキスト ボックス 13">
            <a:extLst>
              <a:ext uri="{FF2B5EF4-FFF2-40B4-BE49-F238E27FC236}">
                <a16:creationId xmlns:a16="http://schemas.microsoft.com/office/drawing/2014/main" id="{B7A84349-A1F4-4892-1FAF-C9AF6DCC5FCE}"/>
              </a:ext>
            </a:extLst>
          </p:cNvPr>
          <p:cNvSpPr txBox="1"/>
          <p:nvPr/>
        </p:nvSpPr>
        <p:spPr>
          <a:xfrm>
            <a:off x="267629" y="1650757"/>
            <a:ext cx="5828371" cy="830997"/>
          </a:xfrm>
          <a:prstGeom prst="rect">
            <a:avLst/>
          </a:prstGeom>
          <a:noFill/>
        </p:spPr>
        <p:txBody>
          <a:bodyPr wrap="square" rtlCol="0">
            <a:spAutoFit/>
          </a:bodyPr>
          <a:lstStyle/>
          <a:p>
            <a:r>
              <a:rPr lang="ja-JP" altLang="en-US" sz="1600"/>
              <a:t>③画面右側のソリューションエクスプローラより、パッケージをインポートするプロジェクトを選択し、右クリック。メニュー内から「新しい</a:t>
            </a:r>
            <a:r>
              <a:rPr lang="en-US" altLang="ja-JP" sz="1600"/>
              <a:t>npm</a:t>
            </a:r>
            <a:r>
              <a:rPr lang="ja-JP" altLang="en-US" sz="1600"/>
              <a:t>パッケージのインストール」をクリックしてください。</a:t>
            </a:r>
            <a:endParaRPr kumimoji="1" lang="ja-JP" altLang="en-US" sz="1600"/>
          </a:p>
        </p:txBody>
      </p:sp>
    </p:spTree>
    <p:extLst>
      <p:ext uri="{BB962C8B-B14F-4D97-AF65-F5344CB8AC3E}">
        <p14:creationId xmlns:p14="http://schemas.microsoft.com/office/powerpoint/2010/main" val="4214144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2-3-1-6.NMP</a:t>
            </a:r>
            <a:r>
              <a:rPr lang="ja-JP" altLang="en-US"/>
              <a:t>パッケージインストール</a:t>
            </a:r>
            <a:endParaRPr lang="en-US" altLang="ja-JP"/>
          </a:p>
        </p:txBody>
      </p:sp>
      <p:pic>
        <p:nvPicPr>
          <p:cNvPr id="10" name="図 9">
            <a:extLst>
              <a:ext uri="{FF2B5EF4-FFF2-40B4-BE49-F238E27FC236}">
                <a16:creationId xmlns:a16="http://schemas.microsoft.com/office/drawing/2014/main" id="{E9BF283E-EC26-5AB7-8581-B6B17D8F086E}"/>
              </a:ext>
            </a:extLst>
          </p:cNvPr>
          <p:cNvPicPr>
            <a:picLocks noChangeAspect="1"/>
          </p:cNvPicPr>
          <p:nvPr/>
        </p:nvPicPr>
        <p:blipFill>
          <a:blip r:embed="rId2"/>
          <a:stretch>
            <a:fillRect/>
          </a:stretch>
        </p:blipFill>
        <p:spPr>
          <a:xfrm>
            <a:off x="334485" y="2680233"/>
            <a:ext cx="6280919" cy="3655252"/>
          </a:xfrm>
          <a:prstGeom prst="rect">
            <a:avLst/>
          </a:prstGeom>
        </p:spPr>
      </p:pic>
      <p:sp>
        <p:nvSpPr>
          <p:cNvPr id="11" name="正方形/長方形 10">
            <a:extLst>
              <a:ext uri="{FF2B5EF4-FFF2-40B4-BE49-F238E27FC236}">
                <a16:creationId xmlns:a16="http://schemas.microsoft.com/office/drawing/2014/main" id="{031483C4-C064-A66A-A89C-DEC52E1CC265}"/>
              </a:ext>
            </a:extLst>
          </p:cNvPr>
          <p:cNvSpPr/>
          <p:nvPr/>
        </p:nvSpPr>
        <p:spPr>
          <a:xfrm>
            <a:off x="4980105" y="3985739"/>
            <a:ext cx="1115895" cy="20370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809394C-9B77-62D9-A622-E267811609F8}"/>
              </a:ext>
            </a:extLst>
          </p:cNvPr>
          <p:cNvSpPr/>
          <p:nvPr/>
        </p:nvSpPr>
        <p:spPr>
          <a:xfrm>
            <a:off x="1409591" y="2999804"/>
            <a:ext cx="3479650" cy="22440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E15C417A-8208-72FA-DAAA-AF2FEFEF9322}"/>
              </a:ext>
            </a:extLst>
          </p:cNvPr>
          <p:cNvSpPr txBox="1"/>
          <p:nvPr/>
        </p:nvSpPr>
        <p:spPr>
          <a:xfrm>
            <a:off x="267629" y="1650757"/>
            <a:ext cx="6562379" cy="830997"/>
          </a:xfrm>
          <a:prstGeom prst="rect">
            <a:avLst/>
          </a:prstGeom>
          <a:noFill/>
        </p:spPr>
        <p:txBody>
          <a:bodyPr wrap="square" rtlCol="0">
            <a:spAutoFit/>
          </a:bodyPr>
          <a:lstStyle/>
          <a:p>
            <a:r>
              <a:rPr lang="ja-JP" altLang="en-US" sz="1600"/>
              <a:t>③ソリューションエクスプローラーの「</a:t>
            </a:r>
            <a:r>
              <a:rPr lang="en-US" altLang="ja-JP" sz="1600"/>
              <a:t>package-lock.json</a:t>
            </a:r>
            <a:r>
              <a:rPr lang="ja-JP" altLang="en-US" sz="1600"/>
              <a:t>」をダブルクリックし、ファイルを開くと画面中央にインポートしたパッケージリストが表示されます。</a:t>
            </a:r>
            <a:endParaRPr kumimoji="1" lang="ja-JP" altLang="en-US" sz="1600"/>
          </a:p>
        </p:txBody>
      </p:sp>
    </p:spTree>
    <p:extLst>
      <p:ext uri="{BB962C8B-B14F-4D97-AF65-F5344CB8AC3E}">
        <p14:creationId xmlns:p14="http://schemas.microsoft.com/office/powerpoint/2010/main" val="113070186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2-3-1-7.</a:t>
            </a:r>
            <a:r>
              <a:rPr lang="ja-JP" altLang="en-US"/>
              <a:t>実行</a:t>
            </a:r>
            <a:endParaRPr lang="en-US" altLang="ja-JP"/>
          </a:p>
        </p:txBody>
      </p:sp>
      <p:pic>
        <p:nvPicPr>
          <p:cNvPr id="10" name="図 9">
            <a:extLst>
              <a:ext uri="{FF2B5EF4-FFF2-40B4-BE49-F238E27FC236}">
                <a16:creationId xmlns:a16="http://schemas.microsoft.com/office/drawing/2014/main" id="{E9BF283E-EC26-5AB7-8581-B6B17D8F086E}"/>
              </a:ext>
            </a:extLst>
          </p:cNvPr>
          <p:cNvPicPr>
            <a:picLocks noChangeAspect="1"/>
          </p:cNvPicPr>
          <p:nvPr/>
        </p:nvPicPr>
        <p:blipFill>
          <a:blip r:embed="rId2"/>
          <a:stretch>
            <a:fillRect/>
          </a:stretch>
        </p:blipFill>
        <p:spPr>
          <a:xfrm>
            <a:off x="334485" y="2680233"/>
            <a:ext cx="5196017" cy="3023881"/>
          </a:xfrm>
          <a:prstGeom prst="rect">
            <a:avLst/>
          </a:prstGeom>
        </p:spPr>
      </p:pic>
      <p:sp>
        <p:nvSpPr>
          <p:cNvPr id="11" name="正方形/長方形 10">
            <a:extLst>
              <a:ext uri="{FF2B5EF4-FFF2-40B4-BE49-F238E27FC236}">
                <a16:creationId xmlns:a16="http://schemas.microsoft.com/office/drawing/2014/main" id="{031483C4-C064-A66A-A89C-DEC52E1CC265}"/>
              </a:ext>
            </a:extLst>
          </p:cNvPr>
          <p:cNvSpPr/>
          <p:nvPr/>
        </p:nvSpPr>
        <p:spPr>
          <a:xfrm>
            <a:off x="1906256" y="2623483"/>
            <a:ext cx="651888" cy="42410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E15C417A-8208-72FA-DAAA-AF2FEFEF9322}"/>
              </a:ext>
            </a:extLst>
          </p:cNvPr>
          <p:cNvSpPr txBox="1"/>
          <p:nvPr/>
        </p:nvSpPr>
        <p:spPr>
          <a:xfrm>
            <a:off x="267629" y="1650757"/>
            <a:ext cx="5828371" cy="523220"/>
          </a:xfrm>
          <a:prstGeom prst="rect">
            <a:avLst/>
          </a:prstGeom>
          <a:noFill/>
        </p:spPr>
        <p:txBody>
          <a:bodyPr wrap="square" rtlCol="0">
            <a:spAutoFit/>
          </a:bodyPr>
          <a:lstStyle/>
          <a:p>
            <a:r>
              <a:rPr lang="ja-JP" altLang="en-US" sz="1400"/>
              <a:t>①タスクバーの「開始」ボタンをクリックして生成したコードを実行してみてください。</a:t>
            </a:r>
            <a:endParaRPr kumimoji="1" lang="ja-JP" altLang="en-US" sz="1400"/>
          </a:p>
        </p:txBody>
      </p:sp>
      <p:pic>
        <p:nvPicPr>
          <p:cNvPr id="4" name="図 3">
            <a:extLst>
              <a:ext uri="{FF2B5EF4-FFF2-40B4-BE49-F238E27FC236}">
                <a16:creationId xmlns:a16="http://schemas.microsoft.com/office/drawing/2014/main" id="{3A46D897-3868-22EF-C08B-8F49CBBE8767}"/>
              </a:ext>
            </a:extLst>
          </p:cNvPr>
          <p:cNvPicPr>
            <a:picLocks noChangeAspect="1"/>
          </p:cNvPicPr>
          <p:nvPr/>
        </p:nvPicPr>
        <p:blipFill>
          <a:blip r:embed="rId3"/>
          <a:stretch>
            <a:fillRect/>
          </a:stretch>
        </p:blipFill>
        <p:spPr>
          <a:xfrm>
            <a:off x="2191650" y="4507859"/>
            <a:ext cx="4520073" cy="1278405"/>
          </a:xfrm>
          <a:prstGeom prst="rect">
            <a:avLst/>
          </a:prstGeom>
          <a:ln w="25400">
            <a:solidFill>
              <a:schemeClr val="bg1"/>
            </a:solidFill>
          </a:ln>
        </p:spPr>
      </p:pic>
      <p:sp>
        <p:nvSpPr>
          <p:cNvPr id="5" name="正方形/長方形 4">
            <a:extLst>
              <a:ext uri="{FF2B5EF4-FFF2-40B4-BE49-F238E27FC236}">
                <a16:creationId xmlns:a16="http://schemas.microsoft.com/office/drawing/2014/main" id="{F667EE66-951C-A0CF-6507-1CA893439E98}"/>
              </a:ext>
            </a:extLst>
          </p:cNvPr>
          <p:cNvSpPr/>
          <p:nvPr/>
        </p:nvSpPr>
        <p:spPr>
          <a:xfrm>
            <a:off x="5165161" y="4881904"/>
            <a:ext cx="989932" cy="53031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99CD645F-35A2-5947-C227-7D9E9AF24CC7}"/>
              </a:ext>
            </a:extLst>
          </p:cNvPr>
          <p:cNvCxnSpPr>
            <a:cxnSpLocks/>
          </p:cNvCxnSpPr>
          <p:nvPr/>
        </p:nvCxnSpPr>
        <p:spPr>
          <a:xfrm>
            <a:off x="1945767" y="3047589"/>
            <a:ext cx="245883" cy="146026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B3ACDAE-9D1C-5C3B-6DED-79C30EBFFA28}"/>
              </a:ext>
            </a:extLst>
          </p:cNvPr>
          <p:cNvCxnSpPr>
            <a:cxnSpLocks/>
          </p:cNvCxnSpPr>
          <p:nvPr/>
        </p:nvCxnSpPr>
        <p:spPr>
          <a:xfrm>
            <a:off x="2558144" y="3038807"/>
            <a:ext cx="4103356" cy="14690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descr="図2　Visual Studio 2022でVue.jsを実行できるようにしたプロジェクトの実行結果（P001VueOnVS）">
            <a:extLst>
              <a:ext uri="{FF2B5EF4-FFF2-40B4-BE49-F238E27FC236}">
                <a16:creationId xmlns:a16="http://schemas.microsoft.com/office/drawing/2014/main" id="{F2D7CA81-DC85-D6B4-A3C9-7C9D44371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048" y="2764690"/>
            <a:ext cx="4103355" cy="3548069"/>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BED444C5-A560-BD36-846D-327E2D226F18}"/>
              </a:ext>
            </a:extLst>
          </p:cNvPr>
          <p:cNvSpPr txBox="1"/>
          <p:nvPr/>
        </p:nvSpPr>
        <p:spPr>
          <a:xfrm>
            <a:off x="6814457" y="1281425"/>
            <a:ext cx="499341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ja-JP" altLang="en-US"/>
              <a:t>実行結果</a:t>
            </a:r>
            <a:endParaRPr kumimoji="1" lang="ja-JP" altLang="en-US"/>
          </a:p>
        </p:txBody>
      </p:sp>
      <p:sp>
        <p:nvSpPr>
          <p:cNvPr id="20" name="テキスト ボックス 19">
            <a:extLst>
              <a:ext uri="{FF2B5EF4-FFF2-40B4-BE49-F238E27FC236}">
                <a16:creationId xmlns:a16="http://schemas.microsoft.com/office/drawing/2014/main" id="{C5F19239-E4AA-4B4E-4DC1-9704678B35CE}"/>
              </a:ext>
            </a:extLst>
          </p:cNvPr>
          <p:cNvSpPr txBox="1"/>
          <p:nvPr/>
        </p:nvSpPr>
        <p:spPr>
          <a:xfrm>
            <a:off x="6814457" y="1810583"/>
            <a:ext cx="5091793" cy="954107"/>
          </a:xfrm>
          <a:prstGeom prst="rect">
            <a:avLst/>
          </a:prstGeom>
          <a:noFill/>
        </p:spPr>
        <p:txBody>
          <a:bodyPr wrap="square" rtlCol="0">
            <a:spAutoFit/>
          </a:bodyPr>
          <a:lstStyle/>
          <a:p>
            <a:r>
              <a:rPr kumimoji="1" lang="ja-JP" altLang="en-US" sz="1400"/>
              <a:t>以下のような画面が表示されます。</a:t>
            </a:r>
            <a:endParaRPr kumimoji="1" lang="en-US" altLang="ja-JP" sz="1400"/>
          </a:p>
          <a:p>
            <a:r>
              <a:rPr kumimoji="1" lang="en-US" altLang="ja-JP" sz="1400"/>
              <a:t>※</a:t>
            </a:r>
            <a:r>
              <a:rPr kumimoji="1" lang="ja-JP" altLang="en-US" sz="1400"/>
              <a:t>初めて実行する場合は、</a:t>
            </a:r>
            <a:r>
              <a:rPr kumimoji="1" lang="en-US" altLang="ja-JP" sz="1400"/>
              <a:t>HTTPS</a:t>
            </a:r>
            <a:r>
              <a:rPr kumimoji="1" lang="ja-JP" altLang="en-US" sz="1400"/>
              <a:t>アクセスを行うための証明書の生成確認画面が</a:t>
            </a:r>
            <a:r>
              <a:rPr lang="ja-JP" altLang="en-US" sz="1400"/>
              <a:t>表示されますので、</a:t>
            </a:r>
            <a:r>
              <a:rPr lang="en-US" altLang="ja-JP" sz="1400"/>
              <a:t>OK</a:t>
            </a:r>
            <a:r>
              <a:rPr lang="ja-JP" altLang="en-US" sz="1400"/>
              <a:t>ボタンを押してください。</a:t>
            </a:r>
            <a:endParaRPr kumimoji="1" lang="ja-JP" altLang="en-US" sz="1400"/>
          </a:p>
        </p:txBody>
      </p:sp>
    </p:spTree>
    <p:extLst>
      <p:ext uri="{BB962C8B-B14F-4D97-AF65-F5344CB8AC3E}">
        <p14:creationId xmlns:p14="http://schemas.microsoft.com/office/powerpoint/2010/main" val="2100238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2-3-1.</a:t>
            </a:r>
            <a:r>
              <a:rPr lang="ja-JP" altLang="en-US"/>
              <a:t> </a:t>
            </a:r>
            <a:r>
              <a:rPr lang="en-US" altLang="ja-JP"/>
              <a:t>VisualStudio</a:t>
            </a:r>
            <a:r>
              <a:rPr lang="ja-JP" altLang="en-US"/>
              <a:t>インストール</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2-3-1-6.</a:t>
            </a:r>
            <a:r>
              <a:rPr lang="ja-JP" altLang="en-US"/>
              <a:t>準備完了</a:t>
            </a:r>
            <a:endParaRPr lang="en-US" altLang="ja-JP"/>
          </a:p>
        </p:txBody>
      </p:sp>
      <p:pic>
        <p:nvPicPr>
          <p:cNvPr id="3" name="図 2">
            <a:extLst>
              <a:ext uri="{FF2B5EF4-FFF2-40B4-BE49-F238E27FC236}">
                <a16:creationId xmlns:a16="http://schemas.microsoft.com/office/drawing/2014/main" id="{A4DF9C1B-23A8-B9D3-075B-10EFB115126B}"/>
              </a:ext>
            </a:extLst>
          </p:cNvPr>
          <p:cNvPicPr>
            <a:picLocks noChangeAspect="1"/>
          </p:cNvPicPr>
          <p:nvPr/>
        </p:nvPicPr>
        <p:blipFill>
          <a:blip r:embed="rId2"/>
          <a:stretch>
            <a:fillRect/>
          </a:stretch>
        </p:blipFill>
        <p:spPr>
          <a:xfrm>
            <a:off x="2209800" y="2005013"/>
            <a:ext cx="8458200" cy="4757737"/>
          </a:xfrm>
          <a:prstGeom prst="rect">
            <a:avLst/>
          </a:prstGeom>
        </p:spPr>
      </p:pic>
      <p:sp>
        <p:nvSpPr>
          <p:cNvPr id="2" name="吹き出し: 折線 (強調線付き) 1">
            <a:extLst>
              <a:ext uri="{FF2B5EF4-FFF2-40B4-BE49-F238E27FC236}">
                <a16:creationId xmlns:a16="http://schemas.microsoft.com/office/drawing/2014/main" id="{0659CE67-F4C2-7797-B7DE-C2721A58F74A}"/>
              </a:ext>
            </a:extLst>
          </p:cNvPr>
          <p:cNvSpPr/>
          <p:nvPr/>
        </p:nvSpPr>
        <p:spPr>
          <a:xfrm>
            <a:off x="9848849" y="1168400"/>
            <a:ext cx="2124075" cy="704850"/>
          </a:xfrm>
          <a:prstGeom prst="accentCallout2">
            <a:avLst>
              <a:gd name="adj1" fmla="val 22804"/>
              <a:gd name="adj2" fmla="val -2953"/>
              <a:gd name="adj3" fmla="val 18750"/>
              <a:gd name="adj4" fmla="val -16667"/>
              <a:gd name="adj5" fmla="val 174662"/>
              <a:gd name="adj6" fmla="val -4980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200"/>
              <a:t>web</a:t>
            </a:r>
            <a:r>
              <a:rPr kumimoji="1" lang="ja-JP" altLang="en-US" sz="1200"/>
              <a:t>サーバ</a:t>
            </a:r>
            <a:endParaRPr kumimoji="1" lang="en-US" altLang="ja-JP" sz="1200"/>
          </a:p>
          <a:p>
            <a:pPr algn="ctr"/>
            <a:r>
              <a:rPr lang="en-US" altLang="ja-JP" sz="1200"/>
              <a:t>WindowsServer2022</a:t>
            </a:r>
            <a:endParaRPr kumimoji="1" lang="ja-JP" altLang="en-US" sz="1200"/>
          </a:p>
        </p:txBody>
      </p:sp>
      <p:sp>
        <p:nvSpPr>
          <p:cNvPr id="4" name="吹き出し: 折線 (強調線付き) 3">
            <a:extLst>
              <a:ext uri="{FF2B5EF4-FFF2-40B4-BE49-F238E27FC236}">
                <a16:creationId xmlns:a16="http://schemas.microsoft.com/office/drawing/2014/main" id="{49901E3F-4416-BABE-AD9B-A8DD98813E91}"/>
              </a:ext>
            </a:extLst>
          </p:cNvPr>
          <p:cNvSpPr/>
          <p:nvPr/>
        </p:nvSpPr>
        <p:spPr>
          <a:xfrm>
            <a:off x="9915524" y="3597275"/>
            <a:ext cx="2124075" cy="704850"/>
          </a:xfrm>
          <a:prstGeom prst="accentCallout2">
            <a:avLst>
              <a:gd name="adj1" fmla="val 22804"/>
              <a:gd name="adj2" fmla="val -2953"/>
              <a:gd name="adj3" fmla="val 18750"/>
              <a:gd name="adj4" fmla="val -16667"/>
              <a:gd name="adj5" fmla="val 174662"/>
              <a:gd name="adj6" fmla="val -4980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a:t>データベース</a:t>
            </a:r>
            <a:r>
              <a:rPr kumimoji="1" lang="ja-JP" altLang="en-US" sz="1400"/>
              <a:t>サーバ</a:t>
            </a:r>
            <a:endParaRPr kumimoji="1" lang="en-US" altLang="ja-JP" sz="1400"/>
          </a:p>
          <a:p>
            <a:pPr algn="ctr"/>
            <a:r>
              <a:rPr lang="en-US" altLang="ja-JP" sz="1400"/>
              <a:t>AlmaLinux8.8</a:t>
            </a:r>
            <a:endParaRPr kumimoji="1" lang="ja-JP" altLang="en-US" sz="1400"/>
          </a:p>
        </p:txBody>
      </p:sp>
      <p:sp>
        <p:nvSpPr>
          <p:cNvPr id="5" name="吹き出し: 折線 (強調線付き) 4">
            <a:extLst>
              <a:ext uri="{FF2B5EF4-FFF2-40B4-BE49-F238E27FC236}">
                <a16:creationId xmlns:a16="http://schemas.microsoft.com/office/drawing/2014/main" id="{268A45AC-21FB-A7D1-A79E-C3247AB5B91D}"/>
              </a:ext>
            </a:extLst>
          </p:cNvPr>
          <p:cNvSpPr/>
          <p:nvPr/>
        </p:nvSpPr>
        <p:spPr>
          <a:xfrm flipH="1">
            <a:off x="152401" y="1672186"/>
            <a:ext cx="2124074" cy="704850"/>
          </a:xfrm>
          <a:prstGeom prst="accentCallout2">
            <a:avLst>
              <a:gd name="adj1" fmla="val 22804"/>
              <a:gd name="adj2" fmla="val -2953"/>
              <a:gd name="adj3" fmla="val 18750"/>
              <a:gd name="adj4" fmla="val -16667"/>
              <a:gd name="adj5" fmla="val 113851"/>
              <a:gd name="adj6" fmla="val -3231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a:t>仮想化ツール</a:t>
            </a:r>
            <a:endParaRPr kumimoji="1" lang="en-US" altLang="ja-JP" sz="1400"/>
          </a:p>
          <a:p>
            <a:pPr algn="ctr"/>
            <a:r>
              <a:rPr lang="en-US" altLang="ja-JP" sz="1400"/>
              <a:t>VirtualBOX7</a:t>
            </a:r>
            <a:endParaRPr kumimoji="1" lang="ja-JP" altLang="en-US" sz="1400"/>
          </a:p>
        </p:txBody>
      </p:sp>
      <p:sp>
        <p:nvSpPr>
          <p:cNvPr id="6" name="吹き出し: 折線 (強調線付き) 5">
            <a:extLst>
              <a:ext uri="{FF2B5EF4-FFF2-40B4-BE49-F238E27FC236}">
                <a16:creationId xmlns:a16="http://schemas.microsoft.com/office/drawing/2014/main" id="{C00F575F-7F9B-06DE-2AA4-457C54037DDF}"/>
              </a:ext>
            </a:extLst>
          </p:cNvPr>
          <p:cNvSpPr/>
          <p:nvPr/>
        </p:nvSpPr>
        <p:spPr>
          <a:xfrm flipH="1">
            <a:off x="152401" y="3080910"/>
            <a:ext cx="2124074" cy="704850"/>
          </a:xfrm>
          <a:prstGeom prst="accentCallout2">
            <a:avLst>
              <a:gd name="adj1" fmla="val 22804"/>
              <a:gd name="adj2" fmla="val -2953"/>
              <a:gd name="adj3" fmla="val 18750"/>
              <a:gd name="adj4" fmla="val -16667"/>
              <a:gd name="adj5" fmla="val 92230"/>
              <a:gd name="adj6" fmla="val -28730"/>
            </a:avLst>
          </a:prstGeom>
          <a:solidFill>
            <a:srgbClr val="FFFF00"/>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a:t>開発環境</a:t>
            </a:r>
            <a:endParaRPr kumimoji="1" lang="en-US" altLang="ja-JP" sz="1400"/>
          </a:p>
          <a:p>
            <a:pPr algn="ctr"/>
            <a:r>
              <a:rPr lang="en-US" altLang="ja-JP" sz="1400"/>
              <a:t>VisualStudio2022</a:t>
            </a:r>
            <a:endParaRPr kumimoji="1" lang="ja-JP" altLang="en-US" sz="1400"/>
          </a:p>
        </p:txBody>
      </p:sp>
      <p:sp>
        <p:nvSpPr>
          <p:cNvPr id="8" name="正方形/長方形 7">
            <a:extLst>
              <a:ext uri="{FF2B5EF4-FFF2-40B4-BE49-F238E27FC236}">
                <a16:creationId xmlns:a16="http://schemas.microsoft.com/office/drawing/2014/main" id="{1910D4AD-F6EF-5589-4188-F1AC12CF50B5}"/>
              </a:ext>
            </a:extLst>
          </p:cNvPr>
          <p:cNvSpPr/>
          <p:nvPr/>
        </p:nvSpPr>
        <p:spPr>
          <a:xfrm>
            <a:off x="152401" y="5681299"/>
            <a:ext cx="4666321" cy="704850"/>
          </a:xfrm>
          <a:prstGeom prst="rect">
            <a:avLst/>
          </a:prstGeom>
          <a:solidFill>
            <a:srgbClr val="FFFF00"/>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FF0000"/>
                </a:solidFill>
              </a:rPr>
              <a:t>この環境を使って開発を行います！</a:t>
            </a:r>
          </a:p>
        </p:txBody>
      </p:sp>
      <p:sp>
        <p:nvSpPr>
          <p:cNvPr id="10" name="テキスト ボックス 9">
            <a:extLst>
              <a:ext uri="{FF2B5EF4-FFF2-40B4-BE49-F238E27FC236}">
                <a16:creationId xmlns:a16="http://schemas.microsoft.com/office/drawing/2014/main" id="{0307750B-A52B-DFDF-E8C9-3BE2CE015707}"/>
              </a:ext>
            </a:extLst>
          </p:cNvPr>
          <p:cNvSpPr txBox="1"/>
          <p:nvPr/>
        </p:nvSpPr>
        <p:spPr>
          <a:xfrm>
            <a:off x="1676399" y="1257798"/>
            <a:ext cx="6134101" cy="307777"/>
          </a:xfrm>
          <a:prstGeom prst="rect">
            <a:avLst/>
          </a:prstGeom>
          <a:noFill/>
        </p:spPr>
        <p:txBody>
          <a:bodyPr wrap="square" rtlCol="0">
            <a:spAutoFit/>
          </a:bodyPr>
          <a:lstStyle/>
          <a:p>
            <a:r>
              <a:rPr kumimoji="1" lang="ja-JP" altLang="en-US" sz="1400"/>
              <a:t>１つのパソコン内に仮想化ツールを使って実行環境も作ることができました。</a:t>
            </a:r>
          </a:p>
        </p:txBody>
      </p:sp>
    </p:spTree>
    <p:extLst>
      <p:ext uri="{BB962C8B-B14F-4D97-AF65-F5344CB8AC3E}">
        <p14:creationId xmlns:p14="http://schemas.microsoft.com/office/powerpoint/2010/main" val="23276000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76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A46AE1B-A1BC-86AF-EBE1-8326FD179934}"/>
              </a:ext>
            </a:extLst>
          </p:cNvPr>
          <p:cNvSpPr>
            <a:spLocks noGrp="1"/>
          </p:cNvSpPr>
          <p:nvPr>
            <p:ph type="title"/>
          </p:nvPr>
        </p:nvSpPr>
        <p:spPr/>
        <p:txBody>
          <a:bodyPr/>
          <a:lstStyle/>
          <a:p>
            <a:r>
              <a:rPr lang="ja-JP" altLang="en-US"/>
              <a:t>はじめに</a:t>
            </a:r>
          </a:p>
        </p:txBody>
      </p:sp>
      <p:sp>
        <p:nvSpPr>
          <p:cNvPr id="8" name="テキスト プレースホルダー 7">
            <a:extLst>
              <a:ext uri="{FF2B5EF4-FFF2-40B4-BE49-F238E27FC236}">
                <a16:creationId xmlns:a16="http://schemas.microsoft.com/office/drawing/2014/main" id="{275B42A0-5DD0-B297-7B9D-400DFA7FE434}"/>
              </a:ext>
            </a:extLst>
          </p:cNvPr>
          <p:cNvSpPr>
            <a:spLocks noGrp="1"/>
          </p:cNvSpPr>
          <p:nvPr>
            <p:ph type="body" sz="quarter" idx="13"/>
          </p:nvPr>
        </p:nvSpPr>
        <p:spPr>
          <a:xfrm>
            <a:off x="267628" y="873748"/>
            <a:ext cx="11675326" cy="822850"/>
          </a:xfrm>
        </p:spPr>
        <p:txBody>
          <a:bodyPr/>
          <a:lstStyle/>
          <a:p>
            <a:pPr marL="0" indent="0">
              <a:buNone/>
            </a:pPr>
            <a:r>
              <a:rPr lang="ja-JP" altLang="en-US" b="1">
                <a:solidFill>
                  <a:schemeClr val="bg1"/>
                </a:solidFill>
              </a:rPr>
              <a:t>本資料では、</a:t>
            </a:r>
            <a:r>
              <a:rPr lang="en-US" altLang="ja-JP" b="1">
                <a:solidFill>
                  <a:schemeClr val="bg1"/>
                </a:solidFill>
              </a:rPr>
              <a:t>IT</a:t>
            </a:r>
            <a:r>
              <a:rPr lang="ja-JP" altLang="en-US" b="1">
                <a:solidFill>
                  <a:schemeClr val="bg1"/>
                </a:solidFill>
              </a:rPr>
              <a:t>技術者</a:t>
            </a:r>
            <a:r>
              <a:rPr lang="en-US" altLang="ja-JP" b="1">
                <a:solidFill>
                  <a:schemeClr val="bg1"/>
                </a:solidFill>
              </a:rPr>
              <a:t>(</a:t>
            </a:r>
            <a:r>
              <a:rPr lang="ja-JP" altLang="en-US" b="1">
                <a:solidFill>
                  <a:schemeClr val="bg1"/>
                </a:solidFill>
              </a:rPr>
              <a:t>プログラマ</a:t>
            </a:r>
            <a:r>
              <a:rPr lang="en-US" altLang="ja-JP" b="1">
                <a:solidFill>
                  <a:schemeClr val="bg1"/>
                </a:solidFill>
              </a:rPr>
              <a:t>)</a:t>
            </a:r>
            <a:r>
              <a:rPr lang="ja-JP" altLang="en-US" b="1">
                <a:solidFill>
                  <a:schemeClr val="bg1"/>
                </a:solidFill>
              </a:rPr>
              <a:t>育成カリキュラムの「</a:t>
            </a:r>
            <a:r>
              <a:rPr lang="en-US" altLang="ja-JP" b="1">
                <a:solidFill>
                  <a:schemeClr val="bg1"/>
                </a:solidFill>
              </a:rPr>
              <a:t>3.web</a:t>
            </a:r>
            <a:r>
              <a:rPr lang="ja-JP" altLang="en-US" b="1">
                <a:solidFill>
                  <a:schemeClr val="bg1"/>
                </a:solidFill>
              </a:rPr>
              <a:t>システムの開発の実習」について説明いたします。</a:t>
            </a:r>
            <a:endParaRPr lang="en-US" altLang="ja-JP" b="1">
              <a:solidFill>
                <a:schemeClr val="bg1"/>
              </a:solidFill>
            </a:endParaRPr>
          </a:p>
        </p:txBody>
      </p:sp>
      <p:pic>
        <p:nvPicPr>
          <p:cNvPr id="13" name="図 12">
            <a:extLst>
              <a:ext uri="{FF2B5EF4-FFF2-40B4-BE49-F238E27FC236}">
                <a16:creationId xmlns:a16="http://schemas.microsoft.com/office/drawing/2014/main" id="{37675112-0CDF-462B-D3AB-982006D919D8}"/>
              </a:ext>
            </a:extLst>
          </p:cNvPr>
          <p:cNvPicPr>
            <a:picLocks noChangeAspect="1"/>
          </p:cNvPicPr>
          <p:nvPr/>
        </p:nvPicPr>
        <p:blipFill>
          <a:blip r:embed="rId2"/>
          <a:stretch>
            <a:fillRect/>
          </a:stretch>
        </p:blipFill>
        <p:spPr>
          <a:xfrm>
            <a:off x="881349" y="1789428"/>
            <a:ext cx="10636484" cy="4457775"/>
          </a:xfrm>
          <a:prstGeom prst="rect">
            <a:avLst/>
          </a:prstGeom>
        </p:spPr>
      </p:pic>
      <p:sp>
        <p:nvSpPr>
          <p:cNvPr id="14" name="正方形/長方形 13">
            <a:extLst>
              <a:ext uri="{FF2B5EF4-FFF2-40B4-BE49-F238E27FC236}">
                <a16:creationId xmlns:a16="http://schemas.microsoft.com/office/drawing/2014/main" id="{E165B75C-DB03-AB8C-74E5-6AA6678681DA}"/>
              </a:ext>
            </a:extLst>
          </p:cNvPr>
          <p:cNvSpPr/>
          <p:nvPr/>
        </p:nvSpPr>
        <p:spPr>
          <a:xfrm>
            <a:off x="881350" y="3723700"/>
            <a:ext cx="10636484" cy="91440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008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2-1-3.</a:t>
            </a:r>
            <a:r>
              <a:rPr lang="ja-JP" altLang="en-US"/>
              <a:t>仮想</a:t>
            </a:r>
            <a:r>
              <a:rPr lang="en-US" altLang="ja-JP"/>
              <a:t>NW</a:t>
            </a:r>
            <a:r>
              <a:rPr lang="ja-JP" altLang="en-US"/>
              <a:t>作成</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861439"/>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ここでは、</a:t>
            </a:r>
            <a:r>
              <a:rPr kumimoji="1" lang="en-US" altLang="ja-JP"/>
              <a:t>VirtualBOX</a:t>
            </a:r>
            <a:r>
              <a:rPr kumimoji="1" lang="ja-JP" altLang="en-US"/>
              <a:t>の仮想</a:t>
            </a:r>
            <a:r>
              <a:rPr kumimoji="1" lang="en-US" altLang="ja-JP"/>
              <a:t>NW</a:t>
            </a:r>
            <a:r>
              <a:rPr kumimoji="1" lang="ja-JP" altLang="en-US"/>
              <a:t>の作成手順について説明します。</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2756015"/>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構成概要（ソフトウェア）</a:t>
            </a:r>
            <a:endParaRPr lang="en-US" altLang="ja-JP"/>
          </a:p>
        </p:txBody>
      </p:sp>
      <p:sp>
        <p:nvSpPr>
          <p:cNvPr id="3" name="正方形/長方形 2">
            <a:extLst>
              <a:ext uri="{FF2B5EF4-FFF2-40B4-BE49-F238E27FC236}">
                <a16:creationId xmlns:a16="http://schemas.microsoft.com/office/drawing/2014/main" id="{FA16D433-A84A-9485-394E-D5D748E3FEF1}"/>
              </a:ext>
            </a:extLst>
          </p:cNvPr>
          <p:cNvSpPr/>
          <p:nvPr/>
        </p:nvSpPr>
        <p:spPr>
          <a:xfrm>
            <a:off x="3228392" y="4218248"/>
            <a:ext cx="7903028" cy="1837313"/>
          </a:xfrm>
          <a:prstGeom prst="rect">
            <a:avLst/>
          </a:prstGeom>
          <a:ln>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0CA2B67-0716-3EBE-7513-F74176A8F86A}"/>
              </a:ext>
            </a:extLst>
          </p:cNvPr>
          <p:cNvSpPr txBox="1"/>
          <p:nvPr/>
        </p:nvSpPr>
        <p:spPr>
          <a:xfrm>
            <a:off x="3228392" y="4218248"/>
            <a:ext cx="3355406" cy="369332"/>
          </a:xfrm>
          <a:prstGeom prst="rect">
            <a:avLst/>
          </a:prstGeom>
          <a:noFill/>
        </p:spPr>
        <p:txBody>
          <a:bodyPr wrap="none" rtlCol="0">
            <a:spAutoFit/>
          </a:bodyPr>
          <a:lstStyle/>
          <a:p>
            <a:r>
              <a:rPr kumimoji="1" lang="en-US" altLang="ja-JP"/>
              <a:t>VirtualBOX</a:t>
            </a:r>
            <a:r>
              <a:rPr kumimoji="1" lang="ja-JP" altLang="en-US"/>
              <a:t>仮想ネットワーク</a:t>
            </a:r>
          </a:p>
        </p:txBody>
      </p:sp>
      <p:sp>
        <p:nvSpPr>
          <p:cNvPr id="5" name="正方形/長方形 4">
            <a:extLst>
              <a:ext uri="{FF2B5EF4-FFF2-40B4-BE49-F238E27FC236}">
                <a16:creationId xmlns:a16="http://schemas.microsoft.com/office/drawing/2014/main" id="{49D3B105-5E9F-3667-4048-DA3760928483}"/>
              </a:ext>
            </a:extLst>
          </p:cNvPr>
          <p:cNvSpPr/>
          <p:nvPr/>
        </p:nvSpPr>
        <p:spPr>
          <a:xfrm>
            <a:off x="277467" y="4218248"/>
            <a:ext cx="2950925" cy="183731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5266C80-CE1F-933A-FAEF-F7339D09940C}"/>
              </a:ext>
            </a:extLst>
          </p:cNvPr>
          <p:cNvSpPr txBox="1"/>
          <p:nvPr/>
        </p:nvSpPr>
        <p:spPr>
          <a:xfrm>
            <a:off x="5318449" y="6155552"/>
            <a:ext cx="1116011" cy="338554"/>
          </a:xfrm>
          <a:prstGeom prst="rect">
            <a:avLst/>
          </a:prstGeom>
          <a:noFill/>
        </p:spPr>
        <p:txBody>
          <a:bodyPr wrap="none" rtlCol="0">
            <a:spAutoFit/>
          </a:bodyPr>
          <a:lstStyle/>
          <a:p>
            <a:r>
              <a:rPr lang="ja-JP" altLang="en-US" sz="1600"/>
              <a:t>実習</a:t>
            </a:r>
            <a:r>
              <a:rPr lang="en-US" altLang="ja-JP" sz="1600"/>
              <a:t>PC</a:t>
            </a:r>
            <a:r>
              <a:rPr lang="ja-JP" altLang="en-US" sz="1600"/>
              <a:t>内</a:t>
            </a:r>
            <a:endParaRPr kumimoji="1" lang="ja-JP" altLang="en-US" sz="1600"/>
          </a:p>
        </p:txBody>
      </p:sp>
      <p:cxnSp>
        <p:nvCxnSpPr>
          <p:cNvPr id="9" name="直線コネクタ 8">
            <a:extLst>
              <a:ext uri="{FF2B5EF4-FFF2-40B4-BE49-F238E27FC236}">
                <a16:creationId xmlns:a16="http://schemas.microsoft.com/office/drawing/2014/main" id="{CECD7579-23AD-266F-FF84-F0C6B294D00A}"/>
              </a:ext>
            </a:extLst>
          </p:cNvPr>
          <p:cNvCxnSpPr/>
          <p:nvPr/>
        </p:nvCxnSpPr>
        <p:spPr>
          <a:xfrm>
            <a:off x="3228392" y="6120882"/>
            <a:ext cx="0" cy="37322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56E59D6-56DE-AAD2-88B4-C8E2B3978B88}"/>
              </a:ext>
            </a:extLst>
          </p:cNvPr>
          <p:cNvCxnSpPr>
            <a:cxnSpLocks/>
          </p:cNvCxnSpPr>
          <p:nvPr/>
        </p:nvCxnSpPr>
        <p:spPr>
          <a:xfrm>
            <a:off x="3228392" y="6396908"/>
            <a:ext cx="2090057"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45B91C9-A57D-4F30-29A0-B375E8F36E2F}"/>
              </a:ext>
            </a:extLst>
          </p:cNvPr>
          <p:cNvCxnSpPr>
            <a:cxnSpLocks/>
          </p:cNvCxnSpPr>
          <p:nvPr/>
        </p:nvCxnSpPr>
        <p:spPr>
          <a:xfrm flipH="1">
            <a:off x="1713722" y="6396908"/>
            <a:ext cx="151467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6EA00F6D-E7E0-FBF9-680A-5A1100D388B9}"/>
              </a:ext>
            </a:extLst>
          </p:cNvPr>
          <p:cNvSpPr txBox="1"/>
          <p:nvPr/>
        </p:nvSpPr>
        <p:spPr>
          <a:xfrm>
            <a:off x="747526" y="6155552"/>
            <a:ext cx="1005403" cy="338554"/>
          </a:xfrm>
          <a:prstGeom prst="rect">
            <a:avLst/>
          </a:prstGeom>
          <a:noFill/>
        </p:spPr>
        <p:txBody>
          <a:bodyPr wrap="none" rtlCol="0">
            <a:spAutoFit/>
          </a:bodyPr>
          <a:lstStyle/>
          <a:p>
            <a:r>
              <a:rPr lang="ja-JP" altLang="en-US" sz="1600"/>
              <a:t>物理環境</a:t>
            </a:r>
            <a:endParaRPr kumimoji="1" lang="ja-JP" altLang="en-US" sz="1600"/>
          </a:p>
        </p:txBody>
      </p:sp>
      <p:sp>
        <p:nvSpPr>
          <p:cNvPr id="20" name="正方形/長方形 19">
            <a:extLst>
              <a:ext uri="{FF2B5EF4-FFF2-40B4-BE49-F238E27FC236}">
                <a16:creationId xmlns:a16="http://schemas.microsoft.com/office/drawing/2014/main" id="{AADADBA4-AEE2-FB9A-130C-A9D1EDBCF495}"/>
              </a:ext>
            </a:extLst>
          </p:cNvPr>
          <p:cNvSpPr/>
          <p:nvPr/>
        </p:nvSpPr>
        <p:spPr>
          <a:xfrm>
            <a:off x="1987421" y="5260674"/>
            <a:ext cx="1297908" cy="72219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49417CBE-F29D-C677-F063-322974546815}"/>
              </a:ext>
            </a:extLst>
          </p:cNvPr>
          <p:cNvCxnSpPr/>
          <p:nvPr/>
        </p:nvCxnSpPr>
        <p:spPr>
          <a:xfrm>
            <a:off x="277467" y="5701004"/>
            <a:ext cx="170995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E6B31867-15F4-8ED6-FDA0-36061AF95E14}"/>
              </a:ext>
            </a:extLst>
          </p:cNvPr>
          <p:cNvSpPr/>
          <p:nvPr/>
        </p:nvSpPr>
        <p:spPr>
          <a:xfrm>
            <a:off x="3294109" y="5262462"/>
            <a:ext cx="1261978" cy="72219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5754AA3B-F355-1FD0-1474-25F6186F2F2D}"/>
              </a:ext>
            </a:extLst>
          </p:cNvPr>
          <p:cNvSpPr/>
          <p:nvPr/>
        </p:nvSpPr>
        <p:spPr>
          <a:xfrm>
            <a:off x="4543183" y="5251342"/>
            <a:ext cx="2456276" cy="722195"/>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443934E6-3FCD-4B14-6472-B9DF861BB509}"/>
              </a:ext>
            </a:extLst>
          </p:cNvPr>
          <p:cNvSpPr txBox="1"/>
          <p:nvPr/>
        </p:nvSpPr>
        <p:spPr>
          <a:xfrm>
            <a:off x="3250076" y="5512952"/>
            <a:ext cx="1284326" cy="369332"/>
          </a:xfrm>
          <a:prstGeom prst="rect">
            <a:avLst/>
          </a:prstGeom>
          <a:noFill/>
        </p:spPr>
        <p:txBody>
          <a:bodyPr wrap="none" rtlCol="0">
            <a:spAutoFit/>
          </a:bodyPr>
          <a:lstStyle/>
          <a:p>
            <a:r>
              <a:rPr kumimoji="1" lang="en-US" altLang="ja-JP" sz="900"/>
              <a:t>IP</a:t>
            </a:r>
            <a:r>
              <a:rPr kumimoji="1" lang="ja-JP" altLang="en-US" sz="900"/>
              <a:t>：</a:t>
            </a:r>
            <a:endParaRPr kumimoji="1" lang="en-US" altLang="ja-JP" sz="900"/>
          </a:p>
          <a:p>
            <a:r>
              <a:rPr lang="en-US" altLang="ja-JP" sz="900"/>
              <a:t>192.168.145.130</a:t>
            </a:r>
            <a:endParaRPr kumimoji="1" lang="ja-JP" altLang="en-US" sz="900"/>
          </a:p>
        </p:txBody>
      </p:sp>
      <p:cxnSp>
        <p:nvCxnSpPr>
          <p:cNvPr id="28" name="直線コネクタ 27">
            <a:extLst>
              <a:ext uri="{FF2B5EF4-FFF2-40B4-BE49-F238E27FC236}">
                <a16:creationId xmlns:a16="http://schemas.microsoft.com/office/drawing/2014/main" id="{96909DBE-F22D-B68D-230A-E76C153CE8E7}"/>
              </a:ext>
            </a:extLst>
          </p:cNvPr>
          <p:cNvCxnSpPr>
            <a:cxnSpLocks/>
            <a:stCxn id="25" idx="3"/>
          </p:cNvCxnSpPr>
          <p:nvPr/>
        </p:nvCxnSpPr>
        <p:spPr>
          <a:xfrm>
            <a:off x="6999459" y="5612440"/>
            <a:ext cx="549006"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41E23C47-931B-51E1-E8BD-B2828577F981}"/>
              </a:ext>
            </a:extLst>
          </p:cNvPr>
          <p:cNvSpPr/>
          <p:nvPr/>
        </p:nvSpPr>
        <p:spPr>
          <a:xfrm>
            <a:off x="7557244" y="5203587"/>
            <a:ext cx="3359572" cy="722195"/>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9D9D5578-7DBF-B222-E1AE-DA5FF8641E0A}"/>
              </a:ext>
            </a:extLst>
          </p:cNvPr>
          <p:cNvSpPr/>
          <p:nvPr/>
        </p:nvSpPr>
        <p:spPr>
          <a:xfrm>
            <a:off x="7790095" y="5203587"/>
            <a:ext cx="292667" cy="208698"/>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AE90EDF4-5790-05F8-AD10-D0C8EDDFECAE}"/>
              </a:ext>
            </a:extLst>
          </p:cNvPr>
          <p:cNvSpPr/>
          <p:nvPr/>
        </p:nvSpPr>
        <p:spPr>
          <a:xfrm>
            <a:off x="8494214" y="5203587"/>
            <a:ext cx="292667" cy="208698"/>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B75D15F9-9C79-0957-78A2-E7F835AFBE1A}"/>
              </a:ext>
            </a:extLst>
          </p:cNvPr>
          <p:cNvSpPr/>
          <p:nvPr/>
        </p:nvSpPr>
        <p:spPr>
          <a:xfrm>
            <a:off x="9198333" y="5215554"/>
            <a:ext cx="292667" cy="208698"/>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5B1D9219-7D22-7734-F591-B52E640CA289}"/>
              </a:ext>
            </a:extLst>
          </p:cNvPr>
          <p:cNvSpPr/>
          <p:nvPr/>
        </p:nvSpPr>
        <p:spPr>
          <a:xfrm>
            <a:off x="9902452" y="5219730"/>
            <a:ext cx="292667" cy="208698"/>
          </a:xfrm>
          <a:prstGeom prst="rect">
            <a:avLst/>
          </a:prstGeom>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400C5E2-951F-E02B-07C0-3D3C88CFDAE4}"/>
              </a:ext>
            </a:extLst>
          </p:cNvPr>
          <p:cNvSpPr txBox="1"/>
          <p:nvPr/>
        </p:nvSpPr>
        <p:spPr>
          <a:xfrm>
            <a:off x="5630537" y="5202744"/>
            <a:ext cx="1269899" cy="261610"/>
          </a:xfrm>
          <a:prstGeom prst="rect">
            <a:avLst/>
          </a:prstGeom>
          <a:noFill/>
        </p:spPr>
        <p:txBody>
          <a:bodyPr wrap="none" rtlCol="0">
            <a:spAutoFit/>
          </a:bodyPr>
          <a:lstStyle/>
          <a:p>
            <a:r>
              <a:rPr kumimoji="1" lang="en-US" altLang="ja-JP" sz="1050"/>
              <a:t>GateWay</a:t>
            </a:r>
            <a:r>
              <a:rPr kumimoji="1" lang="ja-JP" altLang="en-US" sz="1050"/>
              <a:t>ルータ</a:t>
            </a:r>
          </a:p>
        </p:txBody>
      </p:sp>
      <p:sp>
        <p:nvSpPr>
          <p:cNvPr id="21" name="テキスト ボックス 20">
            <a:extLst>
              <a:ext uri="{FF2B5EF4-FFF2-40B4-BE49-F238E27FC236}">
                <a16:creationId xmlns:a16="http://schemas.microsoft.com/office/drawing/2014/main" id="{67092488-BE43-3016-6505-0E6B95068C4C}"/>
              </a:ext>
            </a:extLst>
          </p:cNvPr>
          <p:cNvSpPr txBox="1"/>
          <p:nvPr/>
        </p:nvSpPr>
        <p:spPr>
          <a:xfrm>
            <a:off x="1987420" y="5195353"/>
            <a:ext cx="1653017" cy="369332"/>
          </a:xfrm>
          <a:prstGeom prst="rect">
            <a:avLst/>
          </a:prstGeom>
          <a:noFill/>
        </p:spPr>
        <p:txBody>
          <a:bodyPr wrap="none" rtlCol="0">
            <a:spAutoFit/>
          </a:bodyPr>
          <a:lstStyle/>
          <a:p>
            <a:r>
              <a:rPr kumimoji="1" lang="ja-JP" altLang="en-US"/>
              <a:t>ネットワーク</a:t>
            </a:r>
            <a:r>
              <a:rPr kumimoji="1" lang="en-US" altLang="ja-JP"/>
              <a:t>IF</a:t>
            </a:r>
            <a:endParaRPr kumimoji="1" lang="ja-JP" altLang="en-US"/>
          </a:p>
        </p:txBody>
      </p:sp>
      <p:sp>
        <p:nvSpPr>
          <p:cNvPr id="37" name="テキスト ボックス 36">
            <a:extLst>
              <a:ext uri="{FF2B5EF4-FFF2-40B4-BE49-F238E27FC236}">
                <a16:creationId xmlns:a16="http://schemas.microsoft.com/office/drawing/2014/main" id="{24F9D7A3-D96C-7CE2-CF7A-EE3820C0A80B}"/>
              </a:ext>
            </a:extLst>
          </p:cNvPr>
          <p:cNvSpPr txBox="1"/>
          <p:nvPr/>
        </p:nvSpPr>
        <p:spPr>
          <a:xfrm>
            <a:off x="6149823" y="5731676"/>
            <a:ext cx="944489" cy="230832"/>
          </a:xfrm>
          <a:prstGeom prst="rect">
            <a:avLst/>
          </a:prstGeom>
          <a:noFill/>
        </p:spPr>
        <p:txBody>
          <a:bodyPr wrap="none" rtlCol="0">
            <a:spAutoFit/>
          </a:bodyPr>
          <a:lstStyle/>
          <a:p>
            <a:r>
              <a:rPr lang="en-US" altLang="ja-JP" sz="900"/>
              <a:t>IP:</a:t>
            </a:r>
            <a:r>
              <a:rPr lang="ja-JP" altLang="en-US" sz="900"/>
              <a:t>　</a:t>
            </a:r>
            <a:r>
              <a:rPr kumimoji="1" lang="en-US" altLang="ja-JP" sz="900"/>
              <a:t>10.0.2.1</a:t>
            </a:r>
          </a:p>
        </p:txBody>
      </p:sp>
      <p:sp>
        <p:nvSpPr>
          <p:cNvPr id="38" name="テキスト ボックス 37">
            <a:extLst>
              <a:ext uri="{FF2B5EF4-FFF2-40B4-BE49-F238E27FC236}">
                <a16:creationId xmlns:a16="http://schemas.microsoft.com/office/drawing/2014/main" id="{FC382F59-3BB5-6181-2EAE-6336F119B912}"/>
              </a:ext>
            </a:extLst>
          </p:cNvPr>
          <p:cNvSpPr txBox="1"/>
          <p:nvPr/>
        </p:nvSpPr>
        <p:spPr>
          <a:xfrm>
            <a:off x="8602080" y="5676139"/>
            <a:ext cx="1168910" cy="253916"/>
          </a:xfrm>
          <a:prstGeom prst="rect">
            <a:avLst/>
          </a:prstGeom>
          <a:noFill/>
        </p:spPr>
        <p:txBody>
          <a:bodyPr wrap="none" rtlCol="0">
            <a:spAutoFit/>
          </a:bodyPr>
          <a:lstStyle/>
          <a:p>
            <a:r>
              <a:rPr kumimoji="1" lang="ja-JP" altLang="en-US" sz="1050"/>
              <a:t>スイッチングハブ</a:t>
            </a:r>
          </a:p>
        </p:txBody>
      </p:sp>
      <p:sp>
        <p:nvSpPr>
          <p:cNvPr id="39" name="テキスト ボックス 38">
            <a:extLst>
              <a:ext uri="{FF2B5EF4-FFF2-40B4-BE49-F238E27FC236}">
                <a16:creationId xmlns:a16="http://schemas.microsoft.com/office/drawing/2014/main" id="{868111AB-9061-D31F-AE8B-2C4E8B141573}"/>
              </a:ext>
            </a:extLst>
          </p:cNvPr>
          <p:cNvSpPr txBox="1"/>
          <p:nvPr/>
        </p:nvSpPr>
        <p:spPr>
          <a:xfrm>
            <a:off x="4546855" y="5277414"/>
            <a:ext cx="1225015" cy="707886"/>
          </a:xfrm>
          <a:prstGeom prst="rect">
            <a:avLst/>
          </a:prstGeom>
          <a:noFill/>
        </p:spPr>
        <p:txBody>
          <a:bodyPr wrap="none" rtlCol="0">
            <a:spAutoFit/>
          </a:bodyPr>
          <a:lstStyle/>
          <a:p>
            <a:r>
              <a:rPr kumimoji="1" lang="en-US" altLang="ja-JP" sz="1000"/>
              <a:t>DHCP</a:t>
            </a:r>
            <a:r>
              <a:rPr kumimoji="1" lang="ja-JP" altLang="en-US" sz="1000"/>
              <a:t>サーバ機能</a:t>
            </a:r>
            <a:endParaRPr kumimoji="1" lang="en-US" altLang="ja-JP" sz="1000"/>
          </a:p>
          <a:p>
            <a:r>
              <a:rPr lang="en-US" altLang="ja-JP" sz="1000">
                <a:solidFill>
                  <a:srgbClr val="FF0000"/>
                </a:solidFill>
              </a:rPr>
              <a:t>DNS</a:t>
            </a:r>
            <a:r>
              <a:rPr lang="ja-JP" altLang="en-US" sz="1000">
                <a:solidFill>
                  <a:srgbClr val="FF0000"/>
                </a:solidFill>
              </a:rPr>
              <a:t>サーバ機能</a:t>
            </a:r>
            <a:endParaRPr kumimoji="1" lang="en-US" altLang="ja-JP" sz="1000">
              <a:solidFill>
                <a:srgbClr val="FF0000"/>
              </a:solidFill>
            </a:endParaRPr>
          </a:p>
          <a:p>
            <a:r>
              <a:rPr lang="ja-JP" altLang="en-US" sz="1000"/>
              <a:t>ポート転送機能</a:t>
            </a:r>
            <a:endParaRPr lang="en-US" altLang="ja-JP" sz="1000"/>
          </a:p>
          <a:p>
            <a:r>
              <a:rPr kumimoji="1" lang="en-US" altLang="ja-JP" sz="1000"/>
              <a:t>NAT</a:t>
            </a:r>
            <a:r>
              <a:rPr kumimoji="1" lang="ja-JP" altLang="en-US" sz="1000"/>
              <a:t>変換機能</a:t>
            </a:r>
          </a:p>
        </p:txBody>
      </p:sp>
      <p:sp>
        <p:nvSpPr>
          <p:cNvPr id="40" name="正方形/長方形 39">
            <a:extLst>
              <a:ext uri="{FF2B5EF4-FFF2-40B4-BE49-F238E27FC236}">
                <a16:creationId xmlns:a16="http://schemas.microsoft.com/office/drawing/2014/main" id="{F5136A59-B5DE-6728-B7D5-5C55F824CFA4}"/>
              </a:ext>
            </a:extLst>
          </p:cNvPr>
          <p:cNvSpPr/>
          <p:nvPr/>
        </p:nvSpPr>
        <p:spPr>
          <a:xfrm>
            <a:off x="4460126" y="5253830"/>
            <a:ext cx="139377" cy="722195"/>
          </a:xfrm>
          <a:prstGeom prst="rect">
            <a:avLst/>
          </a:prstGeom>
          <a:solidFill>
            <a:schemeClr val="accent2"/>
          </a:solidFill>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095183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37">
            <a:extLst>
              <a:ext uri="{FF2B5EF4-FFF2-40B4-BE49-F238E27FC236}">
                <a16:creationId xmlns:a16="http://schemas.microsoft.com/office/drawing/2014/main" id="{482C12E8-4E7F-8548-F37B-36E978CF5397}"/>
              </a:ext>
            </a:extLst>
          </p:cNvPr>
          <p:cNvSpPr/>
          <p:nvPr/>
        </p:nvSpPr>
        <p:spPr>
          <a:xfrm>
            <a:off x="7840301" y="1291042"/>
            <a:ext cx="3983525" cy="1469494"/>
          </a:xfrm>
          <a:prstGeom prst="rect">
            <a:avLst/>
          </a:prstGeom>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2-1-3.</a:t>
            </a:r>
            <a:r>
              <a:rPr lang="ja-JP" altLang="en-US"/>
              <a:t>仮想</a:t>
            </a:r>
            <a:r>
              <a:rPr lang="en-US" altLang="ja-JP"/>
              <a:t>NW</a:t>
            </a:r>
            <a:r>
              <a:rPr lang="ja-JP" altLang="en-US"/>
              <a:t>作成</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917979"/>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構成概要（ネットワーク・アドレス・変換機能</a:t>
            </a:r>
            <a:r>
              <a:rPr lang="en-US" altLang="ja-JP"/>
              <a:t>(NAT)/</a:t>
            </a:r>
            <a:r>
              <a:rPr lang="ja-JP" altLang="en-US"/>
              <a:t>ポート転送機能）</a:t>
            </a:r>
            <a:endParaRPr lang="en-US" altLang="ja-JP"/>
          </a:p>
        </p:txBody>
      </p:sp>
      <p:sp>
        <p:nvSpPr>
          <p:cNvPr id="4" name="正方形/長方形 3">
            <a:extLst>
              <a:ext uri="{FF2B5EF4-FFF2-40B4-BE49-F238E27FC236}">
                <a16:creationId xmlns:a16="http://schemas.microsoft.com/office/drawing/2014/main" id="{DA24DD29-A865-6AAD-7AE8-7404429FE047}"/>
              </a:ext>
            </a:extLst>
          </p:cNvPr>
          <p:cNvSpPr/>
          <p:nvPr/>
        </p:nvSpPr>
        <p:spPr>
          <a:xfrm>
            <a:off x="4784437" y="3963153"/>
            <a:ext cx="2078181" cy="1436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C0B0D2F-8493-5164-7548-D4FDAA93EC81}"/>
              </a:ext>
            </a:extLst>
          </p:cNvPr>
          <p:cNvSpPr/>
          <p:nvPr/>
        </p:nvSpPr>
        <p:spPr>
          <a:xfrm>
            <a:off x="3565238" y="3963152"/>
            <a:ext cx="1219200" cy="1436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2EEA80-5D08-3947-388D-E8708D22EE18}"/>
              </a:ext>
            </a:extLst>
          </p:cNvPr>
          <p:cNvSpPr/>
          <p:nvPr/>
        </p:nvSpPr>
        <p:spPr>
          <a:xfrm>
            <a:off x="6862618" y="3963152"/>
            <a:ext cx="1219200" cy="1436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33513EB-CD1C-1062-942A-DE3C8B50880F}"/>
              </a:ext>
            </a:extLst>
          </p:cNvPr>
          <p:cNvSpPr/>
          <p:nvPr/>
        </p:nvSpPr>
        <p:spPr>
          <a:xfrm>
            <a:off x="4756728" y="4099394"/>
            <a:ext cx="711200" cy="304800"/>
          </a:xfrm>
          <a:prstGeom prst="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rgbClr val="FF0000"/>
                </a:solidFill>
              </a:rPr>
              <a:t>2223</a:t>
            </a:r>
            <a:endParaRPr kumimoji="1" lang="ja-JP" altLang="en-US" sz="1200">
              <a:solidFill>
                <a:srgbClr val="FF0000"/>
              </a:solidFill>
            </a:endParaRPr>
          </a:p>
        </p:txBody>
      </p:sp>
      <p:sp>
        <p:nvSpPr>
          <p:cNvPr id="9" name="正方形/長方形 8">
            <a:extLst>
              <a:ext uri="{FF2B5EF4-FFF2-40B4-BE49-F238E27FC236}">
                <a16:creationId xmlns:a16="http://schemas.microsoft.com/office/drawing/2014/main" id="{972E9A67-7557-89B9-4B90-BD937B754465}"/>
              </a:ext>
            </a:extLst>
          </p:cNvPr>
          <p:cNvSpPr/>
          <p:nvPr/>
        </p:nvSpPr>
        <p:spPr>
          <a:xfrm>
            <a:off x="4756728" y="4465389"/>
            <a:ext cx="711200" cy="304800"/>
          </a:xfrm>
          <a:prstGeom prst="rect">
            <a:avLst/>
          </a:prstGeom>
          <a:solidFill>
            <a:schemeClr val="bg1"/>
          </a:solid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50">
                <a:solidFill>
                  <a:srgbClr val="FF0000"/>
                </a:solidFill>
              </a:rPr>
              <a:t>60001</a:t>
            </a:r>
            <a:endParaRPr kumimoji="1" lang="ja-JP" altLang="en-US" sz="1050">
              <a:solidFill>
                <a:srgbClr val="FF0000"/>
              </a:solidFill>
            </a:endParaRPr>
          </a:p>
        </p:txBody>
      </p:sp>
      <p:sp>
        <p:nvSpPr>
          <p:cNvPr id="13" name="正方形/長方形 12">
            <a:extLst>
              <a:ext uri="{FF2B5EF4-FFF2-40B4-BE49-F238E27FC236}">
                <a16:creationId xmlns:a16="http://schemas.microsoft.com/office/drawing/2014/main" id="{E37BBC6F-9D8D-5136-E4E1-4F3797A5F195}"/>
              </a:ext>
            </a:extLst>
          </p:cNvPr>
          <p:cNvSpPr/>
          <p:nvPr/>
        </p:nvSpPr>
        <p:spPr>
          <a:xfrm>
            <a:off x="6229931" y="4108630"/>
            <a:ext cx="711200" cy="304800"/>
          </a:xfrm>
          <a:prstGeom prst="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rgbClr val="FF0000"/>
                </a:solidFill>
              </a:rPr>
              <a:t>22</a:t>
            </a:r>
          </a:p>
        </p:txBody>
      </p:sp>
      <p:sp>
        <p:nvSpPr>
          <p:cNvPr id="14" name="正方形/長方形 13">
            <a:extLst>
              <a:ext uri="{FF2B5EF4-FFF2-40B4-BE49-F238E27FC236}">
                <a16:creationId xmlns:a16="http://schemas.microsoft.com/office/drawing/2014/main" id="{6050CD21-2B9F-DA69-9181-1992EE415D67}"/>
              </a:ext>
            </a:extLst>
          </p:cNvPr>
          <p:cNvSpPr/>
          <p:nvPr/>
        </p:nvSpPr>
        <p:spPr>
          <a:xfrm>
            <a:off x="6229931" y="4474625"/>
            <a:ext cx="711200" cy="304800"/>
          </a:xfrm>
          <a:prstGeom prst="rect">
            <a:avLst/>
          </a:prstGeom>
          <a:solidFill>
            <a:schemeClr val="bg1"/>
          </a:solid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rgbClr val="FF0000"/>
                </a:solidFill>
              </a:rPr>
              <a:t>60111</a:t>
            </a:r>
            <a:endParaRPr kumimoji="1" lang="ja-JP" altLang="en-US" sz="1200">
              <a:solidFill>
                <a:srgbClr val="FF0000"/>
              </a:solidFill>
            </a:endParaRPr>
          </a:p>
        </p:txBody>
      </p:sp>
      <p:cxnSp>
        <p:nvCxnSpPr>
          <p:cNvPr id="18" name="直線コネクタ 17">
            <a:extLst>
              <a:ext uri="{FF2B5EF4-FFF2-40B4-BE49-F238E27FC236}">
                <a16:creationId xmlns:a16="http://schemas.microsoft.com/office/drawing/2014/main" id="{15F13B70-C30F-7234-50B3-C31BC27C889F}"/>
              </a:ext>
            </a:extLst>
          </p:cNvPr>
          <p:cNvCxnSpPr>
            <a:stCxn id="8" idx="3"/>
            <a:endCxn id="13" idx="1"/>
          </p:cNvCxnSpPr>
          <p:nvPr/>
        </p:nvCxnSpPr>
        <p:spPr>
          <a:xfrm>
            <a:off x="5467928" y="4251794"/>
            <a:ext cx="762003" cy="9236"/>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8D5CE79-108C-F74D-DD75-8CCDE6408E2E}"/>
              </a:ext>
            </a:extLst>
          </p:cNvPr>
          <p:cNvCxnSpPr>
            <a:stCxn id="9" idx="3"/>
            <a:endCxn id="14" idx="1"/>
          </p:cNvCxnSpPr>
          <p:nvPr/>
        </p:nvCxnSpPr>
        <p:spPr>
          <a:xfrm>
            <a:off x="5467928" y="4617789"/>
            <a:ext cx="762003" cy="9236"/>
          </a:xfrm>
          <a:prstGeom prst="line">
            <a:avLst/>
          </a:prstGeom>
          <a:ln w="25400">
            <a:solidFill>
              <a:schemeClr val="accent2"/>
            </a:solidFill>
            <a:headEnd type="arrow"/>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FFEC4EA-16C9-42C3-7807-ACBBF7EA96A0}"/>
              </a:ext>
            </a:extLst>
          </p:cNvPr>
          <p:cNvSpPr txBox="1"/>
          <p:nvPr/>
        </p:nvSpPr>
        <p:spPr>
          <a:xfrm rot="16200000">
            <a:off x="2943612" y="4542959"/>
            <a:ext cx="1649811" cy="276999"/>
          </a:xfrm>
          <a:prstGeom prst="rect">
            <a:avLst/>
          </a:prstGeom>
          <a:noFill/>
        </p:spPr>
        <p:txBody>
          <a:bodyPr wrap="none" rtlCol="0">
            <a:spAutoFit/>
          </a:bodyPr>
          <a:lstStyle/>
          <a:p>
            <a:r>
              <a:rPr kumimoji="1" lang="en-US" altLang="ja-JP" sz="1200"/>
              <a:t>192.168.145.130</a:t>
            </a:r>
            <a:endParaRPr kumimoji="1" lang="ja-JP" altLang="en-US" sz="1200"/>
          </a:p>
        </p:txBody>
      </p:sp>
      <p:sp>
        <p:nvSpPr>
          <p:cNvPr id="26" name="テキスト ボックス 25">
            <a:extLst>
              <a:ext uri="{FF2B5EF4-FFF2-40B4-BE49-F238E27FC236}">
                <a16:creationId xmlns:a16="http://schemas.microsoft.com/office/drawing/2014/main" id="{7BB599CE-2C8C-C263-DFF9-AF9124ECA877}"/>
              </a:ext>
            </a:extLst>
          </p:cNvPr>
          <p:cNvSpPr txBox="1"/>
          <p:nvPr/>
        </p:nvSpPr>
        <p:spPr>
          <a:xfrm rot="16200000">
            <a:off x="7470333" y="4861823"/>
            <a:ext cx="872355" cy="276999"/>
          </a:xfrm>
          <a:prstGeom prst="rect">
            <a:avLst/>
          </a:prstGeom>
          <a:noFill/>
        </p:spPr>
        <p:txBody>
          <a:bodyPr wrap="none" rtlCol="0">
            <a:spAutoFit/>
          </a:bodyPr>
          <a:lstStyle/>
          <a:p>
            <a:r>
              <a:rPr kumimoji="1" lang="en-US" altLang="ja-JP" sz="1200"/>
              <a:t>10.0.2.1</a:t>
            </a:r>
            <a:endParaRPr kumimoji="1" lang="ja-JP" altLang="en-US" sz="1200"/>
          </a:p>
        </p:txBody>
      </p:sp>
      <p:sp>
        <p:nvSpPr>
          <p:cNvPr id="27" name="正方形/長方形 26">
            <a:extLst>
              <a:ext uri="{FF2B5EF4-FFF2-40B4-BE49-F238E27FC236}">
                <a16:creationId xmlns:a16="http://schemas.microsoft.com/office/drawing/2014/main" id="{EA06C5FB-BB6D-1943-0ED8-E56A669C3D14}"/>
              </a:ext>
            </a:extLst>
          </p:cNvPr>
          <p:cNvSpPr/>
          <p:nvPr/>
        </p:nvSpPr>
        <p:spPr>
          <a:xfrm>
            <a:off x="364838" y="3963152"/>
            <a:ext cx="1219200" cy="1436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B092047-0379-3606-887D-301D9726005F}"/>
              </a:ext>
            </a:extLst>
          </p:cNvPr>
          <p:cNvSpPr/>
          <p:nvPr/>
        </p:nvSpPr>
        <p:spPr>
          <a:xfrm>
            <a:off x="10178478" y="3963152"/>
            <a:ext cx="1219200" cy="14366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5376CA04-DE84-8CE1-43C1-D25947A53E22}"/>
              </a:ext>
            </a:extLst>
          </p:cNvPr>
          <p:cNvSpPr txBox="1"/>
          <p:nvPr/>
        </p:nvSpPr>
        <p:spPr>
          <a:xfrm rot="16200000">
            <a:off x="-200949" y="4533723"/>
            <a:ext cx="1436612" cy="276999"/>
          </a:xfrm>
          <a:prstGeom prst="rect">
            <a:avLst/>
          </a:prstGeom>
          <a:noFill/>
        </p:spPr>
        <p:txBody>
          <a:bodyPr wrap="none" rtlCol="0">
            <a:spAutoFit/>
          </a:bodyPr>
          <a:lstStyle/>
          <a:p>
            <a:r>
              <a:rPr kumimoji="1" lang="en-US" altLang="ja-JP" sz="1200"/>
              <a:t>192.168.145.2</a:t>
            </a:r>
            <a:endParaRPr kumimoji="1" lang="ja-JP" altLang="en-US" sz="1200"/>
          </a:p>
        </p:txBody>
      </p:sp>
      <p:sp>
        <p:nvSpPr>
          <p:cNvPr id="30" name="テキスト ボックス 29">
            <a:extLst>
              <a:ext uri="{FF2B5EF4-FFF2-40B4-BE49-F238E27FC236}">
                <a16:creationId xmlns:a16="http://schemas.microsoft.com/office/drawing/2014/main" id="{5FA93844-1B58-B12C-AA4B-D224516D4F91}"/>
              </a:ext>
            </a:extLst>
          </p:cNvPr>
          <p:cNvSpPr txBox="1"/>
          <p:nvPr/>
        </p:nvSpPr>
        <p:spPr>
          <a:xfrm rot="16200000">
            <a:off x="10689431" y="4446896"/>
            <a:ext cx="1010213" cy="276999"/>
          </a:xfrm>
          <a:prstGeom prst="rect">
            <a:avLst/>
          </a:prstGeom>
          <a:noFill/>
        </p:spPr>
        <p:txBody>
          <a:bodyPr wrap="none" rtlCol="0">
            <a:spAutoFit/>
          </a:bodyPr>
          <a:lstStyle/>
          <a:p>
            <a:r>
              <a:rPr kumimoji="1" lang="en-US" altLang="ja-JP" sz="1200"/>
              <a:t>10.0.2.20</a:t>
            </a:r>
            <a:endParaRPr kumimoji="1" lang="ja-JP" altLang="en-US" sz="1200"/>
          </a:p>
        </p:txBody>
      </p:sp>
      <p:cxnSp>
        <p:nvCxnSpPr>
          <p:cNvPr id="31" name="直線コネクタ 30">
            <a:extLst>
              <a:ext uri="{FF2B5EF4-FFF2-40B4-BE49-F238E27FC236}">
                <a16:creationId xmlns:a16="http://schemas.microsoft.com/office/drawing/2014/main" id="{6F0B2524-0E50-E6E3-5939-2789BF678FFD}"/>
              </a:ext>
            </a:extLst>
          </p:cNvPr>
          <p:cNvCxnSpPr>
            <a:cxnSpLocks/>
          </p:cNvCxnSpPr>
          <p:nvPr/>
        </p:nvCxnSpPr>
        <p:spPr>
          <a:xfrm>
            <a:off x="1584038" y="4261030"/>
            <a:ext cx="3168069"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5273BD3-ACD9-6DC2-44B0-D82D54A37C3E}"/>
              </a:ext>
            </a:extLst>
          </p:cNvPr>
          <p:cNvCxnSpPr>
            <a:cxnSpLocks/>
          </p:cNvCxnSpPr>
          <p:nvPr/>
        </p:nvCxnSpPr>
        <p:spPr>
          <a:xfrm>
            <a:off x="6936510" y="4263648"/>
            <a:ext cx="3168069" cy="0"/>
          </a:xfrm>
          <a:prstGeom prst="line">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4C06FBD-9217-D8FA-B80C-5E4853DA721C}"/>
              </a:ext>
            </a:extLst>
          </p:cNvPr>
          <p:cNvCxnSpPr>
            <a:cxnSpLocks/>
          </p:cNvCxnSpPr>
          <p:nvPr/>
        </p:nvCxnSpPr>
        <p:spPr>
          <a:xfrm>
            <a:off x="1607131" y="4625862"/>
            <a:ext cx="3168069" cy="0"/>
          </a:xfrm>
          <a:prstGeom prst="line">
            <a:avLst/>
          </a:prstGeom>
          <a:ln w="25400">
            <a:solidFill>
              <a:schemeClr val="accent2"/>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555ECED2-3C2D-4E25-FF64-5375549346F6}"/>
              </a:ext>
            </a:extLst>
          </p:cNvPr>
          <p:cNvCxnSpPr>
            <a:cxnSpLocks/>
          </p:cNvCxnSpPr>
          <p:nvPr/>
        </p:nvCxnSpPr>
        <p:spPr>
          <a:xfrm>
            <a:off x="6959603" y="4628480"/>
            <a:ext cx="3168069" cy="0"/>
          </a:xfrm>
          <a:prstGeom prst="line">
            <a:avLst/>
          </a:prstGeom>
          <a:ln w="2540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46BBC1D-1433-6D41-6F1F-9157A92A7BBB}"/>
              </a:ext>
            </a:extLst>
          </p:cNvPr>
          <p:cNvSpPr txBox="1"/>
          <p:nvPr/>
        </p:nvSpPr>
        <p:spPr>
          <a:xfrm>
            <a:off x="4733897" y="5066904"/>
            <a:ext cx="2217274" cy="307777"/>
          </a:xfrm>
          <a:prstGeom prst="rect">
            <a:avLst/>
          </a:prstGeom>
          <a:noFill/>
        </p:spPr>
        <p:txBody>
          <a:bodyPr wrap="none" rtlCol="0">
            <a:spAutoFit/>
          </a:bodyPr>
          <a:lstStyle/>
          <a:p>
            <a:r>
              <a:rPr kumimoji="1" lang="ja-JP" altLang="en-US" sz="1400"/>
              <a:t>ネットワーク・アドレス変換</a:t>
            </a:r>
          </a:p>
        </p:txBody>
      </p:sp>
      <p:sp>
        <p:nvSpPr>
          <p:cNvPr id="40" name="テキスト ボックス 39">
            <a:extLst>
              <a:ext uri="{FF2B5EF4-FFF2-40B4-BE49-F238E27FC236}">
                <a16:creationId xmlns:a16="http://schemas.microsoft.com/office/drawing/2014/main" id="{97C0FDD8-C35F-9FFE-DF81-E2A70CE62F9E}"/>
              </a:ext>
            </a:extLst>
          </p:cNvPr>
          <p:cNvSpPr txBox="1"/>
          <p:nvPr/>
        </p:nvSpPr>
        <p:spPr>
          <a:xfrm>
            <a:off x="4816764" y="3663783"/>
            <a:ext cx="1928733" cy="307777"/>
          </a:xfrm>
          <a:prstGeom prst="rect">
            <a:avLst/>
          </a:prstGeom>
          <a:noFill/>
        </p:spPr>
        <p:txBody>
          <a:bodyPr wrap="none" rtlCol="0">
            <a:spAutoFit/>
          </a:bodyPr>
          <a:lstStyle/>
          <a:p>
            <a:r>
              <a:rPr lang="ja-JP" altLang="en-US" sz="1400"/>
              <a:t>送信先ポート番号変換</a:t>
            </a:r>
            <a:endParaRPr kumimoji="1" lang="ja-JP" altLang="en-US" sz="1400"/>
          </a:p>
        </p:txBody>
      </p:sp>
      <p:sp>
        <p:nvSpPr>
          <p:cNvPr id="41" name="正方形/長方形 40">
            <a:extLst>
              <a:ext uri="{FF2B5EF4-FFF2-40B4-BE49-F238E27FC236}">
                <a16:creationId xmlns:a16="http://schemas.microsoft.com/office/drawing/2014/main" id="{72F1F44F-7512-125F-82B1-1FF2CA624B26}"/>
              </a:ext>
            </a:extLst>
          </p:cNvPr>
          <p:cNvSpPr/>
          <p:nvPr/>
        </p:nvSpPr>
        <p:spPr>
          <a:xfrm>
            <a:off x="10104579" y="4119031"/>
            <a:ext cx="711200" cy="304800"/>
          </a:xfrm>
          <a:prstGeom prst="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rgbClr val="FF0000"/>
                </a:solidFill>
              </a:rPr>
              <a:t>22</a:t>
            </a:r>
          </a:p>
        </p:txBody>
      </p:sp>
      <p:graphicFrame>
        <p:nvGraphicFramePr>
          <p:cNvPr id="45" name="表 45">
            <a:extLst>
              <a:ext uri="{FF2B5EF4-FFF2-40B4-BE49-F238E27FC236}">
                <a16:creationId xmlns:a16="http://schemas.microsoft.com/office/drawing/2014/main" id="{27C816F0-D43F-55A6-127C-CE0DA2B7B21B}"/>
              </a:ext>
            </a:extLst>
          </p:cNvPr>
          <p:cNvGraphicFramePr>
            <a:graphicFrameLocks noGrp="1"/>
          </p:cNvGraphicFramePr>
          <p:nvPr>
            <p:extLst>
              <p:ext uri="{D42A27DB-BD31-4B8C-83A1-F6EECF244321}">
                <p14:modId xmlns:p14="http://schemas.microsoft.com/office/powerpoint/2010/main" val="4203839190"/>
              </p:ext>
            </p:extLst>
          </p:nvPr>
        </p:nvGraphicFramePr>
        <p:xfrm>
          <a:off x="648855" y="2941631"/>
          <a:ext cx="3810004" cy="777240"/>
        </p:xfrm>
        <a:graphic>
          <a:graphicData uri="http://schemas.openxmlformats.org/drawingml/2006/table">
            <a:tbl>
              <a:tblPr firstRow="1" bandRow="1">
                <a:tableStyleId>{5C22544A-7EE6-4342-B048-85BDC9FD1C3A}</a:tableStyleId>
              </a:tblPr>
              <a:tblGrid>
                <a:gridCol w="540330">
                  <a:extLst>
                    <a:ext uri="{9D8B030D-6E8A-4147-A177-3AD203B41FA5}">
                      <a16:colId xmlns:a16="http://schemas.microsoft.com/office/drawing/2014/main" val="2629008418"/>
                    </a:ext>
                  </a:extLst>
                </a:gridCol>
                <a:gridCol w="1505528">
                  <a:extLst>
                    <a:ext uri="{9D8B030D-6E8A-4147-A177-3AD203B41FA5}">
                      <a16:colId xmlns:a16="http://schemas.microsoft.com/office/drawing/2014/main" val="2908787136"/>
                    </a:ext>
                  </a:extLst>
                </a:gridCol>
                <a:gridCol w="1764146">
                  <a:extLst>
                    <a:ext uri="{9D8B030D-6E8A-4147-A177-3AD203B41FA5}">
                      <a16:colId xmlns:a16="http://schemas.microsoft.com/office/drawing/2014/main" val="3890528151"/>
                    </a:ext>
                  </a:extLst>
                </a:gridCol>
              </a:tblGrid>
              <a:tr h="0">
                <a:tc>
                  <a:txBody>
                    <a:bodyPr/>
                    <a:lstStyle/>
                    <a:p>
                      <a:endParaRPr kumimoji="1" lang="ja-JP" altLang="en-US" sz="1100"/>
                    </a:p>
                  </a:txBody>
                  <a:tcPr/>
                </a:tc>
                <a:tc>
                  <a:txBody>
                    <a:bodyPr/>
                    <a:lstStyle/>
                    <a:p>
                      <a:pPr algn="ctr"/>
                      <a:r>
                        <a:rPr kumimoji="1" lang="ja-JP" altLang="en-US" sz="1100"/>
                        <a:t>送信元</a:t>
                      </a:r>
                    </a:p>
                  </a:txBody>
                  <a:tcPr/>
                </a:tc>
                <a:tc>
                  <a:txBody>
                    <a:bodyPr/>
                    <a:lstStyle/>
                    <a:p>
                      <a:pPr algn="ctr"/>
                      <a:r>
                        <a:rPr kumimoji="1" lang="ja-JP" altLang="en-US" sz="1100"/>
                        <a:t>送信先</a:t>
                      </a:r>
                    </a:p>
                  </a:txBody>
                  <a:tcPr/>
                </a:tc>
                <a:extLst>
                  <a:ext uri="{0D108BD9-81ED-4DB2-BD59-A6C34878D82A}">
                    <a16:rowId xmlns:a16="http://schemas.microsoft.com/office/drawing/2014/main" val="2438064830"/>
                  </a:ext>
                </a:extLst>
              </a:tr>
              <a:tr h="0">
                <a:tc>
                  <a:txBody>
                    <a:bodyPr/>
                    <a:lstStyle/>
                    <a:p>
                      <a:r>
                        <a:rPr kumimoji="1" lang="en-US" altLang="ja-JP" sz="1100"/>
                        <a:t>IP</a:t>
                      </a:r>
                      <a:endParaRPr kumimoji="1" lang="ja-JP" altLang="en-US" sz="1100"/>
                    </a:p>
                  </a:txBody>
                  <a:tcPr/>
                </a:tc>
                <a:tc>
                  <a:txBody>
                    <a:bodyPr/>
                    <a:lstStyle/>
                    <a:p>
                      <a:pPr algn="ctr"/>
                      <a:r>
                        <a:rPr kumimoji="1" lang="en-US" altLang="ja-JP" sz="1100"/>
                        <a:t>192.168.145.2</a:t>
                      </a:r>
                      <a:endParaRPr kumimoji="1" lang="ja-JP" altLang="en-US" sz="1100"/>
                    </a:p>
                  </a:txBody>
                  <a:tcPr/>
                </a:tc>
                <a:tc>
                  <a:txBody>
                    <a:bodyPr/>
                    <a:lstStyle/>
                    <a:p>
                      <a:pPr algn="ctr"/>
                      <a:r>
                        <a:rPr kumimoji="1" lang="en-US" altLang="ja-JP" sz="1100"/>
                        <a:t>192.168.145.130</a:t>
                      </a:r>
                      <a:endParaRPr kumimoji="1" lang="ja-JP" altLang="en-US" sz="1100"/>
                    </a:p>
                  </a:txBody>
                  <a:tcPr/>
                </a:tc>
                <a:extLst>
                  <a:ext uri="{0D108BD9-81ED-4DB2-BD59-A6C34878D82A}">
                    <a16:rowId xmlns:a16="http://schemas.microsoft.com/office/drawing/2014/main" val="2446167232"/>
                  </a:ext>
                </a:extLst>
              </a:tr>
              <a:tr h="0">
                <a:tc>
                  <a:txBody>
                    <a:bodyPr/>
                    <a:lstStyle/>
                    <a:p>
                      <a:r>
                        <a:rPr kumimoji="1" lang="en-US" altLang="ja-JP" sz="1100"/>
                        <a:t>Port</a:t>
                      </a:r>
                      <a:endParaRPr kumimoji="1" lang="ja-JP" altLang="en-US" sz="1100"/>
                    </a:p>
                  </a:txBody>
                  <a:tcPr/>
                </a:tc>
                <a:tc>
                  <a:txBody>
                    <a:bodyPr/>
                    <a:lstStyle/>
                    <a:p>
                      <a:pPr algn="ctr"/>
                      <a:r>
                        <a:rPr kumimoji="1" lang="en-US" altLang="ja-JP" sz="1100"/>
                        <a:t>60001(</a:t>
                      </a:r>
                      <a:r>
                        <a:rPr kumimoji="1" lang="ja-JP" altLang="en-US" sz="1100"/>
                        <a:t>ランダム</a:t>
                      </a:r>
                      <a:r>
                        <a:rPr kumimoji="1" lang="en-US" altLang="ja-JP" sz="1100"/>
                        <a:t>)</a:t>
                      </a:r>
                      <a:endParaRPr kumimoji="1" lang="ja-JP" altLang="en-US" sz="1100"/>
                    </a:p>
                  </a:txBody>
                  <a:tcPr/>
                </a:tc>
                <a:tc>
                  <a:txBody>
                    <a:bodyPr/>
                    <a:lstStyle/>
                    <a:p>
                      <a:pPr algn="ctr"/>
                      <a:r>
                        <a:rPr kumimoji="1" lang="en-US" altLang="ja-JP" sz="1100"/>
                        <a:t>2223</a:t>
                      </a:r>
                      <a:endParaRPr kumimoji="1" lang="ja-JP" altLang="en-US" sz="1100"/>
                    </a:p>
                  </a:txBody>
                  <a:tcPr/>
                </a:tc>
                <a:extLst>
                  <a:ext uri="{0D108BD9-81ED-4DB2-BD59-A6C34878D82A}">
                    <a16:rowId xmlns:a16="http://schemas.microsoft.com/office/drawing/2014/main" val="215797209"/>
                  </a:ext>
                </a:extLst>
              </a:tr>
            </a:tbl>
          </a:graphicData>
        </a:graphic>
      </p:graphicFrame>
      <p:graphicFrame>
        <p:nvGraphicFramePr>
          <p:cNvPr id="46" name="表 45">
            <a:extLst>
              <a:ext uri="{FF2B5EF4-FFF2-40B4-BE49-F238E27FC236}">
                <a16:creationId xmlns:a16="http://schemas.microsoft.com/office/drawing/2014/main" id="{D69C6A44-D4B6-B7E5-9C08-30D4C6D8B0B2}"/>
              </a:ext>
            </a:extLst>
          </p:cNvPr>
          <p:cNvGraphicFramePr>
            <a:graphicFrameLocks noGrp="1"/>
          </p:cNvGraphicFramePr>
          <p:nvPr>
            <p:extLst>
              <p:ext uri="{D42A27DB-BD31-4B8C-83A1-F6EECF244321}">
                <p14:modId xmlns:p14="http://schemas.microsoft.com/office/powerpoint/2010/main" val="3320673824"/>
              </p:ext>
            </p:extLst>
          </p:nvPr>
        </p:nvGraphicFramePr>
        <p:xfrm>
          <a:off x="7287782" y="2910317"/>
          <a:ext cx="3810004" cy="777240"/>
        </p:xfrm>
        <a:graphic>
          <a:graphicData uri="http://schemas.openxmlformats.org/drawingml/2006/table">
            <a:tbl>
              <a:tblPr firstRow="1" bandRow="1">
                <a:tableStyleId>{5C22544A-7EE6-4342-B048-85BDC9FD1C3A}</a:tableStyleId>
              </a:tblPr>
              <a:tblGrid>
                <a:gridCol w="540330">
                  <a:extLst>
                    <a:ext uri="{9D8B030D-6E8A-4147-A177-3AD203B41FA5}">
                      <a16:colId xmlns:a16="http://schemas.microsoft.com/office/drawing/2014/main" val="2629008418"/>
                    </a:ext>
                  </a:extLst>
                </a:gridCol>
                <a:gridCol w="1505528">
                  <a:extLst>
                    <a:ext uri="{9D8B030D-6E8A-4147-A177-3AD203B41FA5}">
                      <a16:colId xmlns:a16="http://schemas.microsoft.com/office/drawing/2014/main" val="2908787136"/>
                    </a:ext>
                  </a:extLst>
                </a:gridCol>
                <a:gridCol w="1764146">
                  <a:extLst>
                    <a:ext uri="{9D8B030D-6E8A-4147-A177-3AD203B41FA5}">
                      <a16:colId xmlns:a16="http://schemas.microsoft.com/office/drawing/2014/main" val="3890528151"/>
                    </a:ext>
                  </a:extLst>
                </a:gridCol>
              </a:tblGrid>
              <a:tr h="0">
                <a:tc>
                  <a:txBody>
                    <a:bodyPr/>
                    <a:lstStyle/>
                    <a:p>
                      <a:endParaRPr kumimoji="1" lang="ja-JP" altLang="en-US" sz="1100"/>
                    </a:p>
                  </a:txBody>
                  <a:tcPr/>
                </a:tc>
                <a:tc>
                  <a:txBody>
                    <a:bodyPr/>
                    <a:lstStyle/>
                    <a:p>
                      <a:pPr algn="ctr"/>
                      <a:r>
                        <a:rPr kumimoji="1" lang="ja-JP" altLang="en-US" sz="1100"/>
                        <a:t>送信元</a:t>
                      </a:r>
                    </a:p>
                  </a:txBody>
                  <a:tcPr/>
                </a:tc>
                <a:tc>
                  <a:txBody>
                    <a:bodyPr/>
                    <a:lstStyle/>
                    <a:p>
                      <a:pPr algn="ctr"/>
                      <a:r>
                        <a:rPr kumimoji="1" lang="ja-JP" altLang="en-US" sz="1100"/>
                        <a:t>送信先</a:t>
                      </a:r>
                    </a:p>
                  </a:txBody>
                  <a:tcPr/>
                </a:tc>
                <a:extLst>
                  <a:ext uri="{0D108BD9-81ED-4DB2-BD59-A6C34878D82A}">
                    <a16:rowId xmlns:a16="http://schemas.microsoft.com/office/drawing/2014/main" val="2438064830"/>
                  </a:ext>
                </a:extLst>
              </a:tr>
              <a:tr h="0">
                <a:tc>
                  <a:txBody>
                    <a:bodyPr/>
                    <a:lstStyle/>
                    <a:p>
                      <a:r>
                        <a:rPr kumimoji="1" lang="en-US" altLang="ja-JP" sz="1100"/>
                        <a:t>IP</a:t>
                      </a:r>
                      <a:endParaRPr kumimoji="1" lang="ja-JP" altLang="en-US" sz="1100"/>
                    </a:p>
                  </a:txBody>
                  <a:tcPr/>
                </a:tc>
                <a:tc>
                  <a:txBody>
                    <a:bodyPr/>
                    <a:lstStyle/>
                    <a:p>
                      <a:pPr algn="ctr"/>
                      <a:r>
                        <a:rPr kumimoji="1" lang="en-US" altLang="ja-JP" sz="1100"/>
                        <a:t>192.168.145.2</a:t>
                      </a:r>
                      <a:endParaRPr kumimoji="1" lang="ja-JP" altLang="en-US" sz="1100"/>
                    </a:p>
                  </a:txBody>
                  <a:tcPr/>
                </a:tc>
                <a:tc>
                  <a:txBody>
                    <a:bodyPr/>
                    <a:lstStyle/>
                    <a:p>
                      <a:pPr algn="ctr"/>
                      <a:r>
                        <a:rPr kumimoji="1" lang="en-US" altLang="ja-JP" sz="1100"/>
                        <a:t>10.0.2.20</a:t>
                      </a:r>
                      <a:endParaRPr kumimoji="1" lang="ja-JP" altLang="en-US" sz="1100"/>
                    </a:p>
                  </a:txBody>
                  <a:tcPr/>
                </a:tc>
                <a:extLst>
                  <a:ext uri="{0D108BD9-81ED-4DB2-BD59-A6C34878D82A}">
                    <a16:rowId xmlns:a16="http://schemas.microsoft.com/office/drawing/2014/main" val="2446167232"/>
                  </a:ext>
                </a:extLst>
              </a:tr>
              <a:tr h="0">
                <a:tc>
                  <a:txBody>
                    <a:bodyPr/>
                    <a:lstStyle/>
                    <a:p>
                      <a:r>
                        <a:rPr kumimoji="1" lang="en-US" altLang="ja-JP" sz="1100"/>
                        <a:t>Port</a:t>
                      </a:r>
                      <a:endParaRPr kumimoji="1" lang="ja-JP" altLang="en-US" sz="1100"/>
                    </a:p>
                  </a:txBody>
                  <a:tcPr/>
                </a:tc>
                <a:tc>
                  <a:txBody>
                    <a:bodyPr/>
                    <a:lstStyle/>
                    <a:p>
                      <a:pPr algn="ctr"/>
                      <a:r>
                        <a:rPr kumimoji="1" lang="en-US" altLang="ja-JP" sz="1100"/>
                        <a:t>60</a:t>
                      </a:r>
                      <a:r>
                        <a:rPr kumimoji="1" lang="ja-JP" altLang="en-US" sz="1100"/>
                        <a:t>１１</a:t>
                      </a:r>
                      <a:r>
                        <a:rPr kumimoji="1" lang="en-US" altLang="ja-JP" sz="1100"/>
                        <a:t>1(</a:t>
                      </a:r>
                      <a:r>
                        <a:rPr kumimoji="1" lang="ja-JP" altLang="en-US" sz="1100"/>
                        <a:t>ランダム</a:t>
                      </a:r>
                      <a:r>
                        <a:rPr kumimoji="1" lang="en-US" altLang="ja-JP" sz="1100"/>
                        <a:t>)</a:t>
                      </a:r>
                      <a:endParaRPr kumimoji="1" lang="ja-JP" altLang="en-US" sz="1100"/>
                    </a:p>
                  </a:txBody>
                  <a:tcPr/>
                </a:tc>
                <a:tc>
                  <a:txBody>
                    <a:bodyPr/>
                    <a:lstStyle/>
                    <a:p>
                      <a:pPr algn="ctr"/>
                      <a:r>
                        <a:rPr kumimoji="1" lang="en-US" altLang="ja-JP" sz="1100"/>
                        <a:t>22</a:t>
                      </a:r>
                      <a:endParaRPr kumimoji="1" lang="ja-JP" altLang="en-US" sz="1100"/>
                    </a:p>
                  </a:txBody>
                  <a:tcPr/>
                </a:tc>
                <a:extLst>
                  <a:ext uri="{0D108BD9-81ED-4DB2-BD59-A6C34878D82A}">
                    <a16:rowId xmlns:a16="http://schemas.microsoft.com/office/drawing/2014/main" val="215797209"/>
                  </a:ext>
                </a:extLst>
              </a:tr>
            </a:tbl>
          </a:graphicData>
        </a:graphic>
      </p:graphicFrame>
      <p:graphicFrame>
        <p:nvGraphicFramePr>
          <p:cNvPr id="47" name="表 45">
            <a:extLst>
              <a:ext uri="{FF2B5EF4-FFF2-40B4-BE49-F238E27FC236}">
                <a16:creationId xmlns:a16="http://schemas.microsoft.com/office/drawing/2014/main" id="{B0031D7F-7AD9-8593-11B5-AD76A475A7C9}"/>
              </a:ext>
            </a:extLst>
          </p:cNvPr>
          <p:cNvGraphicFramePr>
            <a:graphicFrameLocks noGrp="1"/>
          </p:cNvGraphicFramePr>
          <p:nvPr>
            <p:extLst>
              <p:ext uri="{D42A27DB-BD31-4B8C-83A1-F6EECF244321}">
                <p14:modId xmlns:p14="http://schemas.microsoft.com/office/powerpoint/2010/main" val="4245121337"/>
              </p:ext>
            </p:extLst>
          </p:nvPr>
        </p:nvGraphicFramePr>
        <p:xfrm>
          <a:off x="648855" y="5612197"/>
          <a:ext cx="3810004" cy="777240"/>
        </p:xfrm>
        <a:graphic>
          <a:graphicData uri="http://schemas.openxmlformats.org/drawingml/2006/table">
            <a:tbl>
              <a:tblPr firstRow="1" bandRow="1">
                <a:tableStyleId>{21E4AEA4-8DFA-4A89-87EB-49C32662AFE0}</a:tableStyleId>
              </a:tblPr>
              <a:tblGrid>
                <a:gridCol w="540330">
                  <a:extLst>
                    <a:ext uri="{9D8B030D-6E8A-4147-A177-3AD203B41FA5}">
                      <a16:colId xmlns:a16="http://schemas.microsoft.com/office/drawing/2014/main" val="2629008418"/>
                    </a:ext>
                  </a:extLst>
                </a:gridCol>
                <a:gridCol w="1505528">
                  <a:extLst>
                    <a:ext uri="{9D8B030D-6E8A-4147-A177-3AD203B41FA5}">
                      <a16:colId xmlns:a16="http://schemas.microsoft.com/office/drawing/2014/main" val="2908787136"/>
                    </a:ext>
                  </a:extLst>
                </a:gridCol>
                <a:gridCol w="1764146">
                  <a:extLst>
                    <a:ext uri="{9D8B030D-6E8A-4147-A177-3AD203B41FA5}">
                      <a16:colId xmlns:a16="http://schemas.microsoft.com/office/drawing/2014/main" val="3890528151"/>
                    </a:ext>
                  </a:extLst>
                </a:gridCol>
              </a:tblGrid>
              <a:tr h="0">
                <a:tc>
                  <a:txBody>
                    <a:bodyPr/>
                    <a:lstStyle/>
                    <a:p>
                      <a:endParaRPr kumimoji="1" lang="ja-JP" altLang="en-US" sz="1100"/>
                    </a:p>
                  </a:txBody>
                  <a:tcPr/>
                </a:tc>
                <a:tc>
                  <a:txBody>
                    <a:bodyPr/>
                    <a:lstStyle/>
                    <a:p>
                      <a:pPr algn="ctr"/>
                      <a:r>
                        <a:rPr kumimoji="1" lang="ja-JP" altLang="en-US" sz="1100"/>
                        <a:t>送信先</a:t>
                      </a:r>
                    </a:p>
                  </a:txBody>
                  <a:tcPr/>
                </a:tc>
                <a:tc>
                  <a:txBody>
                    <a:bodyPr/>
                    <a:lstStyle/>
                    <a:p>
                      <a:pPr algn="ctr"/>
                      <a:r>
                        <a:rPr kumimoji="1" lang="ja-JP" altLang="en-US" sz="1100"/>
                        <a:t>送信元</a:t>
                      </a:r>
                    </a:p>
                  </a:txBody>
                  <a:tcPr/>
                </a:tc>
                <a:extLst>
                  <a:ext uri="{0D108BD9-81ED-4DB2-BD59-A6C34878D82A}">
                    <a16:rowId xmlns:a16="http://schemas.microsoft.com/office/drawing/2014/main" val="2438064830"/>
                  </a:ext>
                </a:extLst>
              </a:tr>
              <a:tr h="0">
                <a:tc>
                  <a:txBody>
                    <a:bodyPr/>
                    <a:lstStyle/>
                    <a:p>
                      <a:r>
                        <a:rPr kumimoji="1" lang="en-US" altLang="ja-JP" sz="1100"/>
                        <a:t>IP</a:t>
                      </a:r>
                      <a:endParaRPr kumimoji="1" lang="ja-JP" altLang="en-US" sz="1100"/>
                    </a:p>
                  </a:txBody>
                  <a:tcPr/>
                </a:tc>
                <a:tc>
                  <a:txBody>
                    <a:bodyPr/>
                    <a:lstStyle/>
                    <a:p>
                      <a:pPr algn="ctr"/>
                      <a:r>
                        <a:rPr kumimoji="1" lang="en-US" altLang="ja-JP" sz="1100"/>
                        <a:t>192.168.145.2</a:t>
                      </a:r>
                      <a:endParaRPr kumimoji="1" lang="ja-JP" altLang="en-US" sz="1100"/>
                    </a:p>
                  </a:txBody>
                  <a:tcPr/>
                </a:tc>
                <a:tc>
                  <a:txBody>
                    <a:bodyPr/>
                    <a:lstStyle/>
                    <a:p>
                      <a:pPr algn="ctr"/>
                      <a:r>
                        <a:rPr kumimoji="1" lang="en-US" altLang="ja-JP" sz="1100"/>
                        <a:t>192.168.145.130</a:t>
                      </a:r>
                      <a:endParaRPr kumimoji="1" lang="ja-JP" altLang="en-US" sz="1100"/>
                    </a:p>
                  </a:txBody>
                  <a:tcPr/>
                </a:tc>
                <a:extLst>
                  <a:ext uri="{0D108BD9-81ED-4DB2-BD59-A6C34878D82A}">
                    <a16:rowId xmlns:a16="http://schemas.microsoft.com/office/drawing/2014/main" val="2446167232"/>
                  </a:ext>
                </a:extLst>
              </a:tr>
              <a:tr h="0">
                <a:tc>
                  <a:txBody>
                    <a:bodyPr/>
                    <a:lstStyle/>
                    <a:p>
                      <a:r>
                        <a:rPr kumimoji="1" lang="en-US" altLang="ja-JP" sz="1100"/>
                        <a:t>Port</a:t>
                      </a:r>
                      <a:endParaRPr kumimoji="1" lang="ja-JP" altLang="en-US" sz="1100"/>
                    </a:p>
                  </a:txBody>
                  <a:tcPr/>
                </a:tc>
                <a:tc>
                  <a:txBody>
                    <a:bodyPr/>
                    <a:lstStyle/>
                    <a:p>
                      <a:pPr algn="ctr"/>
                      <a:r>
                        <a:rPr kumimoji="1" lang="en-US" altLang="ja-JP" sz="1100"/>
                        <a:t>60001</a:t>
                      </a:r>
                      <a:endParaRPr kumimoji="1" lang="ja-JP" altLang="en-US" sz="1100"/>
                    </a:p>
                  </a:txBody>
                  <a:tcPr/>
                </a:tc>
                <a:tc>
                  <a:txBody>
                    <a:bodyPr/>
                    <a:lstStyle/>
                    <a:p>
                      <a:pPr algn="ctr"/>
                      <a:r>
                        <a:rPr kumimoji="1" lang="en-US" altLang="ja-JP" sz="1100"/>
                        <a:t>99001(</a:t>
                      </a:r>
                      <a:r>
                        <a:rPr kumimoji="1" lang="ja-JP" altLang="en-US" sz="1100"/>
                        <a:t>ランダム</a:t>
                      </a:r>
                      <a:r>
                        <a:rPr kumimoji="1" lang="en-US" altLang="ja-JP" sz="1100"/>
                        <a:t>)</a:t>
                      </a:r>
                      <a:endParaRPr kumimoji="1" lang="ja-JP" altLang="en-US" sz="1100"/>
                    </a:p>
                  </a:txBody>
                  <a:tcPr/>
                </a:tc>
                <a:extLst>
                  <a:ext uri="{0D108BD9-81ED-4DB2-BD59-A6C34878D82A}">
                    <a16:rowId xmlns:a16="http://schemas.microsoft.com/office/drawing/2014/main" val="215797209"/>
                  </a:ext>
                </a:extLst>
              </a:tr>
            </a:tbl>
          </a:graphicData>
        </a:graphic>
      </p:graphicFrame>
      <p:graphicFrame>
        <p:nvGraphicFramePr>
          <p:cNvPr id="48" name="表 47">
            <a:extLst>
              <a:ext uri="{FF2B5EF4-FFF2-40B4-BE49-F238E27FC236}">
                <a16:creationId xmlns:a16="http://schemas.microsoft.com/office/drawing/2014/main" id="{3EA74A6C-1A44-2A6B-111B-37452DC81BDE}"/>
              </a:ext>
            </a:extLst>
          </p:cNvPr>
          <p:cNvGraphicFramePr>
            <a:graphicFrameLocks noGrp="1"/>
          </p:cNvGraphicFramePr>
          <p:nvPr>
            <p:extLst>
              <p:ext uri="{D42A27DB-BD31-4B8C-83A1-F6EECF244321}">
                <p14:modId xmlns:p14="http://schemas.microsoft.com/office/powerpoint/2010/main" val="3521477337"/>
              </p:ext>
            </p:extLst>
          </p:nvPr>
        </p:nvGraphicFramePr>
        <p:xfrm>
          <a:off x="7287782" y="5641149"/>
          <a:ext cx="3810004" cy="777240"/>
        </p:xfrm>
        <a:graphic>
          <a:graphicData uri="http://schemas.openxmlformats.org/drawingml/2006/table">
            <a:tbl>
              <a:tblPr firstRow="1" bandRow="1">
                <a:tableStyleId>{21E4AEA4-8DFA-4A89-87EB-49C32662AFE0}</a:tableStyleId>
              </a:tblPr>
              <a:tblGrid>
                <a:gridCol w="540330">
                  <a:extLst>
                    <a:ext uri="{9D8B030D-6E8A-4147-A177-3AD203B41FA5}">
                      <a16:colId xmlns:a16="http://schemas.microsoft.com/office/drawing/2014/main" val="2629008418"/>
                    </a:ext>
                  </a:extLst>
                </a:gridCol>
                <a:gridCol w="1505528">
                  <a:extLst>
                    <a:ext uri="{9D8B030D-6E8A-4147-A177-3AD203B41FA5}">
                      <a16:colId xmlns:a16="http://schemas.microsoft.com/office/drawing/2014/main" val="2908787136"/>
                    </a:ext>
                  </a:extLst>
                </a:gridCol>
                <a:gridCol w="1764146">
                  <a:extLst>
                    <a:ext uri="{9D8B030D-6E8A-4147-A177-3AD203B41FA5}">
                      <a16:colId xmlns:a16="http://schemas.microsoft.com/office/drawing/2014/main" val="3890528151"/>
                    </a:ext>
                  </a:extLst>
                </a:gridCol>
              </a:tblGrid>
              <a:tr h="0">
                <a:tc>
                  <a:txBody>
                    <a:bodyPr/>
                    <a:lstStyle/>
                    <a:p>
                      <a:endParaRPr kumimoji="1" lang="ja-JP" altLang="en-US" sz="1100"/>
                    </a:p>
                  </a:txBody>
                  <a:tcPr/>
                </a:tc>
                <a:tc>
                  <a:txBody>
                    <a:bodyPr/>
                    <a:lstStyle/>
                    <a:p>
                      <a:pPr algn="ctr"/>
                      <a:r>
                        <a:rPr kumimoji="1" lang="ja-JP" altLang="en-US" sz="1100"/>
                        <a:t>送信先</a:t>
                      </a:r>
                    </a:p>
                  </a:txBody>
                  <a:tcPr/>
                </a:tc>
                <a:tc>
                  <a:txBody>
                    <a:bodyPr/>
                    <a:lstStyle/>
                    <a:p>
                      <a:pPr algn="ctr"/>
                      <a:r>
                        <a:rPr kumimoji="1" lang="ja-JP" altLang="en-US" sz="1100"/>
                        <a:t>送信元</a:t>
                      </a:r>
                    </a:p>
                  </a:txBody>
                  <a:tcPr/>
                </a:tc>
                <a:extLst>
                  <a:ext uri="{0D108BD9-81ED-4DB2-BD59-A6C34878D82A}">
                    <a16:rowId xmlns:a16="http://schemas.microsoft.com/office/drawing/2014/main" val="2438064830"/>
                  </a:ext>
                </a:extLst>
              </a:tr>
              <a:tr h="0">
                <a:tc>
                  <a:txBody>
                    <a:bodyPr/>
                    <a:lstStyle/>
                    <a:p>
                      <a:r>
                        <a:rPr kumimoji="1" lang="en-US" altLang="ja-JP" sz="1100"/>
                        <a:t>IP</a:t>
                      </a:r>
                      <a:endParaRPr kumimoji="1" lang="ja-JP" altLang="en-US" sz="1100"/>
                    </a:p>
                  </a:txBody>
                  <a:tcPr/>
                </a:tc>
                <a:tc>
                  <a:txBody>
                    <a:bodyPr/>
                    <a:lstStyle/>
                    <a:p>
                      <a:pPr algn="ctr"/>
                      <a:r>
                        <a:rPr kumimoji="1" lang="en-US" altLang="ja-JP" sz="1100"/>
                        <a:t>10.0.2.1</a:t>
                      </a:r>
                      <a:endParaRPr kumimoji="1" lang="ja-JP" altLang="en-US" sz="1100"/>
                    </a:p>
                  </a:txBody>
                  <a:tcPr/>
                </a:tc>
                <a:tc>
                  <a:txBody>
                    <a:bodyPr/>
                    <a:lstStyle/>
                    <a:p>
                      <a:pPr algn="ctr"/>
                      <a:r>
                        <a:rPr kumimoji="1" lang="en-US" altLang="ja-JP" sz="1100"/>
                        <a:t>10.0.2.20</a:t>
                      </a:r>
                      <a:endParaRPr kumimoji="1" lang="ja-JP" altLang="en-US" sz="1100"/>
                    </a:p>
                  </a:txBody>
                  <a:tcPr/>
                </a:tc>
                <a:extLst>
                  <a:ext uri="{0D108BD9-81ED-4DB2-BD59-A6C34878D82A}">
                    <a16:rowId xmlns:a16="http://schemas.microsoft.com/office/drawing/2014/main" val="2446167232"/>
                  </a:ext>
                </a:extLst>
              </a:tr>
              <a:tr h="0">
                <a:tc>
                  <a:txBody>
                    <a:bodyPr/>
                    <a:lstStyle/>
                    <a:p>
                      <a:r>
                        <a:rPr kumimoji="1" lang="en-US" altLang="ja-JP" sz="1100"/>
                        <a:t>Port</a:t>
                      </a:r>
                      <a:endParaRPr kumimoji="1" lang="ja-JP" altLang="en-US" sz="1100"/>
                    </a:p>
                  </a:txBody>
                  <a:tcPr/>
                </a:tc>
                <a:tc>
                  <a:txBody>
                    <a:bodyPr/>
                    <a:lstStyle/>
                    <a:p>
                      <a:pPr algn="ctr"/>
                      <a:r>
                        <a:rPr kumimoji="1" lang="en-US" altLang="ja-JP" sz="1100"/>
                        <a:t>60111</a:t>
                      </a:r>
                      <a:endParaRPr kumimoji="1" lang="ja-JP" altLang="en-US" sz="11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a:t>99088(</a:t>
                      </a:r>
                      <a:r>
                        <a:rPr kumimoji="1" lang="ja-JP" altLang="en-US" sz="1100"/>
                        <a:t>ランダム</a:t>
                      </a:r>
                      <a:r>
                        <a:rPr kumimoji="1" lang="en-US" altLang="ja-JP" sz="1100"/>
                        <a:t>)</a:t>
                      </a:r>
                      <a:endParaRPr kumimoji="1" lang="ja-JP" altLang="en-US" sz="1100"/>
                    </a:p>
                  </a:txBody>
                  <a:tcPr/>
                </a:tc>
                <a:extLst>
                  <a:ext uri="{0D108BD9-81ED-4DB2-BD59-A6C34878D82A}">
                    <a16:rowId xmlns:a16="http://schemas.microsoft.com/office/drawing/2014/main" val="215797209"/>
                  </a:ext>
                </a:extLst>
              </a:tr>
            </a:tbl>
          </a:graphicData>
        </a:graphic>
      </p:graphicFrame>
      <p:sp>
        <p:nvSpPr>
          <p:cNvPr id="49" name="正方形/長方形 48">
            <a:extLst>
              <a:ext uri="{FF2B5EF4-FFF2-40B4-BE49-F238E27FC236}">
                <a16:creationId xmlns:a16="http://schemas.microsoft.com/office/drawing/2014/main" id="{C5565377-2A30-A165-2B3F-2117F4E72455}"/>
              </a:ext>
            </a:extLst>
          </p:cNvPr>
          <p:cNvSpPr/>
          <p:nvPr/>
        </p:nvSpPr>
        <p:spPr>
          <a:xfrm>
            <a:off x="919222" y="4465389"/>
            <a:ext cx="711200" cy="304800"/>
          </a:xfrm>
          <a:prstGeom prst="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100">
                <a:solidFill>
                  <a:srgbClr val="FF0000"/>
                </a:solidFill>
              </a:rPr>
              <a:t>60001</a:t>
            </a:r>
            <a:endParaRPr kumimoji="1" lang="en-US" altLang="ja-JP" sz="1100">
              <a:solidFill>
                <a:srgbClr val="FF0000"/>
              </a:solidFill>
            </a:endParaRPr>
          </a:p>
        </p:txBody>
      </p:sp>
      <p:sp>
        <p:nvSpPr>
          <p:cNvPr id="50" name="矢印: 右 49">
            <a:extLst>
              <a:ext uri="{FF2B5EF4-FFF2-40B4-BE49-F238E27FC236}">
                <a16:creationId xmlns:a16="http://schemas.microsoft.com/office/drawing/2014/main" id="{6647DBC6-B678-485A-BFD1-1E8FB3EC3D01}"/>
              </a:ext>
            </a:extLst>
          </p:cNvPr>
          <p:cNvSpPr/>
          <p:nvPr/>
        </p:nvSpPr>
        <p:spPr>
          <a:xfrm>
            <a:off x="1995056" y="3723489"/>
            <a:ext cx="1117603" cy="445930"/>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1" name="矢印: 右 50">
            <a:extLst>
              <a:ext uri="{FF2B5EF4-FFF2-40B4-BE49-F238E27FC236}">
                <a16:creationId xmlns:a16="http://schemas.microsoft.com/office/drawing/2014/main" id="{92BA6BD6-1E0E-EBF8-8DEB-9FFBA259F5BA}"/>
              </a:ext>
            </a:extLst>
          </p:cNvPr>
          <p:cNvSpPr/>
          <p:nvPr/>
        </p:nvSpPr>
        <p:spPr>
          <a:xfrm flipH="1">
            <a:off x="8581668" y="4822483"/>
            <a:ext cx="1117601" cy="445930"/>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8F30D16B-575C-7D9C-3291-94116CB614D9}"/>
              </a:ext>
            </a:extLst>
          </p:cNvPr>
          <p:cNvSpPr/>
          <p:nvPr/>
        </p:nvSpPr>
        <p:spPr>
          <a:xfrm>
            <a:off x="8497448" y="3785145"/>
            <a:ext cx="1117603" cy="445930"/>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9ABEDFF5-AE1A-13B4-4C8E-3B5F2D1FFA7A}"/>
              </a:ext>
            </a:extLst>
          </p:cNvPr>
          <p:cNvSpPr/>
          <p:nvPr/>
        </p:nvSpPr>
        <p:spPr>
          <a:xfrm flipH="1">
            <a:off x="2015837" y="4786336"/>
            <a:ext cx="1117601" cy="445930"/>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nvGrpSpPr>
          <p:cNvPr id="24" name="グループ化 23">
            <a:extLst>
              <a:ext uri="{FF2B5EF4-FFF2-40B4-BE49-F238E27FC236}">
                <a16:creationId xmlns:a16="http://schemas.microsoft.com/office/drawing/2014/main" id="{5DBEC009-E34B-92C0-FDF4-4EBA406B5613}"/>
              </a:ext>
            </a:extLst>
          </p:cNvPr>
          <p:cNvGrpSpPr/>
          <p:nvPr/>
        </p:nvGrpSpPr>
        <p:grpSpPr>
          <a:xfrm>
            <a:off x="8193732" y="1528563"/>
            <a:ext cx="3490167" cy="1156997"/>
            <a:chOff x="3580836" y="774441"/>
            <a:chExt cx="6020364" cy="2160125"/>
          </a:xfrm>
        </p:grpSpPr>
        <p:pic>
          <p:nvPicPr>
            <p:cNvPr id="32" name="図 31">
              <a:extLst>
                <a:ext uri="{FF2B5EF4-FFF2-40B4-BE49-F238E27FC236}">
                  <a16:creationId xmlns:a16="http://schemas.microsoft.com/office/drawing/2014/main" id="{4B779CCC-0D9D-5C48-81F0-A475F4FAB2CD}"/>
                </a:ext>
              </a:extLst>
            </p:cNvPr>
            <p:cNvPicPr>
              <a:picLocks noChangeAspect="1"/>
            </p:cNvPicPr>
            <p:nvPr/>
          </p:nvPicPr>
          <p:blipFill>
            <a:blip r:embed="rId2"/>
            <a:stretch>
              <a:fillRect/>
            </a:stretch>
          </p:blipFill>
          <p:spPr>
            <a:xfrm>
              <a:off x="3618160" y="774441"/>
              <a:ext cx="5983040" cy="1719991"/>
            </a:xfrm>
            <a:prstGeom prst="rect">
              <a:avLst/>
            </a:prstGeom>
          </p:spPr>
        </p:pic>
        <p:pic>
          <p:nvPicPr>
            <p:cNvPr id="33" name="図 32">
              <a:extLst>
                <a:ext uri="{FF2B5EF4-FFF2-40B4-BE49-F238E27FC236}">
                  <a16:creationId xmlns:a16="http://schemas.microsoft.com/office/drawing/2014/main" id="{71E139E5-415D-99E5-FC1C-878657DAFDC8}"/>
                </a:ext>
              </a:extLst>
            </p:cNvPr>
            <p:cNvPicPr>
              <a:picLocks noChangeAspect="1"/>
            </p:cNvPicPr>
            <p:nvPr/>
          </p:nvPicPr>
          <p:blipFill>
            <a:blip r:embed="rId3"/>
            <a:stretch>
              <a:fillRect/>
            </a:stretch>
          </p:blipFill>
          <p:spPr>
            <a:xfrm>
              <a:off x="3580836" y="2434242"/>
              <a:ext cx="5983040" cy="500324"/>
            </a:xfrm>
            <a:prstGeom prst="rect">
              <a:avLst/>
            </a:prstGeom>
          </p:spPr>
        </p:pic>
      </p:grpSp>
      <p:sp>
        <p:nvSpPr>
          <p:cNvPr id="37" name="テキスト ボックス 36">
            <a:extLst>
              <a:ext uri="{FF2B5EF4-FFF2-40B4-BE49-F238E27FC236}">
                <a16:creationId xmlns:a16="http://schemas.microsoft.com/office/drawing/2014/main" id="{F8427687-0BC0-6485-5641-F759D776BE44}"/>
              </a:ext>
            </a:extLst>
          </p:cNvPr>
          <p:cNvSpPr txBox="1"/>
          <p:nvPr/>
        </p:nvSpPr>
        <p:spPr>
          <a:xfrm>
            <a:off x="7840301" y="1241681"/>
            <a:ext cx="1261884" cy="307777"/>
          </a:xfrm>
          <a:prstGeom prst="rect">
            <a:avLst/>
          </a:prstGeom>
          <a:noFill/>
        </p:spPr>
        <p:txBody>
          <a:bodyPr wrap="none" rtlCol="0">
            <a:spAutoFit/>
          </a:bodyPr>
          <a:lstStyle/>
          <a:p>
            <a:r>
              <a:rPr kumimoji="1" lang="ja-JP" altLang="en-US" sz="1400"/>
              <a:t>■実際の設定</a:t>
            </a:r>
          </a:p>
        </p:txBody>
      </p:sp>
      <p:sp>
        <p:nvSpPr>
          <p:cNvPr id="42" name="正方形/長方形 41">
            <a:extLst>
              <a:ext uri="{FF2B5EF4-FFF2-40B4-BE49-F238E27FC236}">
                <a16:creationId xmlns:a16="http://schemas.microsoft.com/office/drawing/2014/main" id="{06A11441-D1CD-D707-716A-0B9D00A33F48}"/>
              </a:ext>
            </a:extLst>
          </p:cNvPr>
          <p:cNvSpPr/>
          <p:nvPr/>
        </p:nvSpPr>
        <p:spPr>
          <a:xfrm>
            <a:off x="8081818" y="2254313"/>
            <a:ext cx="3602081" cy="19550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51BC9504-44DA-31E7-93AC-D1A8B289F1EB}"/>
              </a:ext>
            </a:extLst>
          </p:cNvPr>
          <p:cNvCxnSpPr>
            <a:cxnSpLocks/>
          </p:cNvCxnSpPr>
          <p:nvPr/>
        </p:nvCxnSpPr>
        <p:spPr>
          <a:xfrm>
            <a:off x="364838" y="2859513"/>
            <a:ext cx="11578118" cy="2619"/>
          </a:xfrm>
          <a:prstGeom prst="line">
            <a:avLst/>
          </a:prstGeom>
          <a:ln w="222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52D7E69F-33B9-5FF2-4835-B6F094B419C5}"/>
              </a:ext>
            </a:extLst>
          </p:cNvPr>
          <p:cNvSpPr txBox="1"/>
          <p:nvPr/>
        </p:nvSpPr>
        <p:spPr>
          <a:xfrm>
            <a:off x="258397" y="2549598"/>
            <a:ext cx="1491114" cy="307777"/>
          </a:xfrm>
          <a:prstGeom prst="rect">
            <a:avLst/>
          </a:prstGeom>
          <a:noFill/>
        </p:spPr>
        <p:txBody>
          <a:bodyPr wrap="none" rtlCol="0">
            <a:spAutoFit/>
          </a:bodyPr>
          <a:lstStyle/>
          <a:p>
            <a:r>
              <a:rPr lang="ja-JP" altLang="en-US" sz="1400"/>
              <a:t>■ＮＡＴ動作概要</a:t>
            </a:r>
            <a:endParaRPr kumimoji="1" lang="ja-JP" altLang="en-US" sz="1400"/>
          </a:p>
        </p:txBody>
      </p:sp>
      <p:sp>
        <p:nvSpPr>
          <p:cNvPr id="54" name="テキスト ボックス 53">
            <a:extLst>
              <a:ext uri="{FF2B5EF4-FFF2-40B4-BE49-F238E27FC236}">
                <a16:creationId xmlns:a16="http://schemas.microsoft.com/office/drawing/2014/main" id="{DA405EE4-63EC-B010-8EB5-C7BAF634E8A1}"/>
              </a:ext>
            </a:extLst>
          </p:cNvPr>
          <p:cNvSpPr txBox="1"/>
          <p:nvPr/>
        </p:nvSpPr>
        <p:spPr>
          <a:xfrm rot="16200000">
            <a:off x="138598" y="3202213"/>
            <a:ext cx="729687" cy="276999"/>
          </a:xfrm>
          <a:prstGeom prst="rect">
            <a:avLst/>
          </a:prstGeom>
          <a:noFill/>
        </p:spPr>
        <p:txBody>
          <a:bodyPr wrap="none" rtlCol="0">
            <a:spAutoFit/>
          </a:bodyPr>
          <a:lstStyle/>
          <a:p>
            <a:r>
              <a:rPr kumimoji="1" lang="ja-JP" altLang="en-US" sz="1200"/>
              <a:t>パケット</a:t>
            </a:r>
          </a:p>
        </p:txBody>
      </p:sp>
      <p:sp>
        <p:nvSpPr>
          <p:cNvPr id="55" name="テキスト ボックス 54">
            <a:extLst>
              <a:ext uri="{FF2B5EF4-FFF2-40B4-BE49-F238E27FC236}">
                <a16:creationId xmlns:a16="http://schemas.microsoft.com/office/drawing/2014/main" id="{72A9FFBB-75F5-6688-B8C6-5A01F84D9FBB}"/>
              </a:ext>
            </a:extLst>
          </p:cNvPr>
          <p:cNvSpPr txBox="1"/>
          <p:nvPr/>
        </p:nvSpPr>
        <p:spPr>
          <a:xfrm rot="16200000">
            <a:off x="143278" y="5870391"/>
            <a:ext cx="729687" cy="276999"/>
          </a:xfrm>
          <a:prstGeom prst="rect">
            <a:avLst/>
          </a:prstGeom>
          <a:noFill/>
        </p:spPr>
        <p:txBody>
          <a:bodyPr wrap="none" rtlCol="0">
            <a:spAutoFit/>
          </a:bodyPr>
          <a:lstStyle/>
          <a:p>
            <a:r>
              <a:rPr kumimoji="1" lang="ja-JP" altLang="en-US" sz="1200"/>
              <a:t>パケット</a:t>
            </a:r>
          </a:p>
        </p:txBody>
      </p:sp>
      <p:sp>
        <p:nvSpPr>
          <p:cNvPr id="56" name="テキスト ボックス 55">
            <a:extLst>
              <a:ext uri="{FF2B5EF4-FFF2-40B4-BE49-F238E27FC236}">
                <a16:creationId xmlns:a16="http://schemas.microsoft.com/office/drawing/2014/main" id="{E0039206-3E78-EB86-1CB9-472CF3DAABD5}"/>
              </a:ext>
            </a:extLst>
          </p:cNvPr>
          <p:cNvSpPr txBox="1"/>
          <p:nvPr/>
        </p:nvSpPr>
        <p:spPr>
          <a:xfrm rot="16200000">
            <a:off x="6775203" y="5884645"/>
            <a:ext cx="729687" cy="276999"/>
          </a:xfrm>
          <a:prstGeom prst="rect">
            <a:avLst/>
          </a:prstGeom>
          <a:noFill/>
        </p:spPr>
        <p:txBody>
          <a:bodyPr wrap="none" rtlCol="0">
            <a:spAutoFit/>
          </a:bodyPr>
          <a:lstStyle/>
          <a:p>
            <a:r>
              <a:rPr kumimoji="1" lang="ja-JP" altLang="en-US" sz="1200"/>
              <a:t>パケット</a:t>
            </a:r>
          </a:p>
        </p:txBody>
      </p:sp>
      <p:sp>
        <p:nvSpPr>
          <p:cNvPr id="57" name="テキスト ボックス 56">
            <a:extLst>
              <a:ext uri="{FF2B5EF4-FFF2-40B4-BE49-F238E27FC236}">
                <a16:creationId xmlns:a16="http://schemas.microsoft.com/office/drawing/2014/main" id="{5727B90E-DB3D-84C7-5A88-B8FAC44EB422}"/>
              </a:ext>
            </a:extLst>
          </p:cNvPr>
          <p:cNvSpPr txBox="1"/>
          <p:nvPr/>
        </p:nvSpPr>
        <p:spPr>
          <a:xfrm rot="16200000">
            <a:off x="6775157" y="3165311"/>
            <a:ext cx="729687" cy="276999"/>
          </a:xfrm>
          <a:prstGeom prst="rect">
            <a:avLst/>
          </a:prstGeom>
          <a:noFill/>
        </p:spPr>
        <p:txBody>
          <a:bodyPr wrap="none" rtlCol="0">
            <a:spAutoFit/>
          </a:bodyPr>
          <a:lstStyle/>
          <a:p>
            <a:r>
              <a:rPr kumimoji="1" lang="ja-JP" altLang="en-US" sz="1200"/>
              <a:t>パケット</a:t>
            </a:r>
          </a:p>
        </p:txBody>
      </p:sp>
    </p:spTree>
    <p:extLst>
      <p:ext uri="{BB962C8B-B14F-4D97-AF65-F5344CB8AC3E}">
        <p14:creationId xmlns:p14="http://schemas.microsoft.com/office/powerpoint/2010/main" val="2741595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2-1-3.</a:t>
            </a:r>
            <a:r>
              <a:rPr lang="ja-JP" altLang="en-US"/>
              <a:t>仮想</a:t>
            </a:r>
            <a:r>
              <a:rPr lang="en-US" altLang="ja-JP"/>
              <a:t>NW</a:t>
            </a:r>
            <a:r>
              <a:rPr lang="ja-JP" altLang="en-US"/>
              <a:t>作成</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917979"/>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VirtualBOX</a:t>
            </a:r>
            <a:r>
              <a:rPr lang="ja-JP" altLang="en-US"/>
              <a:t>：仮想セットワーク作成手順</a:t>
            </a:r>
            <a:endParaRPr lang="en-US" altLang="ja-JP"/>
          </a:p>
        </p:txBody>
      </p:sp>
      <p:pic>
        <p:nvPicPr>
          <p:cNvPr id="3" name="図 2">
            <a:extLst>
              <a:ext uri="{FF2B5EF4-FFF2-40B4-BE49-F238E27FC236}">
                <a16:creationId xmlns:a16="http://schemas.microsoft.com/office/drawing/2014/main" id="{6EAFAEAE-CF75-C455-230B-7D1AF6816D54}"/>
              </a:ext>
            </a:extLst>
          </p:cNvPr>
          <p:cNvPicPr>
            <a:picLocks noChangeAspect="1"/>
          </p:cNvPicPr>
          <p:nvPr/>
        </p:nvPicPr>
        <p:blipFill>
          <a:blip r:embed="rId2"/>
          <a:stretch>
            <a:fillRect/>
          </a:stretch>
        </p:blipFill>
        <p:spPr>
          <a:xfrm>
            <a:off x="320306" y="2727782"/>
            <a:ext cx="3373830" cy="2536945"/>
          </a:xfrm>
          <a:prstGeom prst="rect">
            <a:avLst/>
          </a:prstGeom>
        </p:spPr>
      </p:pic>
      <p:pic>
        <p:nvPicPr>
          <p:cNvPr id="12" name="図 11">
            <a:extLst>
              <a:ext uri="{FF2B5EF4-FFF2-40B4-BE49-F238E27FC236}">
                <a16:creationId xmlns:a16="http://schemas.microsoft.com/office/drawing/2014/main" id="{E8D31B6D-7D8A-7377-AAE2-2D1CE9D273B5}"/>
              </a:ext>
            </a:extLst>
          </p:cNvPr>
          <p:cNvPicPr>
            <a:picLocks noChangeAspect="1"/>
          </p:cNvPicPr>
          <p:nvPr/>
        </p:nvPicPr>
        <p:blipFill>
          <a:blip r:embed="rId3"/>
          <a:stretch>
            <a:fillRect/>
          </a:stretch>
        </p:blipFill>
        <p:spPr>
          <a:xfrm>
            <a:off x="3925352" y="2730668"/>
            <a:ext cx="3926006" cy="2534059"/>
          </a:xfrm>
          <a:prstGeom prst="rect">
            <a:avLst/>
          </a:prstGeom>
        </p:spPr>
      </p:pic>
      <p:pic>
        <p:nvPicPr>
          <p:cNvPr id="14" name="図 13">
            <a:extLst>
              <a:ext uri="{FF2B5EF4-FFF2-40B4-BE49-F238E27FC236}">
                <a16:creationId xmlns:a16="http://schemas.microsoft.com/office/drawing/2014/main" id="{72501CD2-77DC-E10E-98C3-B162529AB6FF}"/>
              </a:ext>
            </a:extLst>
          </p:cNvPr>
          <p:cNvPicPr>
            <a:picLocks noChangeAspect="1"/>
          </p:cNvPicPr>
          <p:nvPr/>
        </p:nvPicPr>
        <p:blipFill>
          <a:blip r:embed="rId4"/>
          <a:stretch>
            <a:fillRect/>
          </a:stretch>
        </p:blipFill>
        <p:spPr>
          <a:xfrm>
            <a:off x="8016950" y="2727782"/>
            <a:ext cx="3926006" cy="2534059"/>
          </a:xfrm>
          <a:prstGeom prst="rect">
            <a:avLst/>
          </a:prstGeom>
        </p:spPr>
      </p:pic>
      <p:grpSp>
        <p:nvGrpSpPr>
          <p:cNvPr id="22" name="グループ化 21">
            <a:extLst>
              <a:ext uri="{FF2B5EF4-FFF2-40B4-BE49-F238E27FC236}">
                <a16:creationId xmlns:a16="http://schemas.microsoft.com/office/drawing/2014/main" id="{09C9E085-FB6A-114A-77B8-C63562110115}"/>
              </a:ext>
            </a:extLst>
          </p:cNvPr>
          <p:cNvGrpSpPr/>
          <p:nvPr/>
        </p:nvGrpSpPr>
        <p:grpSpPr>
          <a:xfrm>
            <a:off x="7351594" y="5449809"/>
            <a:ext cx="3786461" cy="1339727"/>
            <a:chOff x="3580836" y="774441"/>
            <a:chExt cx="6020364" cy="2160125"/>
          </a:xfrm>
        </p:grpSpPr>
        <p:pic>
          <p:nvPicPr>
            <p:cNvPr id="16" name="図 15">
              <a:extLst>
                <a:ext uri="{FF2B5EF4-FFF2-40B4-BE49-F238E27FC236}">
                  <a16:creationId xmlns:a16="http://schemas.microsoft.com/office/drawing/2014/main" id="{C38A4931-8BE7-38C8-A719-26E7BDEF8F46}"/>
                </a:ext>
              </a:extLst>
            </p:cNvPr>
            <p:cNvPicPr>
              <a:picLocks noChangeAspect="1"/>
            </p:cNvPicPr>
            <p:nvPr/>
          </p:nvPicPr>
          <p:blipFill>
            <a:blip r:embed="rId5"/>
            <a:stretch>
              <a:fillRect/>
            </a:stretch>
          </p:blipFill>
          <p:spPr>
            <a:xfrm>
              <a:off x="3618160" y="774441"/>
              <a:ext cx="5983040" cy="1719991"/>
            </a:xfrm>
            <a:prstGeom prst="rect">
              <a:avLst/>
            </a:prstGeom>
          </p:spPr>
        </p:pic>
        <p:pic>
          <p:nvPicPr>
            <p:cNvPr id="21" name="図 20">
              <a:extLst>
                <a:ext uri="{FF2B5EF4-FFF2-40B4-BE49-F238E27FC236}">
                  <a16:creationId xmlns:a16="http://schemas.microsoft.com/office/drawing/2014/main" id="{22A58CB0-1C80-1181-2923-A4F17D7FF9A5}"/>
                </a:ext>
              </a:extLst>
            </p:cNvPr>
            <p:cNvPicPr>
              <a:picLocks noChangeAspect="1"/>
            </p:cNvPicPr>
            <p:nvPr/>
          </p:nvPicPr>
          <p:blipFill>
            <a:blip r:embed="rId6"/>
            <a:stretch>
              <a:fillRect/>
            </a:stretch>
          </p:blipFill>
          <p:spPr>
            <a:xfrm>
              <a:off x="3580836" y="2434242"/>
              <a:ext cx="5983040" cy="500324"/>
            </a:xfrm>
            <a:prstGeom prst="rect">
              <a:avLst/>
            </a:prstGeom>
          </p:spPr>
        </p:pic>
      </p:grpSp>
      <p:sp>
        <p:nvSpPr>
          <p:cNvPr id="2" name="テキスト ボックス 1">
            <a:extLst>
              <a:ext uri="{FF2B5EF4-FFF2-40B4-BE49-F238E27FC236}">
                <a16:creationId xmlns:a16="http://schemas.microsoft.com/office/drawing/2014/main" id="{2EB1B858-0FFC-17C4-35F1-9D0F371D26AA}"/>
              </a:ext>
            </a:extLst>
          </p:cNvPr>
          <p:cNvSpPr txBox="1"/>
          <p:nvPr/>
        </p:nvSpPr>
        <p:spPr>
          <a:xfrm>
            <a:off x="320307" y="1496260"/>
            <a:ext cx="3373830" cy="830997"/>
          </a:xfrm>
          <a:prstGeom prst="rect">
            <a:avLst/>
          </a:prstGeom>
          <a:noFill/>
        </p:spPr>
        <p:txBody>
          <a:bodyPr wrap="square" rtlCol="0">
            <a:spAutoFit/>
          </a:bodyPr>
          <a:lstStyle/>
          <a:p>
            <a:r>
              <a:rPr kumimoji="1" lang="ja-JP" altLang="en-US" sz="1600"/>
              <a:t>①</a:t>
            </a:r>
            <a:r>
              <a:rPr lang="ja-JP" altLang="en-US" sz="1600"/>
              <a:t>メニューから「ツール」→「</a:t>
            </a:r>
            <a:r>
              <a:rPr lang="en-US" altLang="ja-JP" sz="1600"/>
              <a:t>Network Manager</a:t>
            </a:r>
            <a:r>
              <a:rPr lang="ja-JP" altLang="en-US" sz="1600"/>
              <a:t>」を選択してください。</a:t>
            </a:r>
            <a:endParaRPr kumimoji="1" lang="ja-JP" altLang="en-US" sz="1600"/>
          </a:p>
        </p:txBody>
      </p:sp>
      <p:sp>
        <p:nvSpPr>
          <p:cNvPr id="4" name="テキスト ボックス 3">
            <a:extLst>
              <a:ext uri="{FF2B5EF4-FFF2-40B4-BE49-F238E27FC236}">
                <a16:creationId xmlns:a16="http://schemas.microsoft.com/office/drawing/2014/main" id="{B63E3F46-1FF1-6552-5A29-44B6946D2450}"/>
              </a:ext>
            </a:extLst>
          </p:cNvPr>
          <p:cNvSpPr txBox="1"/>
          <p:nvPr/>
        </p:nvSpPr>
        <p:spPr>
          <a:xfrm>
            <a:off x="8016950" y="1496260"/>
            <a:ext cx="3926005" cy="1077218"/>
          </a:xfrm>
          <a:prstGeom prst="rect">
            <a:avLst/>
          </a:prstGeom>
          <a:noFill/>
        </p:spPr>
        <p:txBody>
          <a:bodyPr wrap="square" rtlCol="0">
            <a:spAutoFit/>
          </a:bodyPr>
          <a:lstStyle/>
          <a:p>
            <a:r>
              <a:rPr lang="ja-JP" altLang="en-US" sz="1600"/>
              <a:t>③「ポートフォワーディング」タブを選択し、</a:t>
            </a:r>
            <a:endParaRPr lang="en-US" altLang="ja-JP" sz="1600"/>
          </a:p>
          <a:p>
            <a:r>
              <a:rPr lang="ja-JP" altLang="en-US" sz="1600"/>
              <a:t>「＋」ボタンを押して行を追加しながら、設定を追加し、「適用」ボタンをクリックしてください。</a:t>
            </a:r>
            <a:endParaRPr kumimoji="1" lang="ja-JP" altLang="en-US" sz="1600"/>
          </a:p>
        </p:txBody>
      </p:sp>
      <p:sp>
        <p:nvSpPr>
          <p:cNvPr id="5" name="テキスト ボックス 4">
            <a:extLst>
              <a:ext uri="{FF2B5EF4-FFF2-40B4-BE49-F238E27FC236}">
                <a16:creationId xmlns:a16="http://schemas.microsoft.com/office/drawing/2014/main" id="{B3305D4D-D2D4-3DAD-2559-93B9CFE6611A}"/>
              </a:ext>
            </a:extLst>
          </p:cNvPr>
          <p:cNvSpPr txBox="1"/>
          <p:nvPr/>
        </p:nvSpPr>
        <p:spPr>
          <a:xfrm>
            <a:off x="3925353" y="1496260"/>
            <a:ext cx="3926006" cy="1046440"/>
          </a:xfrm>
          <a:prstGeom prst="rect">
            <a:avLst/>
          </a:prstGeom>
          <a:noFill/>
        </p:spPr>
        <p:txBody>
          <a:bodyPr wrap="square" rtlCol="0">
            <a:spAutoFit/>
          </a:bodyPr>
          <a:lstStyle/>
          <a:p>
            <a:r>
              <a:rPr kumimoji="1" lang="ja-JP" altLang="en-US" sz="1600">
                <a:latin typeface="+mn-ea"/>
              </a:rPr>
              <a:t>②</a:t>
            </a:r>
            <a:r>
              <a:rPr lang="ja-JP" altLang="en-US" sz="1600">
                <a:latin typeface="+mn-ea"/>
              </a:rPr>
              <a:t>以下の画面が表示されますので、「</a:t>
            </a:r>
            <a:r>
              <a:rPr lang="en-US" altLang="ja-JP" sz="1600">
                <a:latin typeface="+mn-ea"/>
              </a:rPr>
              <a:t>NatNetworks</a:t>
            </a:r>
            <a:r>
              <a:rPr lang="ja-JP" altLang="en-US" sz="1600">
                <a:latin typeface="+mn-ea"/>
              </a:rPr>
              <a:t>」タブを選択後、「作成」ボタンをクリックしてください。</a:t>
            </a:r>
            <a:endParaRPr lang="en-US" altLang="ja-JP" sz="1600">
              <a:latin typeface="+mn-ea"/>
            </a:endParaRPr>
          </a:p>
          <a:p>
            <a:r>
              <a:rPr lang="en-US" altLang="ja-JP" sz="1200">
                <a:latin typeface="+mn-ea"/>
              </a:rPr>
              <a:t>※</a:t>
            </a:r>
            <a:r>
              <a:rPr lang="ja-JP" altLang="en-US" sz="1200">
                <a:latin typeface="+mn-ea"/>
              </a:rPr>
              <a:t>仮想ネットワークがリストに表示されます。</a:t>
            </a:r>
            <a:endParaRPr kumimoji="1" lang="en-US" altLang="ja-JP" sz="1200">
              <a:latin typeface="+mn-ea"/>
            </a:endParaRPr>
          </a:p>
        </p:txBody>
      </p:sp>
      <p:cxnSp>
        <p:nvCxnSpPr>
          <p:cNvPr id="8" name="直線コネクタ 7">
            <a:extLst>
              <a:ext uri="{FF2B5EF4-FFF2-40B4-BE49-F238E27FC236}">
                <a16:creationId xmlns:a16="http://schemas.microsoft.com/office/drawing/2014/main" id="{89CC78E5-A960-5798-49FA-AC76C005583A}"/>
              </a:ext>
            </a:extLst>
          </p:cNvPr>
          <p:cNvCxnSpPr/>
          <p:nvPr/>
        </p:nvCxnSpPr>
        <p:spPr>
          <a:xfrm flipH="1">
            <a:off x="7347542" y="5002029"/>
            <a:ext cx="1616351" cy="435216"/>
          </a:xfrm>
          <a:prstGeom prst="line">
            <a:avLst/>
          </a:prstGeom>
          <a:ln w="12700">
            <a:solidFill>
              <a:srgbClr val="FF66FF"/>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F52BBC2E-740B-9D27-F529-B612494469B7}"/>
              </a:ext>
            </a:extLst>
          </p:cNvPr>
          <p:cNvCxnSpPr>
            <a:cxnSpLocks/>
          </p:cNvCxnSpPr>
          <p:nvPr/>
        </p:nvCxnSpPr>
        <p:spPr>
          <a:xfrm flipH="1">
            <a:off x="11114580" y="5002029"/>
            <a:ext cx="800849" cy="447780"/>
          </a:xfrm>
          <a:prstGeom prst="line">
            <a:avLst/>
          </a:prstGeom>
          <a:ln w="12700">
            <a:solidFill>
              <a:srgbClr val="FF66FF"/>
            </a:solidFill>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AAE2158D-1099-8E98-611A-528088DF1FC0}"/>
              </a:ext>
            </a:extLst>
          </p:cNvPr>
          <p:cNvSpPr/>
          <p:nvPr/>
        </p:nvSpPr>
        <p:spPr>
          <a:xfrm>
            <a:off x="267628" y="3261305"/>
            <a:ext cx="1062408" cy="16769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4AE8DF7F-3290-2469-86BC-0197BF0C16C6}"/>
              </a:ext>
            </a:extLst>
          </p:cNvPr>
          <p:cNvSpPr/>
          <p:nvPr/>
        </p:nvSpPr>
        <p:spPr>
          <a:xfrm>
            <a:off x="1553586" y="3467535"/>
            <a:ext cx="1062408" cy="16769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E7599F1C-E58A-7900-41BA-F65ABBB1CCB2}"/>
              </a:ext>
            </a:extLst>
          </p:cNvPr>
          <p:cNvSpPr/>
          <p:nvPr/>
        </p:nvSpPr>
        <p:spPr>
          <a:xfrm>
            <a:off x="4670859" y="2951132"/>
            <a:ext cx="427614" cy="310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C69F3301-4AC8-3ABC-DD01-C424EE938209}"/>
              </a:ext>
            </a:extLst>
          </p:cNvPr>
          <p:cNvSpPr/>
          <p:nvPr/>
        </p:nvSpPr>
        <p:spPr>
          <a:xfrm>
            <a:off x="5407130" y="3222737"/>
            <a:ext cx="541088" cy="18779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2B0CBE0E-94BF-56F7-5A8E-65D3544D375A}"/>
              </a:ext>
            </a:extLst>
          </p:cNvPr>
          <p:cNvSpPr/>
          <p:nvPr/>
        </p:nvSpPr>
        <p:spPr>
          <a:xfrm>
            <a:off x="10935855" y="5738376"/>
            <a:ext cx="225676" cy="23476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26A09D61-14C6-0A31-63A0-CC58667E1B86}"/>
              </a:ext>
            </a:extLst>
          </p:cNvPr>
          <p:cNvSpPr/>
          <p:nvPr/>
        </p:nvSpPr>
        <p:spPr>
          <a:xfrm>
            <a:off x="7375069" y="5705254"/>
            <a:ext cx="3560786" cy="99621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C4E57B6-2BB8-5562-DF98-BC4BBD1580B8}"/>
              </a:ext>
            </a:extLst>
          </p:cNvPr>
          <p:cNvSpPr txBox="1"/>
          <p:nvPr/>
        </p:nvSpPr>
        <p:spPr>
          <a:xfrm>
            <a:off x="8728101" y="6508988"/>
            <a:ext cx="544490" cy="169277"/>
          </a:xfrm>
          <a:prstGeom prst="rect">
            <a:avLst/>
          </a:prstGeom>
          <a:solidFill>
            <a:schemeClr val="bg1"/>
          </a:solidFill>
        </p:spPr>
        <p:txBody>
          <a:bodyPr wrap="square" rtlCol="0">
            <a:spAutoFit/>
          </a:bodyPr>
          <a:lstStyle/>
          <a:p>
            <a:r>
              <a:rPr kumimoji="1" lang="en-US" altLang="ja-JP" sz="500"/>
              <a:t>127.0.0.1</a:t>
            </a:r>
            <a:endParaRPr kumimoji="1" lang="ja-JP" altLang="en-US" sz="500"/>
          </a:p>
        </p:txBody>
      </p:sp>
      <p:sp>
        <p:nvSpPr>
          <p:cNvPr id="13" name="テキスト ボックス 12">
            <a:extLst>
              <a:ext uri="{FF2B5EF4-FFF2-40B4-BE49-F238E27FC236}">
                <a16:creationId xmlns:a16="http://schemas.microsoft.com/office/drawing/2014/main" id="{2A649D66-B946-644F-45FE-778A2C851951}"/>
              </a:ext>
            </a:extLst>
          </p:cNvPr>
          <p:cNvSpPr txBox="1"/>
          <p:nvPr/>
        </p:nvSpPr>
        <p:spPr>
          <a:xfrm>
            <a:off x="8728099" y="6337524"/>
            <a:ext cx="544490" cy="169277"/>
          </a:xfrm>
          <a:prstGeom prst="rect">
            <a:avLst/>
          </a:prstGeom>
          <a:solidFill>
            <a:schemeClr val="bg1"/>
          </a:solidFill>
        </p:spPr>
        <p:txBody>
          <a:bodyPr wrap="square" rtlCol="0">
            <a:spAutoFit/>
          </a:bodyPr>
          <a:lstStyle/>
          <a:p>
            <a:r>
              <a:rPr kumimoji="1" lang="en-US" altLang="ja-JP" sz="500"/>
              <a:t>127.0.0.1</a:t>
            </a:r>
            <a:endParaRPr kumimoji="1" lang="ja-JP" altLang="en-US" sz="500"/>
          </a:p>
        </p:txBody>
      </p:sp>
      <p:sp>
        <p:nvSpPr>
          <p:cNvPr id="25" name="テキスト ボックス 24">
            <a:extLst>
              <a:ext uri="{FF2B5EF4-FFF2-40B4-BE49-F238E27FC236}">
                <a16:creationId xmlns:a16="http://schemas.microsoft.com/office/drawing/2014/main" id="{238AB518-399B-DA00-8B11-D73D3BE88498}"/>
              </a:ext>
            </a:extLst>
          </p:cNvPr>
          <p:cNvSpPr txBox="1"/>
          <p:nvPr/>
        </p:nvSpPr>
        <p:spPr>
          <a:xfrm>
            <a:off x="9892507" y="4850825"/>
            <a:ext cx="504030" cy="153888"/>
          </a:xfrm>
          <a:prstGeom prst="rect">
            <a:avLst/>
          </a:prstGeom>
          <a:solidFill>
            <a:schemeClr val="bg1"/>
          </a:solidFill>
        </p:spPr>
        <p:txBody>
          <a:bodyPr wrap="square" rtlCol="0">
            <a:spAutoFit/>
          </a:bodyPr>
          <a:lstStyle/>
          <a:p>
            <a:r>
              <a:rPr kumimoji="1" lang="en-US" altLang="ja-JP" sz="400"/>
              <a:t>127.0.0.1</a:t>
            </a:r>
            <a:endParaRPr kumimoji="1" lang="ja-JP" altLang="en-US" sz="400"/>
          </a:p>
        </p:txBody>
      </p:sp>
      <p:sp>
        <p:nvSpPr>
          <p:cNvPr id="6" name="正方形/長方形 5">
            <a:extLst>
              <a:ext uri="{FF2B5EF4-FFF2-40B4-BE49-F238E27FC236}">
                <a16:creationId xmlns:a16="http://schemas.microsoft.com/office/drawing/2014/main" id="{90786DD9-3BAD-C50E-CF83-DB11965E12CE}"/>
              </a:ext>
            </a:extLst>
          </p:cNvPr>
          <p:cNvSpPr/>
          <p:nvPr/>
        </p:nvSpPr>
        <p:spPr>
          <a:xfrm>
            <a:off x="8871527" y="4290727"/>
            <a:ext cx="3043902" cy="711302"/>
          </a:xfrm>
          <a:prstGeom prst="rect">
            <a:avLst/>
          </a:prstGeom>
          <a:noFill/>
          <a:ln w="12700">
            <a:solidFill>
              <a:srgbClr val="FF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3374757-7AFE-EADE-E65D-974246905A9E}"/>
              </a:ext>
            </a:extLst>
          </p:cNvPr>
          <p:cNvSpPr/>
          <p:nvPr/>
        </p:nvSpPr>
        <p:spPr>
          <a:xfrm>
            <a:off x="7223627" y="223193"/>
            <a:ext cx="3295799" cy="893670"/>
          </a:xfrm>
          <a:prstGeom prst="rect">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FF0000"/>
                </a:solidFill>
              </a:rPr>
              <a:t>実習で利用するので</a:t>
            </a:r>
            <a:endParaRPr kumimoji="1" lang="en-US" altLang="ja-JP">
              <a:solidFill>
                <a:srgbClr val="FF0000"/>
              </a:solidFill>
            </a:endParaRPr>
          </a:p>
          <a:p>
            <a:pPr algn="ctr"/>
            <a:r>
              <a:rPr lang="ja-JP" altLang="en-US">
                <a:solidFill>
                  <a:srgbClr val="FF0000"/>
                </a:solidFill>
              </a:rPr>
              <a:t>後ほど設定してください。</a:t>
            </a:r>
            <a:endParaRPr kumimoji="1" lang="ja-JP" altLang="en-US">
              <a:solidFill>
                <a:srgbClr val="FF0000"/>
              </a:solidFill>
            </a:endParaRPr>
          </a:p>
        </p:txBody>
      </p:sp>
      <p:pic>
        <p:nvPicPr>
          <p:cNvPr id="28" name="図 27">
            <a:extLst>
              <a:ext uri="{FF2B5EF4-FFF2-40B4-BE49-F238E27FC236}">
                <a16:creationId xmlns:a16="http://schemas.microsoft.com/office/drawing/2014/main" id="{6AA97DA1-A147-3DC7-A5E4-B13ECF36FA30}"/>
              </a:ext>
            </a:extLst>
          </p:cNvPr>
          <p:cNvPicPr>
            <a:picLocks noChangeAspect="1"/>
          </p:cNvPicPr>
          <p:nvPr/>
        </p:nvPicPr>
        <p:blipFill>
          <a:blip r:embed="rId7"/>
          <a:stretch>
            <a:fillRect/>
          </a:stretch>
        </p:blipFill>
        <p:spPr>
          <a:xfrm>
            <a:off x="3867329" y="5360531"/>
            <a:ext cx="3079601" cy="1337466"/>
          </a:xfrm>
          <a:prstGeom prst="rect">
            <a:avLst/>
          </a:prstGeom>
        </p:spPr>
      </p:pic>
      <p:cxnSp>
        <p:nvCxnSpPr>
          <p:cNvPr id="29" name="直線コネクタ 28">
            <a:extLst>
              <a:ext uri="{FF2B5EF4-FFF2-40B4-BE49-F238E27FC236}">
                <a16:creationId xmlns:a16="http://schemas.microsoft.com/office/drawing/2014/main" id="{5CC7AD95-F10D-129B-C17E-70C82B98ED20}"/>
              </a:ext>
            </a:extLst>
          </p:cNvPr>
          <p:cNvCxnSpPr>
            <a:cxnSpLocks/>
          </p:cNvCxnSpPr>
          <p:nvPr/>
        </p:nvCxnSpPr>
        <p:spPr>
          <a:xfrm flipH="1">
            <a:off x="3925352" y="4850825"/>
            <a:ext cx="779225" cy="509706"/>
          </a:xfrm>
          <a:prstGeom prst="line">
            <a:avLst/>
          </a:prstGeom>
          <a:ln w="12700">
            <a:solidFill>
              <a:srgbClr val="FF66FF"/>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B90A73B-CD4A-6CEF-5CF3-96F82CA3C514}"/>
              </a:ext>
            </a:extLst>
          </p:cNvPr>
          <p:cNvCxnSpPr>
            <a:cxnSpLocks/>
          </p:cNvCxnSpPr>
          <p:nvPr/>
        </p:nvCxnSpPr>
        <p:spPr>
          <a:xfrm>
            <a:off x="6096000" y="4850825"/>
            <a:ext cx="844849" cy="509706"/>
          </a:xfrm>
          <a:prstGeom prst="line">
            <a:avLst/>
          </a:prstGeom>
          <a:ln w="12700">
            <a:solidFill>
              <a:srgbClr val="FF66FF"/>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3F80BE4E-817C-48F3-99FF-555882B1F8B8}"/>
              </a:ext>
            </a:extLst>
          </p:cNvPr>
          <p:cNvSpPr/>
          <p:nvPr/>
        </p:nvSpPr>
        <p:spPr>
          <a:xfrm>
            <a:off x="4704577" y="4129023"/>
            <a:ext cx="1391423" cy="711302"/>
          </a:xfrm>
          <a:prstGeom prst="rect">
            <a:avLst/>
          </a:prstGeom>
          <a:noFill/>
          <a:ln w="12700">
            <a:solidFill>
              <a:srgbClr val="FF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4588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2-1-3.</a:t>
            </a:r>
            <a:r>
              <a:rPr lang="ja-JP" altLang="en-US"/>
              <a:t>仮想</a:t>
            </a:r>
            <a:r>
              <a:rPr lang="en-US" altLang="ja-JP"/>
              <a:t>NW</a:t>
            </a:r>
            <a:r>
              <a:rPr lang="ja-JP" altLang="en-US"/>
              <a:t>作成</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917979"/>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VirtualBOX</a:t>
            </a:r>
            <a:r>
              <a:rPr lang="ja-JP" altLang="en-US"/>
              <a:t>：</a:t>
            </a:r>
            <a:r>
              <a:rPr lang="en-US" altLang="ja-JP"/>
              <a:t>VM</a:t>
            </a:r>
            <a:r>
              <a:rPr lang="ja-JP" altLang="en-US"/>
              <a:t>の仮想ネットワーク割り当て手順</a:t>
            </a:r>
            <a:endParaRPr lang="en-US" altLang="ja-JP"/>
          </a:p>
        </p:txBody>
      </p:sp>
      <p:pic>
        <p:nvPicPr>
          <p:cNvPr id="3" name="図 2">
            <a:extLst>
              <a:ext uri="{FF2B5EF4-FFF2-40B4-BE49-F238E27FC236}">
                <a16:creationId xmlns:a16="http://schemas.microsoft.com/office/drawing/2014/main" id="{2FAFF75E-9394-B9E5-99F3-D39685F598FC}"/>
              </a:ext>
            </a:extLst>
          </p:cNvPr>
          <p:cNvPicPr>
            <a:picLocks noChangeAspect="1"/>
          </p:cNvPicPr>
          <p:nvPr/>
        </p:nvPicPr>
        <p:blipFill>
          <a:blip r:embed="rId2"/>
          <a:stretch>
            <a:fillRect/>
          </a:stretch>
        </p:blipFill>
        <p:spPr>
          <a:xfrm>
            <a:off x="350693" y="2713208"/>
            <a:ext cx="3581255" cy="2311537"/>
          </a:xfrm>
          <a:prstGeom prst="rect">
            <a:avLst/>
          </a:prstGeom>
        </p:spPr>
      </p:pic>
      <p:pic>
        <p:nvPicPr>
          <p:cNvPr id="5" name="図 4">
            <a:extLst>
              <a:ext uri="{FF2B5EF4-FFF2-40B4-BE49-F238E27FC236}">
                <a16:creationId xmlns:a16="http://schemas.microsoft.com/office/drawing/2014/main" id="{193E1171-684C-04AD-327E-92CBF06AEAD7}"/>
              </a:ext>
            </a:extLst>
          </p:cNvPr>
          <p:cNvPicPr>
            <a:picLocks noChangeAspect="1"/>
          </p:cNvPicPr>
          <p:nvPr/>
        </p:nvPicPr>
        <p:blipFill>
          <a:blip r:embed="rId3"/>
          <a:stretch>
            <a:fillRect/>
          </a:stretch>
        </p:blipFill>
        <p:spPr>
          <a:xfrm>
            <a:off x="4305372" y="2713208"/>
            <a:ext cx="3739531" cy="2311536"/>
          </a:xfrm>
          <a:prstGeom prst="rect">
            <a:avLst/>
          </a:prstGeom>
        </p:spPr>
      </p:pic>
      <p:pic>
        <p:nvPicPr>
          <p:cNvPr id="8" name="図 7">
            <a:extLst>
              <a:ext uri="{FF2B5EF4-FFF2-40B4-BE49-F238E27FC236}">
                <a16:creationId xmlns:a16="http://schemas.microsoft.com/office/drawing/2014/main" id="{DAC6A941-7F69-A93D-2D93-5F89866CD5B6}"/>
              </a:ext>
            </a:extLst>
          </p:cNvPr>
          <p:cNvPicPr>
            <a:picLocks noChangeAspect="1"/>
          </p:cNvPicPr>
          <p:nvPr/>
        </p:nvPicPr>
        <p:blipFill>
          <a:blip r:embed="rId4"/>
          <a:stretch>
            <a:fillRect/>
          </a:stretch>
        </p:blipFill>
        <p:spPr>
          <a:xfrm>
            <a:off x="8334173" y="2713208"/>
            <a:ext cx="3581256" cy="2311538"/>
          </a:xfrm>
          <a:prstGeom prst="rect">
            <a:avLst/>
          </a:prstGeom>
        </p:spPr>
      </p:pic>
      <p:pic>
        <p:nvPicPr>
          <p:cNvPr id="12" name="図 11">
            <a:extLst>
              <a:ext uri="{FF2B5EF4-FFF2-40B4-BE49-F238E27FC236}">
                <a16:creationId xmlns:a16="http://schemas.microsoft.com/office/drawing/2014/main" id="{F3DAC56B-A1EC-D6B7-7A3C-2901F4088169}"/>
              </a:ext>
            </a:extLst>
          </p:cNvPr>
          <p:cNvPicPr>
            <a:picLocks noChangeAspect="1"/>
          </p:cNvPicPr>
          <p:nvPr/>
        </p:nvPicPr>
        <p:blipFill>
          <a:blip r:embed="rId5"/>
          <a:stretch>
            <a:fillRect/>
          </a:stretch>
        </p:blipFill>
        <p:spPr>
          <a:xfrm>
            <a:off x="350693" y="5385907"/>
            <a:ext cx="2925966" cy="733529"/>
          </a:xfrm>
          <a:prstGeom prst="rect">
            <a:avLst/>
          </a:prstGeom>
          <a:ln w="25400">
            <a:noFill/>
          </a:ln>
          <a:effectLst>
            <a:outerShdw blurRad="50800" dist="38100" dir="2700000" algn="tl" rotWithShape="0">
              <a:prstClr val="black">
                <a:alpha val="40000"/>
              </a:prstClr>
            </a:outerShdw>
          </a:effectLst>
        </p:spPr>
      </p:pic>
      <p:pic>
        <p:nvPicPr>
          <p:cNvPr id="15" name="図 14">
            <a:extLst>
              <a:ext uri="{FF2B5EF4-FFF2-40B4-BE49-F238E27FC236}">
                <a16:creationId xmlns:a16="http://schemas.microsoft.com/office/drawing/2014/main" id="{2135D11A-9E4C-C54E-4FDB-014455E9360E}"/>
              </a:ext>
            </a:extLst>
          </p:cNvPr>
          <p:cNvPicPr>
            <a:picLocks noChangeAspect="1"/>
          </p:cNvPicPr>
          <p:nvPr/>
        </p:nvPicPr>
        <p:blipFill>
          <a:blip r:embed="rId6"/>
          <a:stretch>
            <a:fillRect/>
          </a:stretch>
        </p:blipFill>
        <p:spPr>
          <a:xfrm>
            <a:off x="7559976" y="5385907"/>
            <a:ext cx="4355453" cy="739762"/>
          </a:xfrm>
          <a:prstGeom prst="rect">
            <a:avLst/>
          </a:prstGeom>
          <a:ln w="25400">
            <a:noFill/>
          </a:ln>
          <a:effectLst>
            <a:outerShdw blurRad="50800" dist="38100" dir="2700000" algn="tl" rotWithShape="0">
              <a:prstClr val="black">
                <a:alpha val="40000"/>
              </a:prstClr>
            </a:outerShdw>
          </a:effectLst>
        </p:spPr>
      </p:pic>
      <p:sp>
        <p:nvSpPr>
          <p:cNvPr id="16" name="テキスト ボックス 15">
            <a:extLst>
              <a:ext uri="{FF2B5EF4-FFF2-40B4-BE49-F238E27FC236}">
                <a16:creationId xmlns:a16="http://schemas.microsoft.com/office/drawing/2014/main" id="{495F9951-BC38-86E3-8A77-940DCD8E023E}"/>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①作成した仮想ネットワークを割り当てる</a:t>
            </a:r>
            <a:r>
              <a:rPr kumimoji="1" lang="en-US" altLang="ja-JP" sz="1600"/>
              <a:t>VM</a:t>
            </a:r>
            <a:r>
              <a:rPr kumimoji="1" lang="ja-JP" altLang="en-US" sz="1600"/>
              <a:t>名を選択し、「設定」ボタンをクリックする。</a:t>
            </a:r>
          </a:p>
        </p:txBody>
      </p:sp>
      <p:sp>
        <p:nvSpPr>
          <p:cNvPr id="17" name="テキスト ボックス 16">
            <a:extLst>
              <a:ext uri="{FF2B5EF4-FFF2-40B4-BE49-F238E27FC236}">
                <a16:creationId xmlns:a16="http://schemas.microsoft.com/office/drawing/2014/main" id="{8668652A-B750-FC1C-6312-155CC92F980F}"/>
              </a:ext>
            </a:extLst>
          </p:cNvPr>
          <p:cNvSpPr txBox="1"/>
          <p:nvPr/>
        </p:nvSpPr>
        <p:spPr>
          <a:xfrm>
            <a:off x="8294255" y="1496260"/>
            <a:ext cx="3577439" cy="584775"/>
          </a:xfrm>
          <a:prstGeom prst="rect">
            <a:avLst/>
          </a:prstGeom>
          <a:noFill/>
        </p:spPr>
        <p:txBody>
          <a:bodyPr wrap="square" rtlCol="0">
            <a:spAutoFit/>
          </a:bodyPr>
          <a:lstStyle/>
          <a:p>
            <a:r>
              <a:rPr lang="ja-JP" altLang="en-US" sz="1600"/>
              <a:t>③以下の様に設定が反映されていることを確認する。</a:t>
            </a:r>
            <a:endParaRPr kumimoji="1" lang="ja-JP" altLang="en-US" sz="1600"/>
          </a:p>
        </p:txBody>
      </p:sp>
      <p:sp>
        <p:nvSpPr>
          <p:cNvPr id="18" name="テキスト ボックス 17">
            <a:extLst>
              <a:ext uri="{FF2B5EF4-FFF2-40B4-BE49-F238E27FC236}">
                <a16:creationId xmlns:a16="http://schemas.microsoft.com/office/drawing/2014/main" id="{BB6D4A0F-328F-2A70-761F-0DA90A0A917E}"/>
              </a:ext>
            </a:extLst>
          </p:cNvPr>
          <p:cNvSpPr txBox="1"/>
          <p:nvPr/>
        </p:nvSpPr>
        <p:spPr>
          <a:xfrm>
            <a:off x="4305372" y="1496260"/>
            <a:ext cx="3739531" cy="1077218"/>
          </a:xfrm>
          <a:prstGeom prst="rect">
            <a:avLst/>
          </a:prstGeom>
          <a:noFill/>
        </p:spPr>
        <p:txBody>
          <a:bodyPr wrap="square" rtlCol="0">
            <a:spAutoFit/>
          </a:bodyPr>
          <a:lstStyle/>
          <a:p>
            <a:r>
              <a:rPr kumimoji="1" lang="ja-JP" altLang="en-US" sz="1600"/>
              <a:t>②</a:t>
            </a:r>
            <a:r>
              <a:rPr lang="ja-JP" altLang="en-US" sz="1600"/>
              <a:t>以下の様に設定し、「</a:t>
            </a:r>
            <a:r>
              <a:rPr lang="en-US" altLang="ja-JP" sz="1600"/>
              <a:t>OK</a:t>
            </a:r>
            <a:r>
              <a:rPr lang="ja-JP" altLang="en-US" sz="1600"/>
              <a:t>」ボタンをクリックする。</a:t>
            </a:r>
            <a:endParaRPr lang="en-US" altLang="ja-JP" sz="1600"/>
          </a:p>
          <a:p>
            <a:r>
              <a:rPr kumimoji="1" lang="ja-JP" altLang="en-US" sz="1600"/>
              <a:t>　　・割り当て：　</a:t>
            </a:r>
            <a:r>
              <a:rPr kumimoji="1" lang="en-US" altLang="ja-JP" sz="1600"/>
              <a:t>NAT</a:t>
            </a:r>
            <a:r>
              <a:rPr kumimoji="1" lang="ja-JP" altLang="en-US" sz="1600"/>
              <a:t>ネットワーク</a:t>
            </a:r>
            <a:endParaRPr kumimoji="1" lang="en-US" altLang="ja-JP" sz="1600"/>
          </a:p>
          <a:p>
            <a:r>
              <a:rPr lang="ja-JP" altLang="en-US" sz="1600"/>
              <a:t>　　・名　前　　：　</a:t>
            </a:r>
            <a:r>
              <a:rPr lang="en-US" altLang="ja-JP" sz="1600"/>
              <a:t>NatNetwork</a:t>
            </a:r>
            <a:r>
              <a:rPr lang="ja-JP" altLang="en-US" sz="1600"/>
              <a:t>　　　　</a:t>
            </a:r>
            <a:endParaRPr kumimoji="1" lang="en-US" altLang="ja-JP" sz="1600"/>
          </a:p>
        </p:txBody>
      </p:sp>
      <p:sp>
        <p:nvSpPr>
          <p:cNvPr id="19" name="正方形/長方形 18">
            <a:extLst>
              <a:ext uri="{FF2B5EF4-FFF2-40B4-BE49-F238E27FC236}">
                <a16:creationId xmlns:a16="http://schemas.microsoft.com/office/drawing/2014/main" id="{17EC05C7-4717-EA89-521C-FCCA2B5D42A0}"/>
              </a:ext>
            </a:extLst>
          </p:cNvPr>
          <p:cNvSpPr/>
          <p:nvPr/>
        </p:nvSpPr>
        <p:spPr>
          <a:xfrm>
            <a:off x="1228436" y="4673600"/>
            <a:ext cx="1505528" cy="277091"/>
          </a:xfrm>
          <a:prstGeom prst="rect">
            <a:avLst/>
          </a:prstGeom>
          <a:noFill/>
          <a:ln w="12700">
            <a:solidFill>
              <a:srgbClr val="FF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AE862F63-095B-69E7-5C6B-3C071EFFF7DF}"/>
              </a:ext>
            </a:extLst>
          </p:cNvPr>
          <p:cNvSpPr/>
          <p:nvPr/>
        </p:nvSpPr>
        <p:spPr>
          <a:xfrm>
            <a:off x="9176327" y="4687454"/>
            <a:ext cx="2018146" cy="277091"/>
          </a:xfrm>
          <a:prstGeom prst="rect">
            <a:avLst/>
          </a:prstGeom>
          <a:noFill/>
          <a:ln w="12700">
            <a:solidFill>
              <a:srgbClr val="FF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47F4C7FE-A125-9A6C-08F0-1CEAF88D1849}"/>
              </a:ext>
            </a:extLst>
          </p:cNvPr>
          <p:cNvCxnSpPr/>
          <p:nvPr/>
        </p:nvCxnSpPr>
        <p:spPr>
          <a:xfrm flipH="1">
            <a:off x="350693" y="4950691"/>
            <a:ext cx="877743" cy="435216"/>
          </a:xfrm>
          <a:prstGeom prst="line">
            <a:avLst/>
          </a:prstGeom>
          <a:ln w="12700">
            <a:solidFill>
              <a:srgbClr val="FF66FF"/>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AEBDCF9-C79A-EC16-8B6B-9773194DD603}"/>
              </a:ext>
            </a:extLst>
          </p:cNvPr>
          <p:cNvCxnSpPr/>
          <p:nvPr/>
        </p:nvCxnSpPr>
        <p:spPr>
          <a:xfrm>
            <a:off x="2733964" y="4950691"/>
            <a:ext cx="542695" cy="435216"/>
          </a:xfrm>
          <a:prstGeom prst="line">
            <a:avLst/>
          </a:prstGeom>
          <a:ln w="12700">
            <a:solidFill>
              <a:srgbClr val="FF66FF"/>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F19BA3E-FC69-D423-61D9-DF8099071890}"/>
              </a:ext>
            </a:extLst>
          </p:cNvPr>
          <p:cNvCxnSpPr/>
          <p:nvPr/>
        </p:nvCxnSpPr>
        <p:spPr>
          <a:xfrm flipH="1">
            <a:off x="7559976" y="4950691"/>
            <a:ext cx="1616351" cy="435216"/>
          </a:xfrm>
          <a:prstGeom prst="line">
            <a:avLst/>
          </a:prstGeom>
          <a:ln w="12700">
            <a:solidFill>
              <a:srgbClr val="FF66FF"/>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2E3DF2C-EA52-F1EF-4554-CF5B5058182D}"/>
              </a:ext>
            </a:extLst>
          </p:cNvPr>
          <p:cNvCxnSpPr/>
          <p:nvPr/>
        </p:nvCxnSpPr>
        <p:spPr>
          <a:xfrm>
            <a:off x="11194473" y="4964545"/>
            <a:ext cx="720956" cy="421362"/>
          </a:xfrm>
          <a:prstGeom prst="line">
            <a:avLst/>
          </a:prstGeom>
          <a:ln w="12700">
            <a:solidFill>
              <a:srgbClr val="FF66FF"/>
            </a:solidFill>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89297F0D-38DC-620E-DFEF-8FA0CA1946F5}"/>
              </a:ext>
            </a:extLst>
          </p:cNvPr>
          <p:cNvSpPr/>
          <p:nvPr/>
        </p:nvSpPr>
        <p:spPr>
          <a:xfrm>
            <a:off x="249044" y="3429000"/>
            <a:ext cx="1090229"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A5695E56-CD00-353B-2507-14E0F5970C88}"/>
              </a:ext>
            </a:extLst>
          </p:cNvPr>
          <p:cNvSpPr/>
          <p:nvPr/>
        </p:nvSpPr>
        <p:spPr>
          <a:xfrm>
            <a:off x="1813676" y="2876663"/>
            <a:ext cx="34763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6E37859-2719-34F3-764F-1F97F19F7FFD}"/>
              </a:ext>
            </a:extLst>
          </p:cNvPr>
          <p:cNvSpPr/>
          <p:nvPr/>
        </p:nvSpPr>
        <p:spPr>
          <a:xfrm>
            <a:off x="5441162" y="3315391"/>
            <a:ext cx="2603741" cy="28679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012D6C0-2B3C-71A5-86C5-763158AA2C30}"/>
              </a:ext>
            </a:extLst>
          </p:cNvPr>
          <p:cNvSpPr/>
          <p:nvPr/>
        </p:nvSpPr>
        <p:spPr>
          <a:xfrm>
            <a:off x="6803651" y="4764159"/>
            <a:ext cx="467055" cy="28679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2152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2-1-3.</a:t>
            </a:r>
            <a:r>
              <a:rPr lang="ja-JP" altLang="en-US"/>
              <a:t>仮想</a:t>
            </a:r>
            <a:r>
              <a:rPr lang="en-US" altLang="ja-JP"/>
              <a:t>NW</a:t>
            </a:r>
            <a:r>
              <a:rPr lang="ja-JP" altLang="en-US"/>
              <a:t>作成</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en-US" altLang="ja-JP" sz="1800"/>
              <a:t>VirtualBOX</a:t>
            </a:r>
            <a:r>
              <a:rPr kumimoji="1" lang="ja-JP" altLang="en-US" sz="1800"/>
              <a:t>：仮想ネットワークの種類</a:t>
            </a:r>
          </a:p>
        </p:txBody>
      </p:sp>
      <p:graphicFrame>
        <p:nvGraphicFramePr>
          <p:cNvPr id="4" name="表 4">
            <a:extLst>
              <a:ext uri="{FF2B5EF4-FFF2-40B4-BE49-F238E27FC236}">
                <a16:creationId xmlns:a16="http://schemas.microsoft.com/office/drawing/2014/main" id="{C1E812AA-3318-3AC6-E51A-66DA3E0C3884}"/>
              </a:ext>
            </a:extLst>
          </p:cNvPr>
          <p:cNvGraphicFramePr>
            <a:graphicFrameLocks noGrp="1"/>
          </p:cNvGraphicFramePr>
          <p:nvPr>
            <p:extLst>
              <p:ext uri="{D42A27DB-BD31-4B8C-83A1-F6EECF244321}">
                <p14:modId xmlns:p14="http://schemas.microsoft.com/office/powerpoint/2010/main" val="4123703165"/>
              </p:ext>
            </p:extLst>
          </p:nvPr>
        </p:nvGraphicFramePr>
        <p:xfrm>
          <a:off x="332511" y="2716696"/>
          <a:ext cx="10751127" cy="2926080"/>
        </p:xfrm>
        <a:graphic>
          <a:graphicData uri="http://schemas.openxmlformats.org/drawingml/2006/table">
            <a:tbl>
              <a:tblPr firstRow="1" bandRow="1">
                <a:tableStyleId>{5C22544A-7EE6-4342-B048-85BDC9FD1C3A}</a:tableStyleId>
              </a:tblPr>
              <a:tblGrid>
                <a:gridCol w="480291">
                  <a:extLst>
                    <a:ext uri="{9D8B030D-6E8A-4147-A177-3AD203B41FA5}">
                      <a16:colId xmlns:a16="http://schemas.microsoft.com/office/drawing/2014/main" val="4276181335"/>
                    </a:ext>
                  </a:extLst>
                </a:gridCol>
                <a:gridCol w="2419925">
                  <a:extLst>
                    <a:ext uri="{9D8B030D-6E8A-4147-A177-3AD203B41FA5}">
                      <a16:colId xmlns:a16="http://schemas.microsoft.com/office/drawing/2014/main" val="937182744"/>
                    </a:ext>
                  </a:extLst>
                </a:gridCol>
                <a:gridCol w="7850911">
                  <a:extLst>
                    <a:ext uri="{9D8B030D-6E8A-4147-A177-3AD203B41FA5}">
                      <a16:colId xmlns:a16="http://schemas.microsoft.com/office/drawing/2014/main" val="1624400650"/>
                    </a:ext>
                  </a:extLst>
                </a:gridCol>
              </a:tblGrid>
              <a:tr h="155233">
                <a:tc>
                  <a:txBody>
                    <a:bodyPr/>
                    <a:lstStyle/>
                    <a:p>
                      <a:pPr algn="ctr"/>
                      <a:r>
                        <a:rPr kumimoji="1" lang="en-US" altLang="ja-JP" sz="1200"/>
                        <a:t>no</a:t>
                      </a:r>
                      <a:endParaRPr kumimoji="1" lang="ja-JP" altLang="en-US" sz="1200"/>
                    </a:p>
                  </a:txBody>
                  <a:tcPr anchor="ctr"/>
                </a:tc>
                <a:tc>
                  <a:txBody>
                    <a:bodyPr/>
                    <a:lstStyle/>
                    <a:p>
                      <a:pPr algn="ctr"/>
                      <a:r>
                        <a:rPr kumimoji="1" lang="ja-JP" altLang="en-US" sz="1200"/>
                        <a:t>仮想ネットワーク</a:t>
                      </a:r>
                    </a:p>
                  </a:txBody>
                  <a:tcPr anchor="ctr"/>
                </a:tc>
                <a:tc>
                  <a:txBody>
                    <a:bodyPr/>
                    <a:lstStyle/>
                    <a:p>
                      <a:pPr algn="ctr"/>
                      <a:r>
                        <a:rPr kumimoji="1" lang="ja-JP" altLang="en-US" sz="1200"/>
                        <a:t>説明</a:t>
                      </a:r>
                    </a:p>
                  </a:txBody>
                  <a:tcPr anchor="ctr"/>
                </a:tc>
                <a:extLst>
                  <a:ext uri="{0D108BD9-81ED-4DB2-BD59-A6C34878D82A}">
                    <a16:rowId xmlns:a16="http://schemas.microsoft.com/office/drawing/2014/main" val="2582159445"/>
                  </a:ext>
                </a:extLst>
              </a:tr>
              <a:tr h="155233">
                <a:tc>
                  <a:txBody>
                    <a:bodyPr/>
                    <a:lstStyle/>
                    <a:p>
                      <a:pPr algn="ctr"/>
                      <a:r>
                        <a:rPr kumimoji="1" lang="en-US" altLang="ja-JP" sz="1200"/>
                        <a:t>1</a:t>
                      </a:r>
                      <a:endParaRPr kumimoji="1" lang="ja-JP" altLang="en-US" sz="1200"/>
                    </a:p>
                  </a:txBody>
                  <a:tcPr anchor="ctr"/>
                </a:tc>
                <a:tc>
                  <a:txBody>
                    <a:bodyPr/>
                    <a:lstStyle/>
                    <a:p>
                      <a:pPr algn="l"/>
                      <a:r>
                        <a:rPr kumimoji="1" lang="en-US" altLang="ja-JP" sz="1200"/>
                        <a:t>NAT</a:t>
                      </a:r>
                    </a:p>
                  </a:txBody>
                  <a:tcPr anchor="ctr"/>
                </a:tc>
                <a:tc>
                  <a:txBody>
                    <a:bodyPr/>
                    <a:lstStyle/>
                    <a:p>
                      <a:pPr algn="l"/>
                      <a:r>
                        <a:rPr kumimoji="1" lang="ja-JP" altLang="en-US" sz="1200"/>
                        <a:t>仮想内のローカル</a:t>
                      </a:r>
                      <a:r>
                        <a:rPr kumimoji="1" lang="en-US" altLang="ja-JP" sz="1200"/>
                        <a:t>NW</a:t>
                      </a:r>
                      <a:r>
                        <a:rPr kumimoji="1" lang="ja-JP" altLang="en-US" sz="1200"/>
                        <a:t>から物理</a:t>
                      </a:r>
                      <a:r>
                        <a:rPr kumimoji="1" lang="en-US" altLang="ja-JP" sz="1200"/>
                        <a:t>NW</a:t>
                      </a:r>
                      <a:r>
                        <a:rPr kumimoji="1" lang="ja-JP" altLang="en-US" sz="1200"/>
                        <a:t>へアクセスする際に、</a:t>
                      </a:r>
                      <a:r>
                        <a:rPr kumimoji="1" lang="en-US" altLang="ja-JP" sz="1200"/>
                        <a:t>Windows</a:t>
                      </a:r>
                      <a:r>
                        <a:rPr kumimoji="1" lang="ja-JP" altLang="en-US" sz="1200"/>
                        <a:t>が物理</a:t>
                      </a:r>
                      <a:r>
                        <a:rPr kumimoji="1" lang="en-US" altLang="ja-JP" sz="1200"/>
                        <a:t>NIC</a:t>
                      </a:r>
                      <a:r>
                        <a:rPr kumimoji="1" lang="ja-JP" altLang="en-US" sz="1200"/>
                        <a:t>に振っている</a:t>
                      </a:r>
                      <a:r>
                        <a:rPr kumimoji="1" lang="en-US" altLang="ja-JP" sz="1200"/>
                        <a:t>IP</a:t>
                      </a:r>
                      <a:r>
                        <a:rPr kumimoji="1" lang="ja-JP" altLang="en-US" sz="1200"/>
                        <a:t>アドレスを使って物理ＮＷとの通信を行います。</a:t>
                      </a:r>
                      <a:endParaRPr kumimoji="1" lang="en-US" altLang="ja-JP" sz="1200"/>
                    </a:p>
                    <a:p>
                      <a:pPr algn="l"/>
                      <a:endParaRPr kumimoji="1" lang="en-US" altLang="ja-JP" sz="1200"/>
                    </a:p>
                  </a:txBody>
                  <a:tcPr anchor="ctr"/>
                </a:tc>
                <a:extLst>
                  <a:ext uri="{0D108BD9-81ED-4DB2-BD59-A6C34878D82A}">
                    <a16:rowId xmlns:a16="http://schemas.microsoft.com/office/drawing/2014/main" val="3272632474"/>
                  </a:ext>
                </a:extLst>
              </a:tr>
              <a:tr h="155233">
                <a:tc>
                  <a:txBody>
                    <a:bodyPr/>
                    <a:lstStyle/>
                    <a:p>
                      <a:pPr algn="ctr"/>
                      <a:r>
                        <a:rPr kumimoji="1" lang="en-US" altLang="ja-JP" sz="1200"/>
                        <a:t>2</a:t>
                      </a:r>
                      <a:endParaRPr kumimoji="1" lang="ja-JP" altLang="en-US" sz="1200"/>
                    </a:p>
                  </a:txBody>
                  <a:tcPr anchor="ctr"/>
                </a:tc>
                <a:tc>
                  <a:txBody>
                    <a:bodyPr/>
                    <a:lstStyle/>
                    <a:p>
                      <a:pPr algn="l"/>
                      <a:r>
                        <a:rPr lang="ja-JP" altLang="en-US" sz="1200"/>
                        <a:t>ブリッジアダプター</a:t>
                      </a:r>
                      <a:endParaRPr lang="en-US" altLang="ja-JP" sz="1200"/>
                    </a:p>
                  </a:txBody>
                  <a:tcPr anchor="ctr"/>
                </a:tc>
                <a:tc>
                  <a:txBody>
                    <a:bodyPr/>
                    <a:lstStyle/>
                    <a:p>
                      <a:pPr algn="l"/>
                      <a:r>
                        <a:rPr kumimoji="1" lang="ja-JP" altLang="en-US" sz="1200"/>
                        <a:t>仮想マシンの</a:t>
                      </a:r>
                      <a:r>
                        <a:rPr kumimoji="1" lang="en-US" altLang="ja-JP" sz="1200"/>
                        <a:t>NIC</a:t>
                      </a:r>
                      <a:r>
                        <a:rPr kumimoji="1" lang="ja-JP" altLang="en-US" sz="1200"/>
                        <a:t>を物理ＮＷからも認識できます。</a:t>
                      </a:r>
                      <a:endParaRPr kumimoji="1" lang="en-US" altLang="ja-JP" sz="1200"/>
                    </a:p>
                    <a:p>
                      <a:pPr algn="l"/>
                      <a:r>
                        <a:rPr kumimoji="1" lang="ja-JP" altLang="en-US" sz="1200"/>
                        <a:t>物理</a:t>
                      </a:r>
                      <a:r>
                        <a:rPr kumimoji="1" lang="en-US" altLang="ja-JP" sz="1200"/>
                        <a:t>NW</a:t>
                      </a:r>
                      <a:r>
                        <a:rPr kumimoji="1" lang="ja-JP" altLang="en-US" sz="1200"/>
                        <a:t>で</a:t>
                      </a:r>
                      <a:r>
                        <a:rPr kumimoji="1" lang="en-US" altLang="ja-JP" sz="1200"/>
                        <a:t>DHCP</a:t>
                      </a:r>
                      <a:r>
                        <a:rPr kumimoji="1" lang="ja-JP" altLang="en-US" sz="1200"/>
                        <a:t>を使用して</a:t>
                      </a:r>
                      <a:r>
                        <a:rPr kumimoji="1" lang="en-US" altLang="ja-JP" sz="1200"/>
                        <a:t>IP</a:t>
                      </a:r>
                      <a:r>
                        <a:rPr kumimoji="1" lang="ja-JP" altLang="en-US" sz="1200"/>
                        <a:t>の自動割り振りをしている場合は、本設定をすることで</a:t>
                      </a:r>
                      <a:r>
                        <a:rPr kumimoji="1" lang="en-US" altLang="ja-JP" sz="1200"/>
                        <a:t>DHCP</a:t>
                      </a:r>
                      <a:r>
                        <a:rPr kumimoji="1" lang="ja-JP" altLang="en-US" sz="1200"/>
                        <a:t>から</a:t>
                      </a:r>
                      <a:r>
                        <a:rPr kumimoji="1" lang="en-US" altLang="ja-JP" sz="1200"/>
                        <a:t>IP</a:t>
                      </a:r>
                      <a:r>
                        <a:rPr kumimoji="1" lang="ja-JP" altLang="en-US" sz="1200"/>
                        <a:t>を自動割り振りしてもらうことができるので、通信が容易です。</a:t>
                      </a:r>
                      <a:endParaRPr kumimoji="1" lang="en-US" altLang="ja-JP" sz="1200"/>
                    </a:p>
                    <a:p>
                      <a:pPr algn="l"/>
                      <a:endParaRPr kumimoji="1" lang="en-US" altLang="ja-JP" sz="1200"/>
                    </a:p>
                  </a:txBody>
                  <a:tcPr anchor="ctr"/>
                </a:tc>
                <a:extLst>
                  <a:ext uri="{0D108BD9-81ED-4DB2-BD59-A6C34878D82A}">
                    <a16:rowId xmlns:a16="http://schemas.microsoft.com/office/drawing/2014/main" val="1720399399"/>
                  </a:ext>
                </a:extLst>
              </a:tr>
              <a:tr h="155233">
                <a:tc>
                  <a:txBody>
                    <a:bodyPr/>
                    <a:lstStyle/>
                    <a:p>
                      <a:pPr algn="ctr"/>
                      <a:r>
                        <a:rPr kumimoji="1" lang="en-US" altLang="ja-JP" sz="1200"/>
                        <a:t>3</a:t>
                      </a:r>
                      <a:endParaRPr kumimoji="1" lang="ja-JP" altLang="en-US" sz="1200"/>
                    </a:p>
                  </a:txBody>
                  <a:tcPr anchor="ctr"/>
                </a:tc>
                <a:tc>
                  <a:txBody>
                    <a:bodyPr/>
                    <a:lstStyle/>
                    <a:p>
                      <a:pPr algn="l"/>
                      <a:r>
                        <a:rPr kumimoji="1" lang="ja-JP" altLang="en-US" sz="1200"/>
                        <a:t>内部ネットワーク</a:t>
                      </a:r>
                      <a:endParaRPr kumimoji="1" lang="en-US" altLang="ja-JP" sz="1200"/>
                    </a:p>
                  </a:txBody>
                  <a:tcPr anchor="ctr"/>
                </a:tc>
                <a:tc>
                  <a:txBody>
                    <a:bodyPr/>
                    <a:lstStyle/>
                    <a:p>
                      <a:pPr algn="l"/>
                      <a:r>
                        <a:rPr kumimoji="1" lang="ja-JP" altLang="en-US" sz="1200"/>
                        <a:t>仮想内に閉じた</a:t>
                      </a:r>
                      <a:r>
                        <a:rPr kumimoji="1" lang="en-US" altLang="ja-JP" sz="1200"/>
                        <a:t>NW</a:t>
                      </a:r>
                      <a:r>
                        <a:rPr kumimoji="1" lang="ja-JP" altLang="en-US" sz="1200"/>
                        <a:t>です。</a:t>
                      </a:r>
                      <a:endParaRPr kumimoji="1" lang="en-US" altLang="ja-JP" sz="1200"/>
                    </a:p>
                    <a:p>
                      <a:pPr algn="l"/>
                      <a:endParaRPr kumimoji="1" lang="ja-JP" altLang="en-US" sz="1200"/>
                    </a:p>
                  </a:txBody>
                  <a:tcPr anchor="ctr"/>
                </a:tc>
                <a:extLst>
                  <a:ext uri="{0D108BD9-81ED-4DB2-BD59-A6C34878D82A}">
                    <a16:rowId xmlns:a16="http://schemas.microsoft.com/office/drawing/2014/main" val="722042801"/>
                  </a:ext>
                </a:extLst>
              </a:tr>
              <a:tr h="155233">
                <a:tc>
                  <a:txBody>
                    <a:bodyPr/>
                    <a:lstStyle/>
                    <a:p>
                      <a:pPr algn="ctr"/>
                      <a:r>
                        <a:rPr kumimoji="1" lang="en-US" altLang="ja-JP" sz="1200"/>
                        <a:t>4</a:t>
                      </a:r>
                      <a:endParaRPr kumimoji="1" lang="ja-JP" altLang="en-US" sz="1200"/>
                    </a:p>
                  </a:txBody>
                  <a:tcPr anchor="ctr"/>
                </a:tc>
                <a:tc>
                  <a:txBody>
                    <a:bodyPr/>
                    <a:lstStyle/>
                    <a:p>
                      <a:pPr algn="l"/>
                      <a:r>
                        <a:rPr lang="ja-JP" altLang="en-US" sz="1200"/>
                        <a:t>ホストオンリーアダプター</a:t>
                      </a:r>
                      <a:endParaRPr lang="en-US" altLang="ja-JP" sz="1200"/>
                    </a:p>
                  </a:txBody>
                  <a:tcPr anchor="ctr"/>
                </a:tc>
                <a:tc>
                  <a:txBody>
                    <a:bodyPr/>
                    <a:lstStyle/>
                    <a:p>
                      <a:pPr algn="l"/>
                      <a:r>
                        <a:rPr kumimoji="1" lang="ja-JP" altLang="en-US" sz="1200"/>
                        <a:t>仮想マシンとホスト</a:t>
                      </a:r>
                      <a:r>
                        <a:rPr kumimoji="1" lang="en-US" altLang="ja-JP" sz="1200"/>
                        <a:t>(Windows)</a:t>
                      </a:r>
                      <a:r>
                        <a:rPr kumimoji="1" lang="ja-JP" altLang="en-US" sz="1200"/>
                        <a:t>間のみ通信できます。</a:t>
                      </a:r>
                    </a:p>
                  </a:txBody>
                  <a:tcPr anchor="ctr"/>
                </a:tc>
                <a:extLst>
                  <a:ext uri="{0D108BD9-81ED-4DB2-BD59-A6C34878D82A}">
                    <a16:rowId xmlns:a16="http://schemas.microsoft.com/office/drawing/2014/main" val="364248939"/>
                  </a:ext>
                </a:extLst>
              </a:tr>
              <a:tr h="155233">
                <a:tc>
                  <a:txBody>
                    <a:bodyPr/>
                    <a:lstStyle/>
                    <a:p>
                      <a:pPr algn="ctr"/>
                      <a:r>
                        <a:rPr kumimoji="1" lang="en-US" altLang="ja-JP" sz="1200"/>
                        <a:t>5</a:t>
                      </a:r>
                      <a:endParaRPr kumimoji="1" lang="ja-JP" altLang="en-US" sz="1200"/>
                    </a:p>
                  </a:txBody>
                  <a:tcPr anchor="ctr"/>
                </a:tc>
                <a:tc>
                  <a:txBody>
                    <a:bodyPr/>
                    <a:lstStyle/>
                    <a:p>
                      <a:pPr algn="l"/>
                      <a:r>
                        <a:rPr lang="en-US" altLang="ja-JP" sz="1200"/>
                        <a:t>NAT</a:t>
                      </a:r>
                      <a:r>
                        <a:rPr lang="ja-JP" altLang="en-US" sz="1200"/>
                        <a:t>ネットワーク</a:t>
                      </a:r>
                      <a:endParaRPr lang="en-US" altLang="ja-JP" sz="1200"/>
                    </a:p>
                  </a:txBody>
                  <a:tcPr anchor="ctr"/>
                </a:tc>
                <a:tc>
                  <a:txBody>
                    <a:bodyPr/>
                    <a:lstStyle/>
                    <a:p>
                      <a:pPr algn="l"/>
                      <a:r>
                        <a:rPr kumimoji="1" lang="ja-JP" altLang="en-US" sz="1200"/>
                        <a:t>内部ネットワーク＋ＮＡＴ設定になります。</a:t>
                      </a:r>
                      <a:endParaRPr kumimoji="1" lang="en-US" altLang="ja-JP" sz="1200"/>
                    </a:p>
                    <a:p>
                      <a:pPr algn="l"/>
                      <a:endParaRPr kumimoji="1" lang="ja-JP" altLang="en-US" sz="1200"/>
                    </a:p>
                  </a:txBody>
                  <a:tcPr anchor="ctr"/>
                </a:tc>
                <a:extLst>
                  <a:ext uri="{0D108BD9-81ED-4DB2-BD59-A6C34878D82A}">
                    <a16:rowId xmlns:a16="http://schemas.microsoft.com/office/drawing/2014/main" val="600731556"/>
                  </a:ext>
                </a:extLst>
              </a:tr>
            </a:tbl>
          </a:graphicData>
        </a:graphic>
      </p:graphicFrame>
      <p:sp>
        <p:nvSpPr>
          <p:cNvPr id="2" name="テキスト ボックス 1">
            <a:extLst>
              <a:ext uri="{FF2B5EF4-FFF2-40B4-BE49-F238E27FC236}">
                <a16:creationId xmlns:a16="http://schemas.microsoft.com/office/drawing/2014/main" id="{768086AE-CD75-EE49-7A6B-E04898746BFD}"/>
              </a:ext>
            </a:extLst>
          </p:cNvPr>
          <p:cNvSpPr txBox="1"/>
          <p:nvPr/>
        </p:nvSpPr>
        <p:spPr>
          <a:xfrm>
            <a:off x="723900" y="1371600"/>
            <a:ext cx="11106150" cy="646331"/>
          </a:xfrm>
          <a:prstGeom prst="rect">
            <a:avLst/>
          </a:prstGeom>
          <a:noFill/>
        </p:spPr>
        <p:txBody>
          <a:bodyPr wrap="square" rtlCol="0">
            <a:spAutoFit/>
          </a:bodyPr>
          <a:lstStyle/>
          <a:p>
            <a:r>
              <a:rPr kumimoji="1" lang="en-US" altLang="ja-JP"/>
              <a:t>VirtualBOX</a:t>
            </a:r>
            <a:r>
              <a:rPr kumimoji="1" lang="ja-JP" altLang="en-US"/>
              <a:t>では、以下仮想ネットワークのメニューがあります。</a:t>
            </a:r>
            <a:endParaRPr kumimoji="1" lang="en-US" altLang="ja-JP"/>
          </a:p>
          <a:p>
            <a:r>
              <a:rPr lang="ja-JP" altLang="en-US"/>
              <a:t>仮想マシンをどのような用途で使うかによって、仮想ネットワークの設定が変わります。</a:t>
            </a:r>
            <a:endParaRPr kumimoji="1" lang="ja-JP" altLang="en-US"/>
          </a:p>
        </p:txBody>
      </p:sp>
    </p:spTree>
    <p:extLst>
      <p:ext uri="{BB962C8B-B14F-4D97-AF65-F5344CB8AC3E}">
        <p14:creationId xmlns:p14="http://schemas.microsoft.com/office/powerpoint/2010/main" val="1939240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2-1-3.</a:t>
            </a:r>
            <a:r>
              <a:rPr lang="ja-JP" altLang="en-US"/>
              <a:t>仮想</a:t>
            </a:r>
            <a:r>
              <a:rPr lang="en-US" altLang="ja-JP"/>
              <a:t>NW</a:t>
            </a:r>
            <a:r>
              <a:rPr lang="ja-JP" altLang="en-US"/>
              <a:t>作成</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en-US" altLang="ja-JP" sz="1800"/>
              <a:t>VirtualBOX</a:t>
            </a:r>
            <a:r>
              <a:rPr kumimoji="1" lang="ja-JP" altLang="en-US" sz="1800"/>
              <a:t>：仮想ネットワークの種類</a:t>
            </a:r>
          </a:p>
        </p:txBody>
      </p:sp>
      <p:sp>
        <p:nvSpPr>
          <p:cNvPr id="6" name="テキスト ボックス 5">
            <a:extLst>
              <a:ext uri="{FF2B5EF4-FFF2-40B4-BE49-F238E27FC236}">
                <a16:creationId xmlns:a16="http://schemas.microsoft.com/office/drawing/2014/main" id="{7C4DE90F-3655-E067-059C-4CCA9E30F88A}"/>
              </a:ext>
            </a:extLst>
          </p:cNvPr>
          <p:cNvSpPr txBox="1"/>
          <p:nvPr/>
        </p:nvSpPr>
        <p:spPr>
          <a:xfrm>
            <a:off x="452581" y="2013527"/>
            <a:ext cx="1293090" cy="369332"/>
          </a:xfrm>
          <a:prstGeom prst="rect">
            <a:avLst/>
          </a:prstGeom>
          <a:noFill/>
        </p:spPr>
        <p:txBody>
          <a:bodyPr wrap="square">
            <a:spAutoFit/>
          </a:bodyPr>
          <a:lstStyle/>
          <a:p>
            <a:pPr algn="l"/>
            <a:r>
              <a:rPr kumimoji="1" lang="en-US" altLang="ja-JP" sz="1800"/>
              <a:t>NAT</a:t>
            </a:r>
          </a:p>
        </p:txBody>
      </p:sp>
      <p:sp>
        <p:nvSpPr>
          <p:cNvPr id="9" name="テキスト ボックス 8">
            <a:extLst>
              <a:ext uri="{FF2B5EF4-FFF2-40B4-BE49-F238E27FC236}">
                <a16:creationId xmlns:a16="http://schemas.microsoft.com/office/drawing/2014/main" id="{7E2A7F7E-CA56-EE17-A69D-A5C7A9E654C5}"/>
              </a:ext>
            </a:extLst>
          </p:cNvPr>
          <p:cNvSpPr txBox="1"/>
          <p:nvPr/>
        </p:nvSpPr>
        <p:spPr>
          <a:xfrm>
            <a:off x="6234546" y="2014536"/>
            <a:ext cx="2974108" cy="369332"/>
          </a:xfrm>
          <a:prstGeom prst="rect">
            <a:avLst/>
          </a:prstGeom>
          <a:noFill/>
        </p:spPr>
        <p:txBody>
          <a:bodyPr wrap="square">
            <a:spAutoFit/>
          </a:bodyPr>
          <a:lstStyle/>
          <a:p>
            <a:pPr algn="l"/>
            <a:r>
              <a:rPr lang="ja-JP" altLang="en-US" sz="1800"/>
              <a:t>ブリッジアダプター</a:t>
            </a:r>
            <a:endParaRPr lang="en-US" altLang="ja-JP" sz="1800"/>
          </a:p>
        </p:txBody>
      </p:sp>
      <p:pic>
        <p:nvPicPr>
          <p:cNvPr id="12" name="図 11">
            <a:extLst>
              <a:ext uri="{FF2B5EF4-FFF2-40B4-BE49-F238E27FC236}">
                <a16:creationId xmlns:a16="http://schemas.microsoft.com/office/drawing/2014/main" id="{E5888FCC-8F68-4F25-717A-252E2A39835F}"/>
              </a:ext>
            </a:extLst>
          </p:cNvPr>
          <p:cNvPicPr>
            <a:picLocks noChangeAspect="1"/>
          </p:cNvPicPr>
          <p:nvPr/>
        </p:nvPicPr>
        <p:blipFill>
          <a:blip r:embed="rId2"/>
          <a:stretch>
            <a:fillRect/>
          </a:stretch>
        </p:blipFill>
        <p:spPr>
          <a:xfrm>
            <a:off x="99499" y="4167332"/>
            <a:ext cx="3329331" cy="2057977"/>
          </a:xfrm>
          <a:prstGeom prst="rect">
            <a:avLst/>
          </a:prstGeom>
        </p:spPr>
      </p:pic>
      <p:pic>
        <p:nvPicPr>
          <p:cNvPr id="14" name="図 13">
            <a:extLst>
              <a:ext uri="{FF2B5EF4-FFF2-40B4-BE49-F238E27FC236}">
                <a16:creationId xmlns:a16="http://schemas.microsoft.com/office/drawing/2014/main" id="{47405250-0E6D-F8F9-71AA-E32C46B16072}"/>
              </a:ext>
            </a:extLst>
          </p:cNvPr>
          <p:cNvPicPr>
            <a:picLocks noChangeAspect="1"/>
          </p:cNvPicPr>
          <p:nvPr/>
        </p:nvPicPr>
        <p:blipFill>
          <a:blip r:embed="rId3"/>
          <a:stretch>
            <a:fillRect/>
          </a:stretch>
        </p:blipFill>
        <p:spPr>
          <a:xfrm>
            <a:off x="3453937" y="4167332"/>
            <a:ext cx="2616956" cy="1597892"/>
          </a:xfrm>
          <a:prstGeom prst="rect">
            <a:avLst/>
          </a:prstGeom>
        </p:spPr>
      </p:pic>
      <p:pic>
        <p:nvPicPr>
          <p:cNvPr id="16" name="図 15">
            <a:extLst>
              <a:ext uri="{FF2B5EF4-FFF2-40B4-BE49-F238E27FC236}">
                <a16:creationId xmlns:a16="http://schemas.microsoft.com/office/drawing/2014/main" id="{68DC787C-5408-2217-A1A2-505A89E4D3AF}"/>
              </a:ext>
            </a:extLst>
          </p:cNvPr>
          <p:cNvPicPr>
            <a:picLocks noChangeAspect="1"/>
          </p:cNvPicPr>
          <p:nvPr/>
        </p:nvPicPr>
        <p:blipFill>
          <a:blip r:embed="rId4"/>
          <a:stretch>
            <a:fillRect/>
          </a:stretch>
        </p:blipFill>
        <p:spPr>
          <a:xfrm>
            <a:off x="6815117" y="4167332"/>
            <a:ext cx="3435926" cy="2123868"/>
          </a:xfrm>
          <a:prstGeom prst="rect">
            <a:avLst/>
          </a:prstGeom>
        </p:spPr>
      </p:pic>
      <p:sp>
        <p:nvSpPr>
          <p:cNvPr id="2" name="テキスト ボックス 1">
            <a:extLst>
              <a:ext uri="{FF2B5EF4-FFF2-40B4-BE49-F238E27FC236}">
                <a16:creationId xmlns:a16="http://schemas.microsoft.com/office/drawing/2014/main" id="{324043D1-D995-3DCB-AA2C-56F54DE0A58A}"/>
              </a:ext>
            </a:extLst>
          </p:cNvPr>
          <p:cNvSpPr txBox="1"/>
          <p:nvPr/>
        </p:nvSpPr>
        <p:spPr>
          <a:xfrm>
            <a:off x="547157" y="2391789"/>
            <a:ext cx="5138055" cy="1477328"/>
          </a:xfrm>
          <a:prstGeom prst="rect">
            <a:avLst/>
          </a:prstGeom>
          <a:noFill/>
        </p:spPr>
        <p:txBody>
          <a:bodyPr wrap="square" rtlCol="0">
            <a:spAutoFit/>
          </a:bodyPr>
          <a:lstStyle/>
          <a:p>
            <a:r>
              <a:rPr kumimoji="1" lang="ja-JP" altLang="en-US" sz="1800"/>
              <a:t>仮想内のローカル</a:t>
            </a:r>
            <a:r>
              <a:rPr kumimoji="1" lang="en-US" altLang="ja-JP" sz="1800"/>
              <a:t>NW</a:t>
            </a:r>
            <a:r>
              <a:rPr kumimoji="1" lang="ja-JP" altLang="en-US" sz="1800"/>
              <a:t>から物理</a:t>
            </a:r>
            <a:r>
              <a:rPr kumimoji="1" lang="en-US" altLang="ja-JP" sz="1800"/>
              <a:t>NW</a:t>
            </a:r>
            <a:r>
              <a:rPr kumimoji="1" lang="ja-JP" altLang="en-US" sz="1800"/>
              <a:t>へアクセスする際に、</a:t>
            </a:r>
            <a:r>
              <a:rPr kumimoji="1" lang="en-US" altLang="ja-JP" sz="1800"/>
              <a:t>Windows</a:t>
            </a:r>
            <a:r>
              <a:rPr kumimoji="1" lang="ja-JP" altLang="en-US" sz="1800"/>
              <a:t>が物理</a:t>
            </a:r>
            <a:r>
              <a:rPr kumimoji="1" lang="en-US" altLang="ja-JP" sz="1800"/>
              <a:t>NIC</a:t>
            </a:r>
            <a:r>
              <a:rPr kumimoji="1" lang="ja-JP" altLang="en-US" sz="1800"/>
              <a:t>に振っている</a:t>
            </a:r>
            <a:r>
              <a:rPr kumimoji="1" lang="en-US" altLang="ja-JP" sz="1800"/>
              <a:t>IP</a:t>
            </a:r>
            <a:r>
              <a:rPr kumimoji="1" lang="ja-JP" altLang="en-US" sz="1800"/>
              <a:t>アドレスを使って物理ＮＷとの通信を行います。</a:t>
            </a:r>
            <a:endParaRPr kumimoji="1" lang="en-US" altLang="ja-JP" sz="1800"/>
          </a:p>
          <a:p>
            <a:r>
              <a:rPr lang="en-US" altLang="ja-JP"/>
              <a:t>※</a:t>
            </a:r>
            <a:r>
              <a:rPr lang="ja-JP" altLang="en-US"/>
              <a:t>ポートフォワーディングを使うことによって、ホストから仮想マシンに接続することができます。</a:t>
            </a:r>
            <a:endParaRPr kumimoji="1" lang="en-US" altLang="ja-JP" sz="1800"/>
          </a:p>
        </p:txBody>
      </p:sp>
      <p:sp>
        <p:nvSpPr>
          <p:cNvPr id="5" name="テキスト ボックス 4">
            <a:extLst>
              <a:ext uri="{FF2B5EF4-FFF2-40B4-BE49-F238E27FC236}">
                <a16:creationId xmlns:a16="http://schemas.microsoft.com/office/drawing/2014/main" id="{7C136929-B24C-B314-5E30-F21B44BB8D89}"/>
              </a:ext>
            </a:extLst>
          </p:cNvPr>
          <p:cNvSpPr txBox="1"/>
          <p:nvPr/>
        </p:nvSpPr>
        <p:spPr>
          <a:xfrm>
            <a:off x="6501601" y="2438159"/>
            <a:ext cx="5413828" cy="1477328"/>
          </a:xfrm>
          <a:prstGeom prst="rect">
            <a:avLst/>
          </a:prstGeom>
          <a:noFill/>
        </p:spPr>
        <p:txBody>
          <a:bodyPr wrap="square" rtlCol="0">
            <a:spAutoFit/>
          </a:bodyPr>
          <a:lstStyle/>
          <a:p>
            <a:pPr algn="l"/>
            <a:r>
              <a:rPr kumimoji="1" lang="ja-JP" altLang="en-US" sz="1800"/>
              <a:t>仮想マシンの</a:t>
            </a:r>
            <a:r>
              <a:rPr kumimoji="1" lang="en-US" altLang="ja-JP" sz="1800"/>
              <a:t>NIC</a:t>
            </a:r>
            <a:r>
              <a:rPr kumimoji="1" lang="ja-JP" altLang="en-US" sz="1800"/>
              <a:t>を物理ＮＷからも認識できます。</a:t>
            </a:r>
            <a:endParaRPr kumimoji="1" lang="en-US" altLang="ja-JP" sz="1800"/>
          </a:p>
          <a:p>
            <a:pPr algn="l"/>
            <a:r>
              <a:rPr kumimoji="1" lang="ja-JP" altLang="en-US" sz="1800"/>
              <a:t>物理</a:t>
            </a:r>
            <a:r>
              <a:rPr kumimoji="1" lang="en-US" altLang="ja-JP" sz="1800"/>
              <a:t>NW</a:t>
            </a:r>
            <a:r>
              <a:rPr kumimoji="1" lang="ja-JP" altLang="en-US" sz="1800"/>
              <a:t>で</a:t>
            </a:r>
            <a:r>
              <a:rPr kumimoji="1" lang="en-US" altLang="ja-JP" sz="1800"/>
              <a:t>DHCP</a:t>
            </a:r>
            <a:r>
              <a:rPr kumimoji="1" lang="ja-JP" altLang="en-US" sz="1800"/>
              <a:t>を使用して</a:t>
            </a:r>
            <a:r>
              <a:rPr kumimoji="1" lang="en-US" altLang="ja-JP" sz="1800"/>
              <a:t>IP</a:t>
            </a:r>
            <a:r>
              <a:rPr kumimoji="1" lang="ja-JP" altLang="en-US" sz="1800"/>
              <a:t>の自動割り振りをしている場合は、本設定をすることで</a:t>
            </a:r>
            <a:r>
              <a:rPr kumimoji="1" lang="en-US" altLang="ja-JP" sz="1800"/>
              <a:t>DHCP</a:t>
            </a:r>
            <a:r>
              <a:rPr kumimoji="1" lang="ja-JP" altLang="en-US" sz="1800"/>
              <a:t>から</a:t>
            </a:r>
            <a:r>
              <a:rPr kumimoji="1" lang="en-US" altLang="ja-JP" sz="1800"/>
              <a:t>IP</a:t>
            </a:r>
            <a:r>
              <a:rPr kumimoji="1" lang="ja-JP" altLang="en-US" sz="1800"/>
              <a:t>を自動割り振りしてもらうことができるので、通信が容易です。</a:t>
            </a:r>
            <a:endParaRPr kumimoji="1" lang="en-US" altLang="ja-JP" sz="1800"/>
          </a:p>
        </p:txBody>
      </p:sp>
      <p:cxnSp>
        <p:nvCxnSpPr>
          <p:cNvPr id="3" name="直線コネクタ 2">
            <a:extLst>
              <a:ext uri="{FF2B5EF4-FFF2-40B4-BE49-F238E27FC236}">
                <a16:creationId xmlns:a16="http://schemas.microsoft.com/office/drawing/2014/main" id="{3465671D-987D-5ACB-158C-A3121D88BE9F}"/>
              </a:ext>
            </a:extLst>
          </p:cNvPr>
          <p:cNvCxnSpPr/>
          <p:nvPr/>
        </p:nvCxnSpPr>
        <p:spPr>
          <a:xfrm>
            <a:off x="6096000" y="2013527"/>
            <a:ext cx="0" cy="4211782"/>
          </a:xfrm>
          <a:prstGeom prst="line">
            <a:avLst/>
          </a:prstGeom>
          <a:ln w="381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071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2-1-3.</a:t>
            </a:r>
            <a:r>
              <a:rPr lang="ja-JP" altLang="en-US"/>
              <a:t>仮想</a:t>
            </a:r>
            <a:r>
              <a:rPr lang="en-US" altLang="ja-JP"/>
              <a:t>NW</a:t>
            </a:r>
            <a:r>
              <a:rPr lang="ja-JP" altLang="en-US"/>
              <a:t>作成</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en-US" altLang="ja-JP" sz="1800"/>
              <a:t>VirtualBOX</a:t>
            </a:r>
            <a:r>
              <a:rPr kumimoji="1" lang="ja-JP" altLang="en-US" sz="1800"/>
              <a:t>：仮想ネットワークの種類</a:t>
            </a:r>
          </a:p>
        </p:txBody>
      </p:sp>
      <p:cxnSp>
        <p:nvCxnSpPr>
          <p:cNvPr id="4" name="直線コネクタ 3">
            <a:extLst>
              <a:ext uri="{FF2B5EF4-FFF2-40B4-BE49-F238E27FC236}">
                <a16:creationId xmlns:a16="http://schemas.microsoft.com/office/drawing/2014/main" id="{ADC114F3-0320-CA76-7FC5-7B5245C2112E}"/>
              </a:ext>
            </a:extLst>
          </p:cNvPr>
          <p:cNvCxnSpPr/>
          <p:nvPr/>
        </p:nvCxnSpPr>
        <p:spPr>
          <a:xfrm>
            <a:off x="6096000" y="2013527"/>
            <a:ext cx="0" cy="4211782"/>
          </a:xfrm>
          <a:prstGeom prst="line">
            <a:avLst/>
          </a:prstGeom>
          <a:ln w="381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6CB7585-8D5C-80DC-E3F6-BA56AE2FDE22}"/>
              </a:ext>
            </a:extLst>
          </p:cNvPr>
          <p:cNvSpPr txBox="1"/>
          <p:nvPr/>
        </p:nvSpPr>
        <p:spPr>
          <a:xfrm>
            <a:off x="277467" y="2013527"/>
            <a:ext cx="2244059" cy="369332"/>
          </a:xfrm>
          <a:prstGeom prst="rect">
            <a:avLst/>
          </a:prstGeom>
          <a:noFill/>
        </p:spPr>
        <p:txBody>
          <a:bodyPr wrap="square">
            <a:spAutoFit/>
          </a:bodyPr>
          <a:lstStyle/>
          <a:p>
            <a:pPr algn="l"/>
            <a:r>
              <a:rPr kumimoji="1" lang="ja-JP" altLang="en-US" sz="1800"/>
              <a:t>内部ネットワーク</a:t>
            </a:r>
            <a:endParaRPr kumimoji="1" lang="en-US" altLang="ja-JP" sz="1800"/>
          </a:p>
        </p:txBody>
      </p:sp>
      <p:sp>
        <p:nvSpPr>
          <p:cNvPr id="6" name="テキスト ボックス 5">
            <a:extLst>
              <a:ext uri="{FF2B5EF4-FFF2-40B4-BE49-F238E27FC236}">
                <a16:creationId xmlns:a16="http://schemas.microsoft.com/office/drawing/2014/main" id="{23102DEF-6832-4860-C19B-EC3A6DA31C75}"/>
              </a:ext>
            </a:extLst>
          </p:cNvPr>
          <p:cNvSpPr txBox="1"/>
          <p:nvPr/>
        </p:nvSpPr>
        <p:spPr>
          <a:xfrm>
            <a:off x="6169891" y="2032817"/>
            <a:ext cx="3084946" cy="369332"/>
          </a:xfrm>
          <a:prstGeom prst="rect">
            <a:avLst/>
          </a:prstGeom>
          <a:noFill/>
        </p:spPr>
        <p:txBody>
          <a:bodyPr wrap="square">
            <a:spAutoFit/>
          </a:bodyPr>
          <a:lstStyle/>
          <a:p>
            <a:pPr algn="l"/>
            <a:r>
              <a:rPr lang="ja-JP" altLang="en-US" sz="1800"/>
              <a:t>ホストオンリーアダプター</a:t>
            </a:r>
            <a:endParaRPr lang="en-US" altLang="ja-JP" sz="1800"/>
          </a:p>
        </p:txBody>
      </p:sp>
      <p:pic>
        <p:nvPicPr>
          <p:cNvPr id="9" name="図 8">
            <a:extLst>
              <a:ext uri="{FF2B5EF4-FFF2-40B4-BE49-F238E27FC236}">
                <a16:creationId xmlns:a16="http://schemas.microsoft.com/office/drawing/2014/main" id="{5AD6AF18-F0B6-3875-79B4-96984974133D}"/>
              </a:ext>
            </a:extLst>
          </p:cNvPr>
          <p:cNvPicPr>
            <a:picLocks noChangeAspect="1"/>
          </p:cNvPicPr>
          <p:nvPr/>
        </p:nvPicPr>
        <p:blipFill>
          <a:blip r:embed="rId2"/>
          <a:stretch>
            <a:fillRect/>
          </a:stretch>
        </p:blipFill>
        <p:spPr>
          <a:xfrm>
            <a:off x="344198" y="4119418"/>
            <a:ext cx="3467027" cy="2143092"/>
          </a:xfrm>
          <a:prstGeom prst="rect">
            <a:avLst/>
          </a:prstGeom>
        </p:spPr>
      </p:pic>
      <p:pic>
        <p:nvPicPr>
          <p:cNvPr id="12" name="図 11">
            <a:extLst>
              <a:ext uri="{FF2B5EF4-FFF2-40B4-BE49-F238E27FC236}">
                <a16:creationId xmlns:a16="http://schemas.microsoft.com/office/drawing/2014/main" id="{54F06075-117C-FB95-9D8C-34E3A14E9349}"/>
              </a:ext>
            </a:extLst>
          </p:cNvPr>
          <p:cNvPicPr>
            <a:picLocks noChangeAspect="1"/>
          </p:cNvPicPr>
          <p:nvPr/>
        </p:nvPicPr>
        <p:blipFill>
          <a:blip r:embed="rId3"/>
          <a:stretch>
            <a:fillRect/>
          </a:stretch>
        </p:blipFill>
        <p:spPr>
          <a:xfrm>
            <a:off x="6203444" y="4119418"/>
            <a:ext cx="3467028" cy="2143092"/>
          </a:xfrm>
          <a:prstGeom prst="rect">
            <a:avLst/>
          </a:prstGeom>
        </p:spPr>
      </p:pic>
      <p:pic>
        <p:nvPicPr>
          <p:cNvPr id="14" name="図 13">
            <a:extLst>
              <a:ext uri="{FF2B5EF4-FFF2-40B4-BE49-F238E27FC236}">
                <a16:creationId xmlns:a16="http://schemas.microsoft.com/office/drawing/2014/main" id="{29EB0D92-A246-B21C-BF34-C6A8F5A4C963}"/>
              </a:ext>
            </a:extLst>
          </p:cNvPr>
          <p:cNvPicPr>
            <a:picLocks noChangeAspect="1"/>
          </p:cNvPicPr>
          <p:nvPr/>
        </p:nvPicPr>
        <p:blipFill>
          <a:blip r:embed="rId4"/>
          <a:stretch>
            <a:fillRect/>
          </a:stretch>
        </p:blipFill>
        <p:spPr>
          <a:xfrm>
            <a:off x="9887531" y="3618720"/>
            <a:ext cx="1958176" cy="1263914"/>
          </a:xfrm>
          <a:prstGeom prst="rect">
            <a:avLst/>
          </a:prstGeom>
        </p:spPr>
      </p:pic>
      <p:pic>
        <p:nvPicPr>
          <p:cNvPr id="16" name="図 15">
            <a:extLst>
              <a:ext uri="{FF2B5EF4-FFF2-40B4-BE49-F238E27FC236}">
                <a16:creationId xmlns:a16="http://schemas.microsoft.com/office/drawing/2014/main" id="{62372FE7-9589-5FE3-E80F-3E08733902F3}"/>
              </a:ext>
            </a:extLst>
          </p:cNvPr>
          <p:cNvPicPr>
            <a:picLocks noChangeAspect="1"/>
          </p:cNvPicPr>
          <p:nvPr/>
        </p:nvPicPr>
        <p:blipFill>
          <a:blip r:embed="rId5"/>
          <a:stretch>
            <a:fillRect/>
          </a:stretch>
        </p:blipFill>
        <p:spPr>
          <a:xfrm>
            <a:off x="9889625" y="4928632"/>
            <a:ext cx="1958178" cy="1453633"/>
          </a:xfrm>
          <a:prstGeom prst="rect">
            <a:avLst/>
          </a:prstGeom>
        </p:spPr>
      </p:pic>
      <p:sp>
        <p:nvSpPr>
          <p:cNvPr id="5" name="テキスト ボックス 4">
            <a:extLst>
              <a:ext uri="{FF2B5EF4-FFF2-40B4-BE49-F238E27FC236}">
                <a16:creationId xmlns:a16="http://schemas.microsoft.com/office/drawing/2014/main" id="{9225055D-8243-BA9A-3D66-2B812BCB93AE}"/>
              </a:ext>
            </a:extLst>
          </p:cNvPr>
          <p:cNvSpPr txBox="1"/>
          <p:nvPr/>
        </p:nvSpPr>
        <p:spPr>
          <a:xfrm>
            <a:off x="628643" y="2442750"/>
            <a:ext cx="5359914" cy="369332"/>
          </a:xfrm>
          <a:prstGeom prst="rect">
            <a:avLst/>
          </a:prstGeom>
          <a:noFill/>
        </p:spPr>
        <p:txBody>
          <a:bodyPr wrap="square">
            <a:spAutoFit/>
          </a:bodyPr>
          <a:lstStyle/>
          <a:p>
            <a:pPr algn="l"/>
            <a:r>
              <a:rPr kumimoji="1" lang="ja-JP" altLang="en-US" sz="1800"/>
              <a:t>仮想内に閉じた</a:t>
            </a:r>
            <a:r>
              <a:rPr kumimoji="1" lang="en-US" altLang="ja-JP" sz="1800"/>
              <a:t>NW</a:t>
            </a:r>
            <a:r>
              <a:rPr kumimoji="1" lang="ja-JP" altLang="en-US" sz="1800"/>
              <a:t>です。</a:t>
            </a:r>
            <a:endParaRPr kumimoji="1" lang="en-US" altLang="ja-JP" sz="1800"/>
          </a:p>
        </p:txBody>
      </p:sp>
      <p:sp>
        <p:nvSpPr>
          <p:cNvPr id="8" name="テキスト ボックス 7">
            <a:extLst>
              <a:ext uri="{FF2B5EF4-FFF2-40B4-BE49-F238E27FC236}">
                <a16:creationId xmlns:a16="http://schemas.microsoft.com/office/drawing/2014/main" id="{94BBB599-83D7-5C66-CF4B-32E17B9EBF53}"/>
              </a:ext>
            </a:extLst>
          </p:cNvPr>
          <p:cNvSpPr txBox="1"/>
          <p:nvPr/>
        </p:nvSpPr>
        <p:spPr>
          <a:xfrm>
            <a:off x="6591300" y="2552700"/>
            <a:ext cx="5351656" cy="646331"/>
          </a:xfrm>
          <a:prstGeom prst="rect">
            <a:avLst/>
          </a:prstGeom>
          <a:noFill/>
        </p:spPr>
        <p:txBody>
          <a:bodyPr wrap="square" rtlCol="0">
            <a:spAutoFit/>
          </a:bodyPr>
          <a:lstStyle/>
          <a:p>
            <a:r>
              <a:rPr kumimoji="1" lang="ja-JP" altLang="en-US" sz="1800"/>
              <a:t>仮想マシンとホスト</a:t>
            </a:r>
            <a:r>
              <a:rPr kumimoji="1" lang="en-US" altLang="ja-JP" sz="1800"/>
              <a:t>(Windows)</a:t>
            </a:r>
            <a:r>
              <a:rPr kumimoji="1" lang="ja-JP" altLang="en-US" sz="1800"/>
              <a:t>間のみ通信できます。</a:t>
            </a:r>
          </a:p>
        </p:txBody>
      </p:sp>
    </p:spTree>
    <p:extLst>
      <p:ext uri="{BB962C8B-B14F-4D97-AF65-F5344CB8AC3E}">
        <p14:creationId xmlns:p14="http://schemas.microsoft.com/office/powerpoint/2010/main" val="3697388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仮想ネットワークとは">
            <a:extLst>
              <a:ext uri="{FF2B5EF4-FFF2-40B4-BE49-F238E27FC236}">
                <a16:creationId xmlns:a16="http://schemas.microsoft.com/office/drawing/2014/main" id="{41FA9B5A-BD41-F3D8-2370-28DAE1686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018" y="1069674"/>
            <a:ext cx="5431435" cy="3190968"/>
          </a:xfrm>
          <a:prstGeom prst="rect">
            <a:avLst/>
          </a:prstGeom>
          <a:noFill/>
          <a:extLst>
            <a:ext uri="{909E8E84-426E-40DD-AFC4-6F175D3DCCD1}">
              <a14:hiddenFill xmlns:a14="http://schemas.microsoft.com/office/drawing/2010/main">
                <a:solidFill>
                  <a:srgbClr val="FFFFFF"/>
                </a:solidFill>
              </a14:hiddenFill>
            </a:ext>
          </a:extLst>
        </p:spPr>
      </p:pic>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2-1-3.</a:t>
            </a:r>
            <a:r>
              <a:rPr lang="ja-JP" altLang="en-US"/>
              <a:t>仮想</a:t>
            </a:r>
            <a:r>
              <a:rPr lang="en-US" altLang="ja-JP"/>
              <a:t>NW</a:t>
            </a:r>
            <a:r>
              <a:rPr lang="ja-JP" altLang="en-US"/>
              <a:t>作成</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en-US" altLang="ja-JP" sz="1800"/>
              <a:t>VirtualBOX</a:t>
            </a:r>
            <a:r>
              <a:rPr kumimoji="1" lang="ja-JP" altLang="en-US" sz="1800"/>
              <a:t>：仮想ネットワークの種類</a:t>
            </a:r>
          </a:p>
        </p:txBody>
      </p:sp>
      <p:sp>
        <p:nvSpPr>
          <p:cNvPr id="6" name="テキスト ボックス 5">
            <a:extLst>
              <a:ext uri="{FF2B5EF4-FFF2-40B4-BE49-F238E27FC236}">
                <a16:creationId xmlns:a16="http://schemas.microsoft.com/office/drawing/2014/main" id="{F68E90F0-4A61-3D31-3B5D-41F14CE6073B}"/>
              </a:ext>
            </a:extLst>
          </p:cNvPr>
          <p:cNvSpPr txBox="1"/>
          <p:nvPr/>
        </p:nvSpPr>
        <p:spPr>
          <a:xfrm>
            <a:off x="350983" y="2013527"/>
            <a:ext cx="2253671" cy="369332"/>
          </a:xfrm>
          <a:prstGeom prst="rect">
            <a:avLst/>
          </a:prstGeom>
          <a:noFill/>
        </p:spPr>
        <p:txBody>
          <a:bodyPr wrap="square">
            <a:spAutoFit/>
          </a:bodyPr>
          <a:lstStyle/>
          <a:p>
            <a:pPr algn="l"/>
            <a:r>
              <a:rPr lang="en-US" altLang="ja-JP" sz="1800"/>
              <a:t>NAT</a:t>
            </a:r>
            <a:r>
              <a:rPr lang="ja-JP" altLang="en-US" sz="1800"/>
              <a:t>ネットワーク</a:t>
            </a:r>
            <a:endParaRPr lang="en-US" altLang="ja-JP" sz="1800"/>
          </a:p>
        </p:txBody>
      </p:sp>
      <p:pic>
        <p:nvPicPr>
          <p:cNvPr id="9" name="図 8">
            <a:extLst>
              <a:ext uri="{FF2B5EF4-FFF2-40B4-BE49-F238E27FC236}">
                <a16:creationId xmlns:a16="http://schemas.microsoft.com/office/drawing/2014/main" id="{2B0C0BDF-E150-46BE-E5F3-7F5614847A1D}"/>
              </a:ext>
            </a:extLst>
          </p:cNvPr>
          <p:cNvPicPr>
            <a:picLocks noChangeAspect="1"/>
          </p:cNvPicPr>
          <p:nvPr/>
        </p:nvPicPr>
        <p:blipFill>
          <a:blip r:embed="rId3"/>
          <a:stretch>
            <a:fillRect/>
          </a:stretch>
        </p:blipFill>
        <p:spPr>
          <a:xfrm>
            <a:off x="138546" y="4165599"/>
            <a:ext cx="3332135" cy="2059710"/>
          </a:xfrm>
          <a:prstGeom prst="rect">
            <a:avLst/>
          </a:prstGeom>
        </p:spPr>
      </p:pic>
      <p:pic>
        <p:nvPicPr>
          <p:cNvPr id="12" name="図 11">
            <a:extLst>
              <a:ext uri="{FF2B5EF4-FFF2-40B4-BE49-F238E27FC236}">
                <a16:creationId xmlns:a16="http://schemas.microsoft.com/office/drawing/2014/main" id="{EC97D5A6-7C72-DAEA-EA01-3CAF6B08771B}"/>
              </a:ext>
            </a:extLst>
          </p:cNvPr>
          <p:cNvPicPr>
            <a:picLocks noChangeAspect="1"/>
          </p:cNvPicPr>
          <p:nvPr/>
        </p:nvPicPr>
        <p:blipFill>
          <a:blip r:embed="rId4"/>
          <a:stretch>
            <a:fillRect/>
          </a:stretch>
        </p:blipFill>
        <p:spPr>
          <a:xfrm>
            <a:off x="3511903" y="4155701"/>
            <a:ext cx="2548182" cy="1644735"/>
          </a:xfrm>
          <a:prstGeom prst="rect">
            <a:avLst/>
          </a:prstGeom>
        </p:spPr>
      </p:pic>
      <p:sp>
        <p:nvSpPr>
          <p:cNvPr id="2" name="テキスト ボックス 1">
            <a:extLst>
              <a:ext uri="{FF2B5EF4-FFF2-40B4-BE49-F238E27FC236}">
                <a16:creationId xmlns:a16="http://schemas.microsoft.com/office/drawing/2014/main" id="{50E3BD35-958A-9D98-7904-0A5001C1916B}"/>
              </a:ext>
            </a:extLst>
          </p:cNvPr>
          <p:cNvSpPr txBox="1"/>
          <p:nvPr/>
        </p:nvSpPr>
        <p:spPr>
          <a:xfrm>
            <a:off x="628650" y="2581275"/>
            <a:ext cx="5210172" cy="369332"/>
          </a:xfrm>
          <a:prstGeom prst="rect">
            <a:avLst/>
          </a:prstGeom>
          <a:noFill/>
        </p:spPr>
        <p:txBody>
          <a:bodyPr wrap="square" rtlCol="0">
            <a:spAutoFit/>
          </a:bodyPr>
          <a:lstStyle/>
          <a:p>
            <a:r>
              <a:rPr kumimoji="1" lang="ja-JP" altLang="en-US" sz="1800"/>
              <a:t>内部ネットワーク＋ＮＡＴ設定になります。</a:t>
            </a:r>
            <a:endParaRPr kumimoji="1" lang="en-US" altLang="ja-JP" sz="1800"/>
          </a:p>
        </p:txBody>
      </p:sp>
      <p:sp>
        <p:nvSpPr>
          <p:cNvPr id="4" name="正方形/長方形 3">
            <a:extLst>
              <a:ext uri="{FF2B5EF4-FFF2-40B4-BE49-F238E27FC236}">
                <a16:creationId xmlns:a16="http://schemas.microsoft.com/office/drawing/2014/main" id="{ED28EF0C-1750-1B31-7BF6-B0E7DF05CFE4}"/>
              </a:ext>
            </a:extLst>
          </p:cNvPr>
          <p:cNvSpPr/>
          <p:nvPr/>
        </p:nvSpPr>
        <p:spPr>
          <a:xfrm>
            <a:off x="6612280" y="4155701"/>
            <a:ext cx="5441173" cy="20597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endParaRPr lang="en-US" altLang="ja-JP" sz="1400"/>
          </a:p>
          <a:p>
            <a:r>
              <a:rPr lang="ja-JP" altLang="en-US" sz="1400">
                <a:solidFill>
                  <a:srgbClr val="FF0000"/>
                </a:solidFill>
                <a:highlight>
                  <a:srgbClr val="FFFF00"/>
                </a:highlight>
              </a:rPr>
              <a:t>このように、</a:t>
            </a:r>
            <a:r>
              <a:rPr lang="en-US" altLang="ja-JP" sz="1400">
                <a:solidFill>
                  <a:srgbClr val="FF0000"/>
                </a:solidFill>
                <a:highlight>
                  <a:srgbClr val="FFFF00"/>
                </a:highlight>
              </a:rPr>
              <a:t>VirtualBOX</a:t>
            </a:r>
            <a:r>
              <a:rPr lang="ja-JP" altLang="en-US" sz="1400">
                <a:solidFill>
                  <a:srgbClr val="FF0000"/>
                </a:solidFill>
                <a:highlight>
                  <a:srgbClr val="FFFF00"/>
                </a:highlight>
              </a:rPr>
              <a:t>でも簡単に仮想</a:t>
            </a:r>
            <a:r>
              <a:rPr lang="en-US" altLang="ja-JP" sz="1400">
                <a:solidFill>
                  <a:srgbClr val="FF0000"/>
                </a:solidFill>
                <a:highlight>
                  <a:srgbClr val="FFFF00"/>
                </a:highlight>
              </a:rPr>
              <a:t>NW</a:t>
            </a:r>
            <a:r>
              <a:rPr lang="ja-JP" altLang="en-US" sz="1400">
                <a:solidFill>
                  <a:srgbClr val="FF0000"/>
                </a:solidFill>
                <a:highlight>
                  <a:srgbClr val="FFFF00"/>
                </a:highlight>
              </a:rPr>
              <a:t>を構築することができます。</a:t>
            </a:r>
            <a:endParaRPr lang="en-US" altLang="ja-JP" sz="1400">
              <a:solidFill>
                <a:srgbClr val="FF0000"/>
              </a:solidFill>
              <a:highlight>
                <a:srgbClr val="FFFF00"/>
              </a:highlight>
            </a:endParaRPr>
          </a:p>
          <a:p>
            <a:r>
              <a:rPr lang="ja-JP" altLang="en-US" sz="1400"/>
              <a:t>また、</a:t>
            </a:r>
            <a:r>
              <a:rPr lang="en-US" altLang="ja-JP" sz="1400"/>
              <a:t>VirtualBOX</a:t>
            </a:r>
            <a:r>
              <a:rPr lang="ja-JP" altLang="en-US" sz="1400"/>
              <a:t>の仮想</a:t>
            </a:r>
            <a:r>
              <a:rPr lang="en-US" altLang="ja-JP" sz="1400"/>
              <a:t>NW</a:t>
            </a:r>
            <a:r>
              <a:rPr lang="ja-JP" altLang="en-US" sz="1400"/>
              <a:t>をもう一歩複雑に構成するツールとして「</a:t>
            </a:r>
            <a:r>
              <a:rPr lang="en-US" altLang="ja-JP" sz="1400"/>
              <a:t>GNS3</a:t>
            </a:r>
            <a:r>
              <a:rPr lang="ja-JP" altLang="en-US" sz="1400"/>
              <a:t>」があります。</a:t>
            </a:r>
            <a:endParaRPr lang="en-US" altLang="ja-JP" sz="1400"/>
          </a:p>
          <a:p>
            <a:r>
              <a:rPr lang="ja-JP" altLang="en-US" sz="1400"/>
              <a:t>この</a:t>
            </a:r>
            <a:r>
              <a:rPr lang="en-US" altLang="ja-JP" sz="1400"/>
              <a:t>GNS3</a:t>
            </a:r>
            <a:r>
              <a:rPr lang="ja-JP" altLang="en-US" sz="1400"/>
              <a:t>では、ルータやＳＷなどの</a:t>
            </a:r>
            <a:r>
              <a:rPr lang="en-US" altLang="ja-JP" sz="1400"/>
              <a:t>NW</a:t>
            </a:r>
            <a:r>
              <a:rPr lang="ja-JP" altLang="en-US" sz="1400"/>
              <a:t>装置も扱え、仮想</a:t>
            </a:r>
            <a:r>
              <a:rPr lang="en-US" altLang="ja-JP" sz="1400"/>
              <a:t>NW</a:t>
            </a:r>
            <a:r>
              <a:rPr lang="ja-JP" altLang="en-US" sz="1400"/>
              <a:t>内だけで大規模</a:t>
            </a:r>
            <a:r>
              <a:rPr lang="en-US" altLang="ja-JP" sz="1400"/>
              <a:t>NW</a:t>
            </a:r>
            <a:r>
              <a:rPr lang="ja-JP" altLang="en-US" sz="1400"/>
              <a:t>のデモ環境も作れてしまいます。</a:t>
            </a:r>
            <a:endParaRPr lang="en-US" altLang="ja-JP" sz="1400"/>
          </a:p>
          <a:p>
            <a:r>
              <a:rPr lang="ja-JP" altLang="en-US" sz="1400"/>
              <a:t>深く知りたい方は、講師にお尋ねください。</a:t>
            </a:r>
            <a:endParaRPr lang="en-US" altLang="ja-JP" sz="1400"/>
          </a:p>
        </p:txBody>
      </p:sp>
    </p:spTree>
    <p:extLst>
      <p:ext uri="{BB962C8B-B14F-4D97-AF65-F5344CB8AC3E}">
        <p14:creationId xmlns:p14="http://schemas.microsoft.com/office/powerpoint/2010/main" val="3101834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861439"/>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開発環境、動作環境構築に必要なアプリケーション、ツール、ファイル等を手順に従ってインターネットからダウンロードしてください。</a:t>
            </a:r>
            <a:endParaRPr kumimoji="1" lang="en-US" altLang="ja-JP"/>
          </a:p>
          <a:p>
            <a:r>
              <a:rPr lang="en-US" altLang="ja-JP"/>
              <a:t>※</a:t>
            </a:r>
            <a:r>
              <a:rPr lang="ja-JP" altLang="en-US"/>
              <a:t>オフラインでも構築できるように「</a:t>
            </a:r>
            <a:r>
              <a:rPr lang="en-US" altLang="ja-JP"/>
              <a:t>IT</a:t>
            </a:r>
            <a:r>
              <a:rPr lang="ja-JP" altLang="en-US"/>
              <a:t>技術者</a:t>
            </a:r>
            <a:r>
              <a:rPr lang="en-US" altLang="ja-JP"/>
              <a:t>(</a:t>
            </a:r>
            <a:r>
              <a:rPr lang="ja-JP" altLang="en-US"/>
              <a:t>プログラマ</a:t>
            </a:r>
            <a:r>
              <a:rPr lang="en-US" altLang="ja-JP"/>
              <a:t>)</a:t>
            </a:r>
            <a:r>
              <a:rPr lang="ja-JP" altLang="en-US"/>
              <a:t>実習カリキュラム</a:t>
            </a:r>
            <a:r>
              <a:rPr lang="en-US" altLang="ja-JP"/>
              <a:t>DVD</a:t>
            </a:r>
            <a:r>
              <a:rPr lang="ja-JP" altLang="en-US"/>
              <a:t>」に同梱しています。</a:t>
            </a:r>
            <a:endParaRPr kumimoji="1" lang="ja-JP" altLang="en-US"/>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2439494"/>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ダウンロードファイルリスト</a:t>
            </a:r>
            <a:endParaRPr lang="en-US" altLang="ja-JP"/>
          </a:p>
        </p:txBody>
      </p:sp>
      <p:graphicFrame>
        <p:nvGraphicFramePr>
          <p:cNvPr id="2" name="表 2">
            <a:extLst>
              <a:ext uri="{FF2B5EF4-FFF2-40B4-BE49-F238E27FC236}">
                <a16:creationId xmlns:a16="http://schemas.microsoft.com/office/drawing/2014/main" id="{5F2EFFFB-D002-622F-D3A8-F1C3AA5BEDF7}"/>
              </a:ext>
            </a:extLst>
          </p:cNvPr>
          <p:cNvGraphicFramePr>
            <a:graphicFrameLocks noGrp="1"/>
          </p:cNvGraphicFramePr>
          <p:nvPr>
            <p:extLst>
              <p:ext uri="{D42A27DB-BD31-4B8C-83A1-F6EECF244321}">
                <p14:modId xmlns:p14="http://schemas.microsoft.com/office/powerpoint/2010/main" val="775650768"/>
              </p:ext>
            </p:extLst>
          </p:nvPr>
        </p:nvGraphicFramePr>
        <p:xfrm>
          <a:off x="1057619" y="2819427"/>
          <a:ext cx="10848633" cy="3322320"/>
        </p:xfrm>
        <a:graphic>
          <a:graphicData uri="http://schemas.openxmlformats.org/drawingml/2006/table">
            <a:tbl>
              <a:tblPr firstRow="1" bandRow="1">
                <a:tableStyleId>{5C22544A-7EE6-4342-B048-85BDC9FD1C3A}</a:tableStyleId>
              </a:tblPr>
              <a:tblGrid>
                <a:gridCol w="1156771">
                  <a:extLst>
                    <a:ext uri="{9D8B030D-6E8A-4147-A177-3AD203B41FA5}">
                      <a16:colId xmlns:a16="http://schemas.microsoft.com/office/drawing/2014/main" val="3393729679"/>
                    </a:ext>
                  </a:extLst>
                </a:gridCol>
                <a:gridCol w="3172858">
                  <a:extLst>
                    <a:ext uri="{9D8B030D-6E8A-4147-A177-3AD203B41FA5}">
                      <a16:colId xmlns:a16="http://schemas.microsoft.com/office/drawing/2014/main" val="1987502269"/>
                    </a:ext>
                  </a:extLst>
                </a:gridCol>
                <a:gridCol w="6519004">
                  <a:extLst>
                    <a:ext uri="{9D8B030D-6E8A-4147-A177-3AD203B41FA5}">
                      <a16:colId xmlns:a16="http://schemas.microsoft.com/office/drawing/2014/main" val="4240692533"/>
                    </a:ext>
                  </a:extLst>
                </a:gridCol>
              </a:tblGrid>
              <a:tr h="217323">
                <a:tc>
                  <a:txBody>
                    <a:bodyPr/>
                    <a:lstStyle/>
                    <a:p>
                      <a:pPr algn="ctr"/>
                      <a:r>
                        <a:rPr kumimoji="1" lang="ja-JP" altLang="en-US" sz="1400"/>
                        <a:t>項番</a:t>
                      </a:r>
                    </a:p>
                  </a:txBody>
                  <a:tcPr/>
                </a:tc>
                <a:tc>
                  <a:txBody>
                    <a:bodyPr/>
                    <a:lstStyle/>
                    <a:p>
                      <a:pPr algn="ctr"/>
                      <a:r>
                        <a:rPr kumimoji="1" lang="ja-JP" altLang="en-US" sz="1400"/>
                        <a:t>名称</a:t>
                      </a:r>
                    </a:p>
                  </a:txBody>
                  <a:tcPr/>
                </a:tc>
                <a:tc>
                  <a:txBody>
                    <a:bodyPr/>
                    <a:lstStyle/>
                    <a:p>
                      <a:pPr algn="ctr"/>
                      <a:r>
                        <a:rPr kumimoji="1" lang="ja-JP" altLang="en-US" sz="1400"/>
                        <a:t>説明</a:t>
                      </a:r>
                    </a:p>
                  </a:txBody>
                  <a:tcPr/>
                </a:tc>
                <a:extLst>
                  <a:ext uri="{0D108BD9-81ED-4DB2-BD59-A6C34878D82A}">
                    <a16:rowId xmlns:a16="http://schemas.microsoft.com/office/drawing/2014/main" val="2008763845"/>
                  </a:ext>
                </a:extLst>
              </a:tr>
              <a:tr h="217323">
                <a:tc>
                  <a:txBody>
                    <a:bodyPr/>
                    <a:lstStyle/>
                    <a:p>
                      <a:pPr algn="ctr"/>
                      <a:r>
                        <a:rPr kumimoji="1" lang="en-US" altLang="ja-JP" sz="1400"/>
                        <a:t>2-1-4-1</a:t>
                      </a:r>
                      <a:endParaRPr kumimoji="1" lang="ja-JP" altLang="en-US" sz="1400"/>
                    </a:p>
                  </a:txBody>
                  <a:tcPr/>
                </a:tc>
                <a:tc>
                  <a:txBody>
                    <a:bodyPr/>
                    <a:lstStyle/>
                    <a:p>
                      <a:r>
                        <a:rPr kumimoji="1" lang="en-US" altLang="ja-JP" sz="1400"/>
                        <a:t>VirtualBOX7.10</a:t>
                      </a:r>
                      <a:endParaRPr kumimoji="1" lang="ja-JP" altLang="en-US" sz="1400"/>
                    </a:p>
                  </a:txBody>
                  <a:tcPr/>
                </a:tc>
                <a:tc>
                  <a:txBody>
                    <a:bodyPr/>
                    <a:lstStyle/>
                    <a:p>
                      <a:r>
                        <a:rPr kumimoji="1" lang="ja-JP" altLang="en-US" sz="1400"/>
                        <a:t>仮想化ソフトウェア</a:t>
                      </a:r>
                      <a:endParaRPr kumimoji="1" lang="en-US" altLang="ja-JP" sz="1400"/>
                    </a:p>
                    <a:p>
                      <a:r>
                        <a:rPr kumimoji="1" lang="en-US" altLang="ja-JP" sz="1400"/>
                        <a:t>DL</a:t>
                      </a:r>
                      <a:r>
                        <a:rPr kumimoji="1" lang="ja-JP" altLang="en-US" sz="1400"/>
                        <a:t>サイト：</a:t>
                      </a:r>
                      <a:r>
                        <a:rPr kumimoji="1" lang="en-US" altLang="ja-JP" sz="1400"/>
                        <a:t>https://www.virtualbox.org/wiki/Downloads</a:t>
                      </a:r>
                      <a:endParaRPr kumimoji="1" lang="ja-JP" altLang="en-US" sz="1400"/>
                    </a:p>
                  </a:txBody>
                  <a:tcPr/>
                </a:tc>
                <a:extLst>
                  <a:ext uri="{0D108BD9-81ED-4DB2-BD59-A6C34878D82A}">
                    <a16:rowId xmlns:a16="http://schemas.microsoft.com/office/drawing/2014/main" val="388182489"/>
                  </a:ext>
                </a:extLst>
              </a:tr>
              <a:tr h="217323">
                <a:tc>
                  <a:txBody>
                    <a:bodyPr/>
                    <a:lstStyle/>
                    <a:p>
                      <a:pPr algn="ctr"/>
                      <a:r>
                        <a:rPr kumimoji="1" lang="en-US" altLang="ja-JP" sz="1400"/>
                        <a:t>2-1-4-2</a:t>
                      </a:r>
                      <a:endParaRPr kumimoji="1" lang="ja-JP" altLang="en-US" sz="1400"/>
                    </a:p>
                  </a:txBody>
                  <a:tcPr/>
                </a:tc>
                <a:tc>
                  <a:txBody>
                    <a:bodyPr/>
                    <a:lstStyle/>
                    <a:p>
                      <a:r>
                        <a:rPr kumimoji="1" lang="en-US" altLang="ja-JP" sz="1400"/>
                        <a:t>AlomaLinux8.8</a:t>
                      </a:r>
                      <a:endParaRPr kumimoji="1" lang="ja-JP" altLang="en-US" sz="1400"/>
                    </a:p>
                  </a:txBody>
                  <a:tcPr/>
                </a:tc>
                <a:tc>
                  <a:txBody>
                    <a:bodyPr/>
                    <a:lstStyle/>
                    <a:p>
                      <a:r>
                        <a:rPr kumimoji="1" lang="ja-JP" altLang="en-US" sz="1400"/>
                        <a:t>仮想マシン（ＶＭ）データベース用</a:t>
                      </a:r>
                      <a:r>
                        <a:rPr kumimoji="1" lang="en-US" altLang="ja-JP" sz="1400"/>
                        <a:t>Linux</a:t>
                      </a:r>
                      <a:r>
                        <a:rPr kumimoji="1" lang="ja-JP" altLang="en-US" sz="1400"/>
                        <a:t>　</a:t>
                      </a:r>
                      <a:r>
                        <a:rPr kumimoji="1" lang="en-US" altLang="ja-JP" sz="1400"/>
                        <a:t>OS</a:t>
                      </a:r>
                      <a:r>
                        <a:rPr kumimoji="1" lang="ja-JP" altLang="en-US" sz="1400"/>
                        <a:t>イメージファイル</a:t>
                      </a:r>
                      <a:r>
                        <a:rPr kumimoji="1" lang="en-US" altLang="ja-JP" sz="1400"/>
                        <a:t>(ISO</a:t>
                      </a:r>
                      <a:r>
                        <a:rPr kumimoji="1" lang="ja-JP" altLang="en-US" sz="1400"/>
                        <a:t>ファイル</a:t>
                      </a:r>
                      <a:r>
                        <a:rPr kumimoji="1" lang="en-US" altLang="ja-JP" sz="1400"/>
                        <a:t>)</a:t>
                      </a:r>
                    </a:p>
                    <a:p>
                      <a:r>
                        <a:rPr kumimoji="1" lang="en-US" altLang="ja-JP" sz="1400"/>
                        <a:t>DL</a:t>
                      </a:r>
                      <a:r>
                        <a:rPr kumimoji="1" lang="ja-JP" altLang="en-US" sz="1400"/>
                        <a:t>サイト：</a:t>
                      </a:r>
                      <a:r>
                        <a:rPr kumimoji="1" lang="en-US" altLang="ja-JP" sz="1400"/>
                        <a:t>https://almalinux.org/get-almalinux/</a:t>
                      </a:r>
                      <a:endParaRPr kumimoji="1" lang="ja-JP" altLang="en-US" sz="1400"/>
                    </a:p>
                  </a:txBody>
                  <a:tcPr/>
                </a:tc>
                <a:extLst>
                  <a:ext uri="{0D108BD9-81ED-4DB2-BD59-A6C34878D82A}">
                    <a16:rowId xmlns:a16="http://schemas.microsoft.com/office/drawing/2014/main" val="3731755191"/>
                  </a:ext>
                </a:extLst>
              </a:tr>
              <a:tr h="217323">
                <a:tc>
                  <a:txBody>
                    <a:bodyPr/>
                    <a:lstStyle/>
                    <a:p>
                      <a:pPr algn="ctr"/>
                      <a:r>
                        <a:rPr kumimoji="1" lang="en-US" altLang="ja-JP" sz="1400"/>
                        <a:t>2-1-4-3</a:t>
                      </a:r>
                      <a:endParaRPr kumimoji="1" lang="ja-JP" altLang="en-US" sz="1400"/>
                    </a:p>
                  </a:txBody>
                  <a:tcPr/>
                </a:tc>
                <a:tc>
                  <a:txBody>
                    <a:bodyPr/>
                    <a:lstStyle/>
                    <a:p>
                      <a:r>
                        <a:rPr kumimoji="1" lang="en-US" altLang="ja-JP" sz="1400"/>
                        <a:t>WindowsServer2022</a:t>
                      </a:r>
                      <a:endParaRPr kumimoji="1" lang="ja-JP" altLang="en-US" sz="1400"/>
                    </a:p>
                  </a:txBody>
                  <a:tcPr/>
                </a:tc>
                <a:tc>
                  <a:txBody>
                    <a:bodyPr/>
                    <a:lstStyle/>
                    <a:p>
                      <a:r>
                        <a:rPr kumimoji="1" lang="ja-JP" altLang="en-US" sz="1400"/>
                        <a:t>仮想マシン（ＶＭ）</a:t>
                      </a:r>
                      <a:r>
                        <a:rPr kumimoji="1" lang="en-US" altLang="ja-JP" sz="1400"/>
                        <a:t>Web</a:t>
                      </a:r>
                      <a:r>
                        <a:rPr kumimoji="1" lang="ja-JP" altLang="en-US" sz="1400"/>
                        <a:t>サーバ用</a:t>
                      </a:r>
                      <a:r>
                        <a:rPr kumimoji="1" lang="en-US" altLang="ja-JP" sz="1400"/>
                        <a:t>WindowsServer</a:t>
                      </a:r>
                      <a:r>
                        <a:rPr kumimoji="1" lang="ja-JP" altLang="en-US" sz="1400"/>
                        <a:t>　</a:t>
                      </a:r>
                      <a:r>
                        <a:rPr kumimoji="1" lang="en-US" altLang="ja-JP" sz="1400"/>
                        <a:t>OS</a:t>
                      </a:r>
                      <a:r>
                        <a:rPr kumimoji="1" lang="ja-JP" altLang="en-US" sz="1400"/>
                        <a:t>イメージファイル</a:t>
                      </a:r>
                      <a:endParaRPr kumimoji="1" lang="en-US" altLang="ja-JP" sz="1400"/>
                    </a:p>
                    <a:p>
                      <a:r>
                        <a:rPr kumimoji="1" lang="en-US" altLang="ja-JP" sz="1400"/>
                        <a:t>(ISO</a:t>
                      </a:r>
                      <a:r>
                        <a:rPr kumimoji="1" lang="ja-JP" altLang="en-US" sz="1400"/>
                        <a:t>ファイル</a:t>
                      </a:r>
                      <a:r>
                        <a:rPr kumimoji="1" lang="en-US" altLang="ja-JP" sz="1400"/>
                        <a:t>)</a:t>
                      </a:r>
                    </a:p>
                    <a:p>
                      <a:r>
                        <a:rPr kumimoji="1" lang="en-US" altLang="ja-JP" sz="1400"/>
                        <a:t>DL</a:t>
                      </a:r>
                      <a:r>
                        <a:rPr kumimoji="1" lang="ja-JP" altLang="en-US" sz="1400"/>
                        <a:t>サイト：</a:t>
                      </a:r>
                      <a:r>
                        <a:rPr kumimoji="1" lang="en-US" altLang="ja-JP" sz="1400"/>
                        <a:t>https://www.microsoft.com/ja-jp/evalcenter/evaluate-windows-server-2022</a:t>
                      </a:r>
                      <a:endParaRPr kumimoji="1" lang="ja-JP" altLang="en-US" sz="1400"/>
                    </a:p>
                  </a:txBody>
                  <a:tcPr/>
                </a:tc>
                <a:extLst>
                  <a:ext uri="{0D108BD9-81ED-4DB2-BD59-A6C34878D82A}">
                    <a16:rowId xmlns:a16="http://schemas.microsoft.com/office/drawing/2014/main" val="406282888"/>
                  </a:ext>
                </a:extLst>
              </a:tr>
              <a:tr h="217323">
                <a:tc>
                  <a:txBody>
                    <a:bodyPr/>
                    <a:lstStyle/>
                    <a:p>
                      <a:pPr algn="ctr"/>
                      <a:r>
                        <a:rPr kumimoji="1" lang="en-US" altLang="ja-JP" sz="1400"/>
                        <a:t>2-1-4-4</a:t>
                      </a:r>
                      <a:endParaRPr kumimoji="1" lang="ja-JP" altLang="en-US" sz="1400"/>
                    </a:p>
                  </a:txBody>
                  <a:tcPr/>
                </a:tc>
                <a:tc>
                  <a:txBody>
                    <a:bodyPr/>
                    <a:lstStyle/>
                    <a:p>
                      <a:r>
                        <a:rPr kumimoji="1" lang="en-US" altLang="ja-JP" sz="1400" err="1"/>
                        <a:t>nodejs</a:t>
                      </a:r>
                      <a:endParaRPr kumimoji="1" lang="ja-JP" altLang="en-US" sz="1400"/>
                    </a:p>
                  </a:txBody>
                  <a:tcPr/>
                </a:tc>
                <a:tc>
                  <a:txBody>
                    <a:bodyPr/>
                    <a:lstStyle/>
                    <a:p>
                      <a:r>
                        <a:rPr kumimoji="1" lang="ja-JP" altLang="en-US" sz="1400"/>
                        <a:t>アプリケーションＷｅｂサーバ　　</a:t>
                      </a:r>
                      <a:r>
                        <a:rPr kumimoji="1" lang="en-US" altLang="ja-JP" sz="1400">
                          <a:solidFill>
                            <a:srgbClr val="FF0000"/>
                          </a:solidFill>
                        </a:rPr>
                        <a:t>※</a:t>
                      </a:r>
                      <a:r>
                        <a:rPr kumimoji="1" lang="ja-JP" altLang="en-US" sz="1400">
                          <a:solidFill>
                            <a:srgbClr val="FF0000"/>
                          </a:solidFill>
                        </a:rPr>
                        <a:t>最新版を使用してください。</a:t>
                      </a:r>
                      <a:endParaRPr kumimoji="1" lang="en-US" altLang="ja-JP" sz="1400">
                        <a:solidFill>
                          <a:srgbClr val="FF0000"/>
                        </a:solidFill>
                      </a:endParaRPr>
                    </a:p>
                    <a:p>
                      <a:r>
                        <a:rPr kumimoji="1" lang="en-US" altLang="ja-JP" sz="1400"/>
                        <a:t>DL</a:t>
                      </a:r>
                      <a:r>
                        <a:rPr kumimoji="1" lang="ja-JP" altLang="en-US" sz="1400"/>
                        <a:t>サイト：</a:t>
                      </a:r>
                      <a:r>
                        <a:rPr kumimoji="1" lang="en-US" altLang="ja-JP" sz="1400"/>
                        <a:t>https://nodejs.org/en</a:t>
                      </a:r>
                      <a:endParaRPr kumimoji="1" lang="ja-JP" altLang="en-US" sz="1400"/>
                    </a:p>
                  </a:txBody>
                  <a:tcPr/>
                </a:tc>
                <a:extLst>
                  <a:ext uri="{0D108BD9-81ED-4DB2-BD59-A6C34878D82A}">
                    <a16:rowId xmlns:a16="http://schemas.microsoft.com/office/drawing/2014/main" val="3926252808"/>
                  </a:ext>
                </a:extLst>
              </a:tr>
              <a:tr h="217323">
                <a:tc>
                  <a:txBody>
                    <a:bodyPr/>
                    <a:lstStyle/>
                    <a:p>
                      <a:pPr algn="ctr"/>
                      <a:r>
                        <a:rPr kumimoji="1" lang="en-US" altLang="ja-JP" sz="1400"/>
                        <a:t>2-1-4-5</a:t>
                      </a:r>
                      <a:endParaRPr kumimoji="1" lang="ja-JP" altLang="en-US" sz="1400"/>
                    </a:p>
                  </a:txBody>
                  <a:tcPr/>
                </a:tc>
                <a:tc>
                  <a:txBody>
                    <a:bodyPr/>
                    <a:lstStyle/>
                    <a:p>
                      <a:r>
                        <a:rPr kumimoji="1" lang="en-US" altLang="ja-JP" sz="1400"/>
                        <a:t>VisualStudio2022</a:t>
                      </a:r>
                      <a:endParaRPr kumimoji="1" lang="ja-JP" altLang="en-US" sz="1400"/>
                    </a:p>
                  </a:txBody>
                  <a:tcPr/>
                </a:tc>
                <a:tc>
                  <a:txBody>
                    <a:bodyPr/>
                    <a:lstStyle/>
                    <a:p>
                      <a:r>
                        <a:rPr kumimoji="1" lang="en-US" altLang="ja-JP" sz="1400"/>
                        <a:t>C#</a:t>
                      </a:r>
                      <a:r>
                        <a:rPr kumimoji="1" lang="ja-JP" altLang="en-US" sz="1400"/>
                        <a:t>開発環境</a:t>
                      </a:r>
                      <a:endParaRPr kumimoji="1" lang="en-US" altLang="ja-JP" sz="1400"/>
                    </a:p>
                    <a:p>
                      <a:r>
                        <a:rPr kumimoji="1" lang="en-US" altLang="ja-JP" sz="1400"/>
                        <a:t>DL</a:t>
                      </a:r>
                      <a:r>
                        <a:rPr kumimoji="1" lang="ja-JP" altLang="en-US" sz="1400"/>
                        <a:t>サイト：</a:t>
                      </a:r>
                      <a:r>
                        <a:rPr kumimoji="1" lang="en-US" altLang="ja-JP" sz="1400"/>
                        <a:t>https://visualstudio.microsoft.com/ja/vs/whatsnew/</a:t>
                      </a:r>
                      <a:endParaRPr kumimoji="1" lang="ja-JP" altLang="en-US" sz="1400"/>
                    </a:p>
                  </a:txBody>
                  <a:tcPr/>
                </a:tc>
                <a:extLst>
                  <a:ext uri="{0D108BD9-81ED-4DB2-BD59-A6C34878D82A}">
                    <a16:rowId xmlns:a16="http://schemas.microsoft.com/office/drawing/2014/main" val="1633330540"/>
                  </a:ext>
                </a:extLst>
              </a:tr>
            </a:tbl>
          </a:graphicData>
        </a:graphic>
      </p:graphicFrame>
    </p:spTree>
    <p:extLst>
      <p:ext uri="{BB962C8B-B14F-4D97-AF65-F5344CB8AC3E}">
        <p14:creationId xmlns:p14="http://schemas.microsoft.com/office/powerpoint/2010/main" val="3540813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ダウンロードファイルリスト</a:t>
            </a:r>
            <a:endParaRPr lang="en-US" altLang="ja-JP"/>
          </a:p>
        </p:txBody>
      </p:sp>
      <p:graphicFrame>
        <p:nvGraphicFramePr>
          <p:cNvPr id="2" name="表 2">
            <a:extLst>
              <a:ext uri="{FF2B5EF4-FFF2-40B4-BE49-F238E27FC236}">
                <a16:creationId xmlns:a16="http://schemas.microsoft.com/office/drawing/2014/main" id="{5F2EFFFB-D002-622F-D3A8-F1C3AA5BEDF7}"/>
              </a:ext>
            </a:extLst>
          </p:cNvPr>
          <p:cNvGraphicFramePr>
            <a:graphicFrameLocks noGrp="1"/>
          </p:cNvGraphicFramePr>
          <p:nvPr>
            <p:extLst>
              <p:ext uri="{D42A27DB-BD31-4B8C-83A1-F6EECF244321}">
                <p14:modId xmlns:p14="http://schemas.microsoft.com/office/powerpoint/2010/main" val="2792385291"/>
              </p:ext>
            </p:extLst>
          </p:nvPr>
        </p:nvGraphicFramePr>
        <p:xfrm>
          <a:off x="1057619" y="1236307"/>
          <a:ext cx="10848633" cy="5303520"/>
        </p:xfrm>
        <a:graphic>
          <a:graphicData uri="http://schemas.openxmlformats.org/drawingml/2006/table">
            <a:tbl>
              <a:tblPr firstRow="1" bandRow="1">
                <a:tableStyleId>{5C22544A-7EE6-4342-B048-85BDC9FD1C3A}</a:tableStyleId>
              </a:tblPr>
              <a:tblGrid>
                <a:gridCol w="1156771">
                  <a:extLst>
                    <a:ext uri="{9D8B030D-6E8A-4147-A177-3AD203B41FA5}">
                      <a16:colId xmlns:a16="http://schemas.microsoft.com/office/drawing/2014/main" val="3393729679"/>
                    </a:ext>
                  </a:extLst>
                </a:gridCol>
                <a:gridCol w="3172858">
                  <a:extLst>
                    <a:ext uri="{9D8B030D-6E8A-4147-A177-3AD203B41FA5}">
                      <a16:colId xmlns:a16="http://schemas.microsoft.com/office/drawing/2014/main" val="1987502269"/>
                    </a:ext>
                  </a:extLst>
                </a:gridCol>
                <a:gridCol w="6519004">
                  <a:extLst>
                    <a:ext uri="{9D8B030D-6E8A-4147-A177-3AD203B41FA5}">
                      <a16:colId xmlns:a16="http://schemas.microsoft.com/office/drawing/2014/main" val="4240692533"/>
                    </a:ext>
                  </a:extLst>
                </a:gridCol>
              </a:tblGrid>
              <a:tr h="217323">
                <a:tc>
                  <a:txBody>
                    <a:bodyPr/>
                    <a:lstStyle/>
                    <a:p>
                      <a:pPr algn="ctr"/>
                      <a:r>
                        <a:rPr kumimoji="1" lang="ja-JP" altLang="en-US" sz="1400"/>
                        <a:t>項番</a:t>
                      </a:r>
                    </a:p>
                  </a:txBody>
                  <a:tcPr/>
                </a:tc>
                <a:tc>
                  <a:txBody>
                    <a:bodyPr/>
                    <a:lstStyle/>
                    <a:p>
                      <a:pPr algn="ctr"/>
                      <a:r>
                        <a:rPr kumimoji="1" lang="ja-JP" altLang="en-US" sz="1400"/>
                        <a:t>名称</a:t>
                      </a:r>
                    </a:p>
                  </a:txBody>
                  <a:tcPr/>
                </a:tc>
                <a:tc>
                  <a:txBody>
                    <a:bodyPr/>
                    <a:lstStyle/>
                    <a:p>
                      <a:pPr algn="ctr"/>
                      <a:r>
                        <a:rPr kumimoji="1" lang="ja-JP" altLang="en-US" sz="1400"/>
                        <a:t>説明</a:t>
                      </a:r>
                    </a:p>
                  </a:txBody>
                  <a:tcPr/>
                </a:tc>
                <a:extLst>
                  <a:ext uri="{0D108BD9-81ED-4DB2-BD59-A6C34878D82A}">
                    <a16:rowId xmlns:a16="http://schemas.microsoft.com/office/drawing/2014/main" val="2008763845"/>
                  </a:ext>
                </a:extLst>
              </a:tr>
              <a:tr h="2173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a:t>2-1-4-6</a:t>
                      </a:r>
                      <a:endParaRPr kumimoji="1" lang="ja-JP" altLang="en-US" sz="1400"/>
                    </a:p>
                  </a:txBody>
                  <a:tcPr/>
                </a:tc>
                <a:tc>
                  <a:txBody>
                    <a:bodyPr/>
                    <a:lstStyle/>
                    <a:p>
                      <a:r>
                        <a:rPr kumimoji="1" lang="en-US" altLang="ja-JP" sz="1400"/>
                        <a:t>PostgreSQL</a:t>
                      </a:r>
                      <a:endParaRPr kumimoji="1" lang="ja-JP" altLang="en-US" sz="1400"/>
                    </a:p>
                  </a:txBody>
                  <a:tcPr/>
                </a:tc>
                <a:tc>
                  <a:txBody>
                    <a:bodyPr/>
                    <a:lstStyle/>
                    <a:p>
                      <a:r>
                        <a:rPr kumimoji="1" lang="ja-JP" altLang="en-US" sz="1400"/>
                        <a:t>データベースソフト</a:t>
                      </a:r>
                      <a:endParaRPr kumimoji="1" lang="en-US" altLang="ja-JP" sz="1400"/>
                    </a:p>
                    <a:p>
                      <a:r>
                        <a:rPr kumimoji="1" lang="ja-JP" altLang="en-US" sz="1400"/>
                        <a:t>ＤＬサイト：</a:t>
                      </a:r>
                      <a:endParaRPr kumimoji="1" lang="en-US" altLang="ja-JP" sz="1400"/>
                    </a:p>
                  </a:txBody>
                  <a:tcPr/>
                </a:tc>
                <a:extLst>
                  <a:ext uri="{0D108BD9-81ED-4DB2-BD59-A6C34878D82A}">
                    <a16:rowId xmlns:a16="http://schemas.microsoft.com/office/drawing/2014/main" val="1686436443"/>
                  </a:ext>
                </a:extLst>
              </a:tr>
              <a:tr h="217323">
                <a:tc>
                  <a:txBody>
                    <a:bodyPr/>
                    <a:lstStyle/>
                    <a:p>
                      <a:pPr algn="ctr"/>
                      <a:r>
                        <a:rPr kumimoji="1" lang="en-US" altLang="ja-JP" sz="1400"/>
                        <a:t>2-1-4-7</a:t>
                      </a:r>
                      <a:endParaRPr kumimoji="1" lang="ja-JP" altLang="en-US" sz="1400"/>
                    </a:p>
                  </a:txBody>
                  <a:tcPr/>
                </a:tc>
                <a:tc>
                  <a:txBody>
                    <a:bodyPr/>
                    <a:lstStyle/>
                    <a:p>
                      <a:r>
                        <a:rPr kumimoji="1" lang="en-US" altLang="ja-JP" sz="1400" err="1"/>
                        <a:t>pgAdmin</a:t>
                      </a:r>
                      <a:endParaRPr kumimoji="1" lang="ja-JP" altLang="en-US" sz="1400"/>
                    </a:p>
                  </a:txBody>
                  <a:tcPr/>
                </a:tc>
                <a:tc>
                  <a:txBody>
                    <a:bodyPr/>
                    <a:lstStyle/>
                    <a:p>
                      <a:r>
                        <a:rPr kumimoji="1" lang="en-US" altLang="ja-JP" sz="1400"/>
                        <a:t>PostgreSQL</a:t>
                      </a:r>
                      <a:r>
                        <a:rPr kumimoji="1" lang="ja-JP" altLang="en-US" sz="1400"/>
                        <a:t>データベース操作ツール</a:t>
                      </a:r>
                      <a:endParaRPr kumimoji="1" lang="en-US" altLang="ja-JP" sz="1400"/>
                    </a:p>
                    <a:p>
                      <a:r>
                        <a:rPr kumimoji="1" lang="en-US" altLang="ja-JP" sz="1400"/>
                        <a:t>DL</a:t>
                      </a:r>
                      <a:r>
                        <a:rPr kumimoji="1" lang="ja-JP" altLang="en-US" sz="1400"/>
                        <a:t>サイト：</a:t>
                      </a:r>
                      <a:r>
                        <a:rPr kumimoji="1" lang="en-US" altLang="ja-JP" sz="1400"/>
                        <a:t>https://www.pgadmin.org/download/</a:t>
                      </a:r>
                    </a:p>
                  </a:txBody>
                  <a:tcPr/>
                </a:tc>
                <a:extLst>
                  <a:ext uri="{0D108BD9-81ED-4DB2-BD59-A6C34878D82A}">
                    <a16:rowId xmlns:a16="http://schemas.microsoft.com/office/drawing/2014/main" val="4231649969"/>
                  </a:ext>
                </a:extLst>
              </a:tr>
              <a:tr h="217323">
                <a:tc>
                  <a:txBody>
                    <a:bodyPr/>
                    <a:lstStyle/>
                    <a:p>
                      <a:pPr algn="ctr"/>
                      <a:r>
                        <a:rPr kumimoji="1" lang="en-US" altLang="ja-JP" sz="1400"/>
                        <a:t>2-1-4-8</a:t>
                      </a:r>
                      <a:endParaRPr kumimoji="1" lang="ja-JP" altLang="en-US" sz="1400"/>
                    </a:p>
                  </a:txBody>
                  <a:tcPr/>
                </a:tc>
                <a:tc>
                  <a:txBody>
                    <a:bodyPr/>
                    <a:lstStyle/>
                    <a:p>
                      <a:r>
                        <a:rPr kumimoji="1" lang="en-US" altLang="ja-JP" sz="1400"/>
                        <a:t>7zip</a:t>
                      </a:r>
                      <a:endParaRPr kumimoji="1" lang="ja-JP" altLang="en-US" sz="1400"/>
                    </a:p>
                  </a:txBody>
                  <a:tcPr/>
                </a:tc>
                <a:tc>
                  <a:txBody>
                    <a:bodyPr/>
                    <a:lstStyle/>
                    <a:p>
                      <a:r>
                        <a:rPr kumimoji="1" lang="ja-JP" altLang="en-US" sz="1400"/>
                        <a:t>圧縮・解凍ツール</a:t>
                      </a:r>
                      <a:endParaRPr kumimoji="1" lang="en-US" altLang="ja-JP" sz="1400"/>
                    </a:p>
                    <a:p>
                      <a:r>
                        <a:rPr kumimoji="1" lang="en-US" altLang="ja-JP" sz="1400"/>
                        <a:t>DL</a:t>
                      </a:r>
                      <a:r>
                        <a:rPr kumimoji="1" lang="ja-JP" altLang="en-US" sz="1400"/>
                        <a:t>サイト：</a:t>
                      </a:r>
                      <a:r>
                        <a:rPr kumimoji="1" lang="en-US" altLang="ja-JP" sz="1400"/>
                        <a:t>https://7-zip.opensource.jp/</a:t>
                      </a:r>
                      <a:endParaRPr kumimoji="1" lang="ja-JP" altLang="en-US" sz="1400"/>
                    </a:p>
                  </a:txBody>
                  <a:tcPr/>
                </a:tc>
                <a:extLst>
                  <a:ext uri="{0D108BD9-81ED-4DB2-BD59-A6C34878D82A}">
                    <a16:rowId xmlns:a16="http://schemas.microsoft.com/office/drawing/2014/main" val="2910223459"/>
                  </a:ext>
                </a:extLst>
              </a:tr>
              <a:tr h="2173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a:t>2-1-4-9</a:t>
                      </a:r>
                      <a:endParaRPr kumimoji="1" lang="ja-JP" altLang="en-US" sz="1400"/>
                    </a:p>
                  </a:txBody>
                  <a:tcPr/>
                </a:tc>
                <a:tc>
                  <a:txBody>
                    <a:bodyPr/>
                    <a:lstStyle/>
                    <a:p>
                      <a:r>
                        <a:rPr kumimoji="1" lang="en-US" altLang="ja-JP" sz="1400" err="1"/>
                        <a:t>Teraterm</a:t>
                      </a:r>
                      <a:endParaRPr kumimoji="1" lang="ja-JP" altLang="en-US" sz="1400"/>
                    </a:p>
                  </a:txBody>
                  <a:tcPr/>
                </a:tc>
                <a:tc>
                  <a:txBody>
                    <a:bodyPr/>
                    <a:lstStyle/>
                    <a:p>
                      <a:r>
                        <a:rPr kumimoji="1" lang="en-US" altLang="ja-JP" sz="1400"/>
                        <a:t>SSH</a:t>
                      </a:r>
                      <a:r>
                        <a:rPr kumimoji="1" lang="ja-JP" altLang="en-US" sz="1400"/>
                        <a:t>接続コンソールツール</a:t>
                      </a:r>
                      <a:endParaRPr kumimoji="1" lang="en-US" altLang="ja-JP" sz="1400"/>
                    </a:p>
                    <a:p>
                      <a:r>
                        <a:rPr kumimoji="1" lang="en-US" altLang="ja-JP" sz="1400"/>
                        <a:t>DL</a:t>
                      </a:r>
                      <a:r>
                        <a:rPr kumimoji="1" lang="ja-JP" altLang="en-US" sz="1400"/>
                        <a:t>サイト：</a:t>
                      </a:r>
                      <a:r>
                        <a:rPr kumimoji="1" lang="en-US" altLang="ja-JP" sz="1400"/>
                        <a:t>https://ja.osdn.net/projects/ttssh2/</a:t>
                      </a:r>
                      <a:endParaRPr kumimoji="1" lang="ja-JP" altLang="en-US" sz="1400"/>
                    </a:p>
                  </a:txBody>
                  <a:tcPr/>
                </a:tc>
                <a:extLst>
                  <a:ext uri="{0D108BD9-81ED-4DB2-BD59-A6C34878D82A}">
                    <a16:rowId xmlns:a16="http://schemas.microsoft.com/office/drawing/2014/main" val="700161240"/>
                  </a:ext>
                </a:extLst>
              </a:tr>
              <a:tr h="217323">
                <a:tc>
                  <a:txBody>
                    <a:bodyPr/>
                    <a:lstStyle/>
                    <a:p>
                      <a:pPr algn="ctr"/>
                      <a:r>
                        <a:rPr kumimoji="1" lang="en-US" altLang="ja-JP" sz="1400"/>
                        <a:t>2-1-4-10</a:t>
                      </a:r>
                      <a:endParaRPr kumimoji="1" lang="ja-JP" altLang="en-US" sz="1400"/>
                    </a:p>
                  </a:txBody>
                  <a:tcPr/>
                </a:tc>
                <a:tc>
                  <a:txBody>
                    <a:bodyPr/>
                    <a:lstStyle/>
                    <a:p>
                      <a:r>
                        <a:rPr kumimoji="1" lang="en-US" altLang="ja-JP" sz="1400" err="1"/>
                        <a:t>sakura</a:t>
                      </a:r>
                      <a:r>
                        <a:rPr kumimoji="1" lang="ja-JP" altLang="en-US" sz="1400"/>
                        <a:t>エディタ</a:t>
                      </a:r>
                    </a:p>
                  </a:txBody>
                  <a:tcPr/>
                </a:tc>
                <a:tc>
                  <a:txBody>
                    <a:bodyPr/>
                    <a:lstStyle/>
                    <a:p>
                      <a:r>
                        <a:rPr kumimoji="1" lang="ja-JP" altLang="en-US" sz="1400"/>
                        <a:t>テキストエディタツール</a:t>
                      </a:r>
                      <a:endParaRPr kumimoji="1" lang="en-US" altLang="ja-JP" sz="1400"/>
                    </a:p>
                    <a:p>
                      <a:r>
                        <a:rPr kumimoji="1" lang="en-US" altLang="ja-JP" sz="1400"/>
                        <a:t>DL</a:t>
                      </a:r>
                      <a:r>
                        <a:rPr kumimoji="1" lang="ja-JP" altLang="en-US" sz="1400"/>
                        <a:t>サイト：</a:t>
                      </a:r>
                      <a:r>
                        <a:rPr kumimoji="1" lang="en-US" altLang="ja-JP" sz="1400"/>
                        <a:t>https://github.com/sakura-editor/sakura/releases</a:t>
                      </a:r>
                      <a:endParaRPr kumimoji="1" lang="ja-JP" altLang="en-US" sz="1400"/>
                    </a:p>
                  </a:txBody>
                  <a:tcPr/>
                </a:tc>
                <a:extLst>
                  <a:ext uri="{0D108BD9-81ED-4DB2-BD59-A6C34878D82A}">
                    <a16:rowId xmlns:a16="http://schemas.microsoft.com/office/drawing/2014/main" val="2424556686"/>
                  </a:ext>
                </a:extLst>
              </a:tr>
              <a:tr h="217323">
                <a:tc>
                  <a:txBody>
                    <a:bodyPr/>
                    <a:lstStyle/>
                    <a:p>
                      <a:pPr algn="ctr"/>
                      <a:r>
                        <a:rPr kumimoji="1" lang="en-US" altLang="ja-JP" sz="1400"/>
                        <a:t>2-1-4-11</a:t>
                      </a:r>
                      <a:endParaRPr kumimoji="1" lang="ja-JP" altLang="en-US" sz="1400"/>
                    </a:p>
                  </a:txBody>
                  <a:tcPr/>
                </a:tc>
                <a:tc>
                  <a:txBody>
                    <a:bodyPr/>
                    <a:lstStyle/>
                    <a:p>
                      <a:r>
                        <a:rPr kumimoji="1" lang="en-US" altLang="ja-JP" sz="1400"/>
                        <a:t>psqlODBC</a:t>
                      </a:r>
                      <a:r>
                        <a:rPr kumimoji="1" lang="ja-JP" altLang="en-US" sz="1400"/>
                        <a:t>ドライバ</a:t>
                      </a:r>
                    </a:p>
                  </a:txBody>
                  <a:tcPr/>
                </a:tc>
                <a:tc>
                  <a:txBody>
                    <a:bodyPr/>
                    <a:lstStyle/>
                    <a:p>
                      <a:r>
                        <a:rPr kumimoji="1" lang="en-US" altLang="ja-JP" sz="1400"/>
                        <a:t>PostgreSQL</a:t>
                      </a:r>
                      <a:r>
                        <a:rPr kumimoji="1" lang="ja-JP" altLang="en-US" sz="1400"/>
                        <a:t>用</a:t>
                      </a:r>
                      <a:r>
                        <a:rPr kumimoji="1" lang="en-US" altLang="ja-JP" sz="1400"/>
                        <a:t>ODBC</a:t>
                      </a:r>
                      <a:r>
                        <a:rPr kumimoji="1" lang="ja-JP" altLang="en-US" sz="1400"/>
                        <a:t>接続ドライバ</a:t>
                      </a:r>
                      <a:endParaRPr kumimoji="1" lang="en-US" altLang="ja-JP" sz="1400"/>
                    </a:p>
                    <a:p>
                      <a:r>
                        <a:rPr kumimoji="1" lang="en-US" altLang="ja-JP" sz="1400"/>
                        <a:t>DL</a:t>
                      </a:r>
                      <a:r>
                        <a:rPr kumimoji="1" lang="ja-JP" altLang="en-US" sz="1400"/>
                        <a:t>サイト：</a:t>
                      </a:r>
                      <a:r>
                        <a:rPr kumimoji="1" lang="en-US" altLang="ja-JP" sz="1400"/>
                        <a:t>https://www.postgresql.org/ftp/odbc/versions/msi/</a:t>
                      </a:r>
                      <a:endParaRPr kumimoji="1" lang="ja-JP" altLang="en-US" sz="1400"/>
                    </a:p>
                  </a:txBody>
                  <a:tcPr/>
                </a:tc>
                <a:extLst>
                  <a:ext uri="{0D108BD9-81ED-4DB2-BD59-A6C34878D82A}">
                    <a16:rowId xmlns:a16="http://schemas.microsoft.com/office/drawing/2014/main" val="388182489"/>
                  </a:ext>
                </a:extLst>
              </a:tr>
              <a:tr h="217323">
                <a:tc>
                  <a:txBody>
                    <a:bodyPr/>
                    <a:lstStyle/>
                    <a:p>
                      <a:pPr algn="ctr"/>
                      <a:r>
                        <a:rPr kumimoji="1" lang="en-US" altLang="ja-JP" sz="1400"/>
                        <a:t>2-1-4-12</a:t>
                      </a:r>
                      <a:endParaRPr kumimoji="1" lang="ja-JP" altLang="en-US" sz="1400"/>
                    </a:p>
                  </a:txBody>
                  <a:tcPr/>
                </a:tc>
                <a:tc>
                  <a:txBody>
                    <a:bodyPr/>
                    <a:lstStyle/>
                    <a:p>
                      <a:r>
                        <a:rPr kumimoji="1" lang="en-US" altLang="ja-JP" sz="1400"/>
                        <a:t>MS .Net Runtime</a:t>
                      </a:r>
                      <a:endParaRPr kumimoji="1" lang="ja-JP" altLang="en-US" sz="1400"/>
                    </a:p>
                  </a:txBody>
                  <a:tcPr/>
                </a:tc>
                <a:tc>
                  <a:txBody>
                    <a:bodyPr/>
                    <a:lstStyle/>
                    <a:p>
                      <a:r>
                        <a:rPr kumimoji="1" lang="en-US" altLang="ja-JP" sz="1400"/>
                        <a:t>windowsServer</a:t>
                      </a:r>
                      <a:r>
                        <a:rPr kumimoji="1" lang="ja-JP" altLang="en-US" sz="1400"/>
                        <a:t>用</a:t>
                      </a:r>
                      <a:r>
                        <a:rPr kumimoji="1" lang="en-US" altLang="ja-JP" sz="1400"/>
                        <a:t>,Net</a:t>
                      </a:r>
                      <a:r>
                        <a:rPr kumimoji="1" lang="ja-JP" altLang="en-US" sz="1400"/>
                        <a:t>ランタイムライブラリ</a:t>
                      </a:r>
                      <a:r>
                        <a:rPr kumimoji="1" lang="en-US" altLang="ja-JP" sz="1400"/>
                        <a:t>(</a:t>
                      </a:r>
                      <a:r>
                        <a:rPr kumimoji="1" lang="ja-JP" altLang="en-US" sz="1400"/>
                        <a:t>実行環境</a:t>
                      </a:r>
                      <a:r>
                        <a:rPr kumimoji="1" lang="en-US" altLang="ja-JP" sz="1400"/>
                        <a:t>)</a:t>
                      </a:r>
                    </a:p>
                    <a:p>
                      <a:r>
                        <a:rPr kumimoji="1" lang="en-US" altLang="ja-JP" sz="1400"/>
                        <a:t>DL</a:t>
                      </a:r>
                      <a:r>
                        <a:rPr kumimoji="1" lang="ja-JP" altLang="en-US" sz="1400"/>
                        <a:t>サイト：</a:t>
                      </a:r>
                      <a:r>
                        <a:rPr kumimoji="1" lang="en-US" altLang="ja-JP" sz="1400"/>
                        <a:t>https://aka.ms/dotnet-core-applaunch?missing_runtime=true&amp;arch=x64&amp;rid=win10-x64&amp;apphost_version=7.0.14</a:t>
                      </a:r>
                      <a:endParaRPr kumimoji="1" lang="ja-JP" altLang="en-US" sz="1400"/>
                    </a:p>
                  </a:txBody>
                  <a:tcPr/>
                </a:tc>
                <a:extLst>
                  <a:ext uri="{0D108BD9-81ED-4DB2-BD59-A6C34878D82A}">
                    <a16:rowId xmlns:a16="http://schemas.microsoft.com/office/drawing/2014/main" val="3731755191"/>
                  </a:ext>
                </a:extLst>
              </a:tr>
              <a:tr h="217323">
                <a:tc>
                  <a:txBody>
                    <a:bodyPr/>
                    <a:lstStyle/>
                    <a:p>
                      <a:pPr algn="ctr"/>
                      <a:r>
                        <a:rPr kumimoji="1" lang="en-US" altLang="ja-JP" sz="1400"/>
                        <a:t>2-1-4-13</a:t>
                      </a:r>
                      <a:endParaRPr kumimoji="1" lang="ja-JP" altLang="en-US" sz="1400"/>
                    </a:p>
                  </a:txBody>
                  <a:tcPr/>
                </a:tc>
                <a:tc>
                  <a:txBody>
                    <a:bodyPr/>
                    <a:lstStyle/>
                    <a:p>
                      <a:r>
                        <a:rPr kumimoji="1" lang="en-US" altLang="ja-JP" sz="1400"/>
                        <a:t>MS ASP.NET Core Shared Freamwork</a:t>
                      </a:r>
                      <a:endParaRPr kumimoji="1" lang="ja-JP" altLang="en-US" sz="1400"/>
                    </a:p>
                  </a:txBody>
                  <a:tcPr/>
                </a:tc>
                <a:tc>
                  <a:txBody>
                    <a:bodyPr/>
                    <a:lstStyle/>
                    <a:p>
                      <a:r>
                        <a:rPr kumimoji="1" lang="en-US" altLang="ja-JP" sz="1400"/>
                        <a:t>WindowsServer</a:t>
                      </a:r>
                      <a:r>
                        <a:rPr kumimoji="1" lang="ja-JP" altLang="en-US" sz="1400"/>
                        <a:t>用</a:t>
                      </a:r>
                      <a:r>
                        <a:rPr kumimoji="1" lang="en-US" altLang="ja-JP" sz="1400"/>
                        <a:t>ASP.NET</a:t>
                      </a:r>
                      <a:r>
                        <a:rPr kumimoji="1" lang="ja-JP" altLang="en-US" sz="1400"/>
                        <a:t>フレームワークライブラリ</a:t>
                      </a:r>
                      <a:endParaRPr kumimoji="1" lang="en-US" altLang="ja-JP" sz="1400"/>
                    </a:p>
                    <a:p>
                      <a:r>
                        <a:rPr kumimoji="1" lang="en-US" altLang="ja-JP" sz="1400"/>
                        <a:t>DL</a:t>
                      </a:r>
                      <a:r>
                        <a:rPr kumimoji="1" lang="ja-JP" altLang="en-US" sz="1400"/>
                        <a:t>サイト：</a:t>
                      </a:r>
                      <a:r>
                        <a:rPr kumimoji="1" lang="en-US" altLang="ja-JP" sz="1400"/>
                        <a:t>https://aka.ms/dotnet-core-applaunch?framework=Microsoft.AspNetCore.App&amp;framework_version=7.0.0&amp;arch=x64&amp;rid=win10-x64</a:t>
                      </a:r>
                      <a:endParaRPr kumimoji="1" lang="ja-JP" altLang="en-US" sz="1400"/>
                    </a:p>
                  </a:txBody>
                  <a:tcPr/>
                </a:tc>
                <a:extLst>
                  <a:ext uri="{0D108BD9-81ED-4DB2-BD59-A6C34878D82A}">
                    <a16:rowId xmlns:a16="http://schemas.microsoft.com/office/drawing/2014/main" val="406282888"/>
                  </a:ext>
                </a:extLst>
              </a:tr>
            </a:tbl>
          </a:graphicData>
        </a:graphic>
      </p:graphicFrame>
    </p:spTree>
    <p:extLst>
      <p:ext uri="{BB962C8B-B14F-4D97-AF65-F5344CB8AC3E}">
        <p14:creationId xmlns:p14="http://schemas.microsoft.com/office/powerpoint/2010/main" val="28702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A46AE1B-A1BC-86AF-EBE1-8326FD179934}"/>
              </a:ext>
            </a:extLst>
          </p:cNvPr>
          <p:cNvSpPr>
            <a:spLocks noGrp="1"/>
          </p:cNvSpPr>
          <p:nvPr>
            <p:ph type="title"/>
          </p:nvPr>
        </p:nvSpPr>
        <p:spPr/>
        <p:txBody>
          <a:bodyPr/>
          <a:lstStyle/>
          <a:p>
            <a:r>
              <a:rPr lang="ja-JP" altLang="en-US"/>
              <a:t>はじめに</a:t>
            </a:r>
          </a:p>
        </p:txBody>
      </p:sp>
      <p:sp>
        <p:nvSpPr>
          <p:cNvPr id="8" name="テキスト プレースホルダー 7">
            <a:extLst>
              <a:ext uri="{FF2B5EF4-FFF2-40B4-BE49-F238E27FC236}">
                <a16:creationId xmlns:a16="http://schemas.microsoft.com/office/drawing/2014/main" id="{275B42A0-5DD0-B297-7B9D-400DFA7FE434}"/>
              </a:ext>
            </a:extLst>
          </p:cNvPr>
          <p:cNvSpPr>
            <a:spLocks noGrp="1"/>
          </p:cNvSpPr>
          <p:nvPr>
            <p:ph type="body" sz="quarter" idx="13"/>
          </p:nvPr>
        </p:nvSpPr>
        <p:spPr>
          <a:xfrm>
            <a:off x="267628" y="873748"/>
            <a:ext cx="11675326" cy="503360"/>
          </a:xfrm>
        </p:spPr>
        <p:txBody>
          <a:bodyPr/>
          <a:lstStyle/>
          <a:p>
            <a:r>
              <a:rPr lang="ja-JP" altLang="en-US" b="1">
                <a:solidFill>
                  <a:schemeClr val="bg1"/>
                </a:solidFill>
                <a:latin typeface="+mn-ea"/>
                <a:ea typeface="+mn-ea"/>
              </a:rPr>
              <a:t>スケジュールは、以下の通りです。</a:t>
            </a:r>
            <a:endParaRPr lang="en-US" altLang="ja-JP" b="1">
              <a:solidFill>
                <a:schemeClr val="bg1"/>
              </a:solidFill>
              <a:latin typeface="+mn-ea"/>
              <a:ea typeface="+mn-ea"/>
            </a:endParaRPr>
          </a:p>
        </p:txBody>
      </p:sp>
      <p:pic>
        <p:nvPicPr>
          <p:cNvPr id="2" name="図 1">
            <a:extLst>
              <a:ext uri="{FF2B5EF4-FFF2-40B4-BE49-F238E27FC236}">
                <a16:creationId xmlns:a16="http://schemas.microsoft.com/office/drawing/2014/main" id="{85906031-492D-59C4-29D6-EDB95B1718DC}"/>
              </a:ext>
            </a:extLst>
          </p:cNvPr>
          <p:cNvPicPr>
            <a:picLocks noChangeAspect="1"/>
          </p:cNvPicPr>
          <p:nvPr/>
        </p:nvPicPr>
        <p:blipFill>
          <a:blip r:embed="rId2"/>
          <a:stretch>
            <a:fillRect/>
          </a:stretch>
        </p:blipFill>
        <p:spPr>
          <a:xfrm>
            <a:off x="405986" y="1890340"/>
            <a:ext cx="11380027" cy="4208485"/>
          </a:xfrm>
          <a:prstGeom prst="rect">
            <a:avLst/>
          </a:prstGeom>
        </p:spPr>
      </p:pic>
      <p:sp>
        <p:nvSpPr>
          <p:cNvPr id="3" name="正方形/長方形 2">
            <a:extLst>
              <a:ext uri="{FF2B5EF4-FFF2-40B4-BE49-F238E27FC236}">
                <a16:creationId xmlns:a16="http://schemas.microsoft.com/office/drawing/2014/main" id="{0968EFCE-EA7F-69C7-AC43-FC27049CC870}"/>
              </a:ext>
            </a:extLst>
          </p:cNvPr>
          <p:cNvSpPr/>
          <p:nvPr/>
        </p:nvSpPr>
        <p:spPr>
          <a:xfrm>
            <a:off x="405985" y="4007714"/>
            <a:ext cx="11293927" cy="9939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628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2-1-4-1.</a:t>
            </a:r>
            <a:r>
              <a:rPr kumimoji="1" lang="en-US" altLang="ja-JP" sz="1800"/>
              <a:t> VirtualBOX7.10 </a:t>
            </a:r>
            <a:r>
              <a:rPr lang="ja-JP" altLang="en-US"/>
              <a:t>ダウンロード手順</a:t>
            </a:r>
            <a:endParaRPr kumimoji="1" lang="ja-JP" altLang="en-US" sz="1800"/>
          </a:p>
        </p:txBody>
      </p:sp>
      <p:sp>
        <p:nvSpPr>
          <p:cNvPr id="3" name="テキスト ボックス 2">
            <a:extLst>
              <a:ext uri="{FF2B5EF4-FFF2-40B4-BE49-F238E27FC236}">
                <a16:creationId xmlns:a16="http://schemas.microsoft.com/office/drawing/2014/main" id="{8C236D10-FE74-EA2B-6DEE-9F178DDE0365}"/>
              </a:ext>
            </a:extLst>
          </p:cNvPr>
          <p:cNvSpPr txBox="1"/>
          <p:nvPr/>
        </p:nvSpPr>
        <p:spPr>
          <a:xfrm>
            <a:off x="267629" y="2220756"/>
            <a:ext cx="3901187" cy="276999"/>
          </a:xfrm>
          <a:prstGeom prst="rect">
            <a:avLst/>
          </a:prstGeom>
          <a:noFill/>
        </p:spPr>
        <p:txBody>
          <a:bodyPr wrap="square">
            <a:spAutoFit/>
          </a:bodyPr>
          <a:lstStyle/>
          <a:p>
            <a:r>
              <a:rPr lang="ja-JP" altLang="en-US" sz="1200"/>
              <a:t>https://www.virtualbox.org/wiki/Downloads</a:t>
            </a:r>
          </a:p>
        </p:txBody>
      </p:sp>
      <p:pic>
        <p:nvPicPr>
          <p:cNvPr id="4" name="図 3">
            <a:extLst>
              <a:ext uri="{FF2B5EF4-FFF2-40B4-BE49-F238E27FC236}">
                <a16:creationId xmlns:a16="http://schemas.microsoft.com/office/drawing/2014/main" id="{A2AD402F-4B72-2B59-69BA-202D47A5268D}"/>
              </a:ext>
            </a:extLst>
          </p:cNvPr>
          <p:cNvPicPr>
            <a:picLocks noChangeAspect="1"/>
          </p:cNvPicPr>
          <p:nvPr/>
        </p:nvPicPr>
        <p:blipFill>
          <a:blip r:embed="rId2"/>
          <a:stretch>
            <a:fillRect/>
          </a:stretch>
        </p:blipFill>
        <p:spPr>
          <a:xfrm>
            <a:off x="349568" y="2709653"/>
            <a:ext cx="3462268" cy="3551521"/>
          </a:xfrm>
          <a:prstGeom prst="rect">
            <a:avLst/>
          </a:prstGeom>
        </p:spPr>
      </p:pic>
      <p:pic>
        <p:nvPicPr>
          <p:cNvPr id="5" name="図 4">
            <a:extLst>
              <a:ext uri="{FF2B5EF4-FFF2-40B4-BE49-F238E27FC236}">
                <a16:creationId xmlns:a16="http://schemas.microsoft.com/office/drawing/2014/main" id="{9D790136-7362-C8DA-5BDD-599374BE4BD0}"/>
              </a:ext>
            </a:extLst>
          </p:cNvPr>
          <p:cNvPicPr>
            <a:picLocks noChangeAspect="1"/>
          </p:cNvPicPr>
          <p:nvPr/>
        </p:nvPicPr>
        <p:blipFill>
          <a:blip r:embed="rId3"/>
          <a:stretch>
            <a:fillRect/>
          </a:stretch>
        </p:blipFill>
        <p:spPr>
          <a:xfrm>
            <a:off x="4168816" y="2709652"/>
            <a:ext cx="3462268" cy="3551521"/>
          </a:xfrm>
          <a:prstGeom prst="rect">
            <a:avLst/>
          </a:prstGeom>
        </p:spPr>
      </p:pic>
      <p:pic>
        <p:nvPicPr>
          <p:cNvPr id="6" name="図 5">
            <a:extLst>
              <a:ext uri="{FF2B5EF4-FFF2-40B4-BE49-F238E27FC236}">
                <a16:creationId xmlns:a16="http://schemas.microsoft.com/office/drawing/2014/main" id="{D17913E0-1BF4-7FDF-A723-58F24D9A8F92}"/>
              </a:ext>
            </a:extLst>
          </p:cNvPr>
          <p:cNvPicPr>
            <a:picLocks noChangeAspect="1"/>
          </p:cNvPicPr>
          <p:nvPr/>
        </p:nvPicPr>
        <p:blipFill>
          <a:blip r:embed="rId4"/>
          <a:stretch>
            <a:fillRect/>
          </a:stretch>
        </p:blipFill>
        <p:spPr>
          <a:xfrm>
            <a:off x="7824880" y="2709652"/>
            <a:ext cx="4267968" cy="2223285"/>
          </a:xfrm>
          <a:prstGeom prst="rect">
            <a:avLst/>
          </a:prstGeom>
        </p:spPr>
      </p:pic>
      <p:sp>
        <p:nvSpPr>
          <p:cNvPr id="8" name="正方形/長方形 7">
            <a:extLst>
              <a:ext uri="{FF2B5EF4-FFF2-40B4-BE49-F238E27FC236}">
                <a16:creationId xmlns:a16="http://schemas.microsoft.com/office/drawing/2014/main" id="{7EB45B73-E41C-05C8-B9E4-B87C7172072D}"/>
              </a:ext>
            </a:extLst>
          </p:cNvPr>
          <p:cNvSpPr/>
          <p:nvPr/>
        </p:nvSpPr>
        <p:spPr>
          <a:xfrm>
            <a:off x="5006722" y="4569692"/>
            <a:ext cx="925417" cy="14321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9BA539F-3D9C-9EAE-5FEE-0BF9CCC0F911}"/>
              </a:ext>
            </a:extLst>
          </p:cNvPr>
          <p:cNvSpPr/>
          <p:nvPr/>
        </p:nvSpPr>
        <p:spPr>
          <a:xfrm>
            <a:off x="5515611" y="2969491"/>
            <a:ext cx="1531734" cy="3740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1660C2C6-09BB-001B-57E7-A88FC758301B}"/>
              </a:ext>
            </a:extLst>
          </p:cNvPr>
          <p:cNvCxnSpPr>
            <a:cxnSpLocks/>
            <a:endCxn id="9" idx="1"/>
          </p:cNvCxnSpPr>
          <p:nvPr/>
        </p:nvCxnSpPr>
        <p:spPr>
          <a:xfrm rot="5400000" flipH="1" flipV="1">
            <a:off x="4623552" y="3677634"/>
            <a:ext cx="1413164" cy="370953"/>
          </a:xfrm>
          <a:prstGeom prst="bentConnector2">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1F316794-0A0B-DA7F-7E8F-791444112258}"/>
              </a:ext>
            </a:extLst>
          </p:cNvPr>
          <p:cNvSpPr/>
          <p:nvPr/>
        </p:nvSpPr>
        <p:spPr>
          <a:xfrm>
            <a:off x="8817611" y="3891987"/>
            <a:ext cx="3208134" cy="3740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11D8CC5E-695A-5231-5A8E-2027F9EFE049}"/>
              </a:ext>
            </a:extLst>
          </p:cNvPr>
          <p:cNvCxnSpPr>
            <a:cxnSpLocks/>
            <a:stCxn id="9" idx="3"/>
            <a:endCxn id="13" idx="0"/>
          </p:cNvCxnSpPr>
          <p:nvPr/>
        </p:nvCxnSpPr>
        <p:spPr>
          <a:xfrm>
            <a:off x="7047345" y="3156528"/>
            <a:ext cx="3374333" cy="735459"/>
          </a:xfrm>
          <a:prstGeom prst="bentConnector2">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にアクセスします。</a:t>
            </a:r>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7786984" y="1443243"/>
            <a:ext cx="4238761" cy="584775"/>
          </a:xfrm>
          <a:prstGeom prst="rect">
            <a:avLst/>
          </a:prstGeom>
          <a:noFill/>
        </p:spPr>
        <p:txBody>
          <a:bodyPr wrap="square" rtlCol="0">
            <a:spAutoFit/>
          </a:bodyPr>
          <a:lstStyle/>
          <a:p>
            <a:r>
              <a:rPr lang="ja-JP" altLang="en-US" sz="1600"/>
              <a:t>③ダウンロードが完了すると、ダウンロードフォルダにファイルが保存されます。</a:t>
            </a:r>
            <a:endParaRPr kumimoji="1" lang="ja-JP" altLang="en-US" sz="1600"/>
          </a:p>
        </p:txBody>
      </p:sp>
      <p:sp>
        <p:nvSpPr>
          <p:cNvPr id="23" name="テキスト ボックス 22">
            <a:extLst>
              <a:ext uri="{FF2B5EF4-FFF2-40B4-BE49-F238E27FC236}">
                <a16:creationId xmlns:a16="http://schemas.microsoft.com/office/drawing/2014/main" id="{62C17AEE-18DC-8017-1DB3-D70C880AE754}"/>
              </a:ext>
            </a:extLst>
          </p:cNvPr>
          <p:cNvSpPr txBox="1"/>
          <p:nvPr/>
        </p:nvSpPr>
        <p:spPr>
          <a:xfrm>
            <a:off x="4053645" y="1491712"/>
            <a:ext cx="3577439" cy="584775"/>
          </a:xfrm>
          <a:prstGeom prst="rect">
            <a:avLst/>
          </a:prstGeom>
          <a:noFill/>
        </p:spPr>
        <p:txBody>
          <a:bodyPr wrap="square" rtlCol="0">
            <a:spAutoFit/>
          </a:bodyPr>
          <a:lstStyle/>
          <a:p>
            <a:r>
              <a:rPr kumimoji="1" lang="ja-JP" altLang="en-US" sz="1600"/>
              <a:t>②ページ内の「</a:t>
            </a:r>
            <a:r>
              <a:rPr kumimoji="1" lang="en-US" altLang="ja-JP" sz="1600"/>
              <a:t>Windows hosts</a:t>
            </a:r>
            <a:r>
              <a:rPr kumimoji="1" lang="ja-JP" altLang="en-US" sz="1600"/>
              <a:t>」をクリックします。</a:t>
            </a:r>
          </a:p>
        </p:txBody>
      </p:sp>
      <p:graphicFrame>
        <p:nvGraphicFramePr>
          <p:cNvPr id="2" name="表 1">
            <a:extLst>
              <a:ext uri="{FF2B5EF4-FFF2-40B4-BE49-F238E27FC236}">
                <a16:creationId xmlns:a16="http://schemas.microsoft.com/office/drawing/2014/main" id="{6176BE10-2E5D-122D-2041-F0B913B80444}"/>
              </a:ext>
            </a:extLst>
          </p:cNvPr>
          <p:cNvGraphicFramePr>
            <a:graphicFrameLocks noGrp="1"/>
          </p:cNvGraphicFramePr>
          <p:nvPr>
            <p:extLst>
              <p:ext uri="{D42A27DB-BD31-4B8C-83A1-F6EECF244321}">
                <p14:modId xmlns:p14="http://schemas.microsoft.com/office/powerpoint/2010/main" val="4233163369"/>
              </p:ext>
            </p:extLst>
          </p:nvPr>
        </p:nvGraphicFramePr>
        <p:xfrm>
          <a:off x="7988064" y="5736227"/>
          <a:ext cx="4012740" cy="548640"/>
        </p:xfrm>
        <a:graphic>
          <a:graphicData uri="http://schemas.openxmlformats.org/drawingml/2006/table">
            <a:tbl>
              <a:tblPr firstRow="1" bandRow="1">
                <a:tableStyleId>{5C22544A-7EE6-4342-B048-85BDC9FD1C3A}</a:tableStyleId>
              </a:tblPr>
              <a:tblGrid>
                <a:gridCol w="4012740">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algn="ctr"/>
                      <a:r>
                        <a:rPr kumimoji="1" lang="en-US" altLang="ja-JP" sz="1200"/>
                        <a:t>VirtualBox-7.0.10-158379-Win.exe 180M</a:t>
                      </a:r>
                      <a:endParaRPr kumimoji="1" lang="ja-JP" altLang="en-US" sz="1200"/>
                    </a:p>
                  </a:txBody>
                  <a:tcPr/>
                </a:tc>
                <a:extLst>
                  <a:ext uri="{0D108BD9-81ED-4DB2-BD59-A6C34878D82A}">
                    <a16:rowId xmlns:a16="http://schemas.microsoft.com/office/drawing/2014/main" val="2184247449"/>
                  </a:ext>
                </a:extLst>
              </a:tr>
            </a:tbl>
          </a:graphicData>
        </a:graphic>
      </p:graphicFrame>
    </p:spTree>
    <p:extLst>
      <p:ext uri="{BB962C8B-B14F-4D97-AF65-F5344CB8AC3E}">
        <p14:creationId xmlns:p14="http://schemas.microsoft.com/office/powerpoint/2010/main" val="143380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2-1-4-2.</a:t>
            </a:r>
            <a:r>
              <a:rPr kumimoji="1" lang="en-US" altLang="ja-JP" sz="1800"/>
              <a:t> AlomaLinux8.8</a:t>
            </a:r>
            <a:r>
              <a:rPr lang="en-US" altLang="ja-JP"/>
              <a:t> </a:t>
            </a:r>
            <a:r>
              <a:rPr lang="ja-JP" altLang="en-US"/>
              <a:t>ダウンロード手順</a:t>
            </a:r>
            <a:endParaRPr kumimoji="1" lang="ja-JP" altLang="en-US" sz="1800"/>
          </a:p>
        </p:txBody>
      </p: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にアクセスします。</a:t>
            </a:r>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7786984" y="1443243"/>
            <a:ext cx="4238761" cy="584775"/>
          </a:xfrm>
          <a:prstGeom prst="rect">
            <a:avLst/>
          </a:prstGeom>
          <a:noFill/>
        </p:spPr>
        <p:txBody>
          <a:bodyPr wrap="square" rtlCol="0">
            <a:spAutoFit/>
          </a:bodyPr>
          <a:lstStyle/>
          <a:p>
            <a:r>
              <a:rPr lang="ja-JP" altLang="en-US" sz="1600"/>
              <a:t>③ダウンロードが完了すると、ダウンロードフォルダにファイルが保存されます。</a:t>
            </a:r>
            <a:endParaRPr kumimoji="1" lang="ja-JP" altLang="en-US" sz="1600"/>
          </a:p>
        </p:txBody>
      </p:sp>
      <p:sp>
        <p:nvSpPr>
          <p:cNvPr id="23" name="テキスト ボックス 22">
            <a:extLst>
              <a:ext uri="{FF2B5EF4-FFF2-40B4-BE49-F238E27FC236}">
                <a16:creationId xmlns:a16="http://schemas.microsoft.com/office/drawing/2014/main" id="{62C17AEE-18DC-8017-1DB3-D70C880AE754}"/>
              </a:ext>
            </a:extLst>
          </p:cNvPr>
          <p:cNvSpPr txBox="1"/>
          <p:nvPr/>
        </p:nvSpPr>
        <p:spPr>
          <a:xfrm>
            <a:off x="4053645" y="1491712"/>
            <a:ext cx="3577439" cy="584775"/>
          </a:xfrm>
          <a:prstGeom prst="rect">
            <a:avLst/>
          </a:prstGeom>
          <a:noFill/>
        </p:spPr>
        <p:txBody>
          <a:bodyPr wrap="square" rtlCol="0">
            <a:spAutoFit/>
          </a:bodyPr>
          <a:lstStyle/>
          <a:p>
            <a:r>
              <a:rPr kumimoji="1" lang="ja-JP" altLang="en-US" sz="1600"/>
              <a:t>②ページ内の「</a:t>
            </a:r>
            <a:r>
              <a:rPr lang="en-US" altLang="ja-JP" sz="1600"/>
              <a:t>AlmaLinux-8.8-x86_64-dvd.iso</a:t>
            </a:r>
            <a:r>
              <a:rPr lang="ja-JP" altLang="en-US" sz="1600"/>
              <a:t>」をクリックします。</a:t>
            </a:r>
            <a:endParaRPr lang="en-US" altLang="ja-JP" sz="1600"/>
          </a:p>
        </p:txBody>
      </p:sp>
      <p:sp>
        <p:nvSpPr>
          <p:cNvPr id="2" name="テキスト ボックス 1">
            <a:extLst>
              <a:ext uri="{FF2B5EF4-FFF2-40B4-BE49-F238E27FC236}">
                <a16:creationId xmlns:a16="http://schemas.microsoft.com/office/drawing/2014/main" id="{D873294B-0387-82EF-482A-1E54C6606AA6}"/>
              </a:ext>
            </a:extLst>
          </p:cNvPr>
          <p:cNvSpPr txBox="1"/>
          <p:nvPr/>
        </p:nvSpPr>
        <p:spPr>
          <a:xfrm>
            <a:off x="0" y="2483801"/>
            <a:ext cx="4118263" cy="261610"/>
          </a:xfrm>
          <a:prstGeom prst="rect">
            <a:avLst/>
          </a:prstGeom>
          <a:noFill/>
        </p:spPr>
        <p:txBody>
          <a:bodyPr wrap="square">
            <a:spAutoFit/>
          </a:bodyPr>
          <a:lstStyle/>
          <a:p>
            <a:r>
              <a:rPr lang="ja-JP" altLang="en-US" sz="1100"/>
              <a:t>https://mirrors.almalinux.org/isos/x86_64/8.8.html</a:t>
            </a:r>
          </a:p>
        </p:txBody>
      </p:sp>
      <p:pic>
        <p:nvPicPr>
          <p:cNvPr id="4" name="図 3">
            <a:extLst>
              <a:ext uri="{FF2B5EF4-FFF2-40B4-BE49-F238E27FC236}">
                <a16:creationId xmlns:a16="http://schemas.microsoft.com/office/drawing/2014/main" id="{65DB4D15-FB6C-55C4-55A3-F71F80D78056}"/>
              </a:ext>
            </a:extLst>
          </p:cNvPr>
          <p:cNvPicPr>
            <a:picLocks noChangeAspect="1"/>
          </p:cNvPicPr>
          <p:nvPr/>
        </p:nvPicPr>
        <p:blipFill>
          <a:blip r:embed="rId2"/>
          <a:stretch>
            <a:fillRect/>
          </a:stretch>
        </p:blipFill>
        <p:spPr>
          <a:xfrm>
            <a:off x="320306" y="2745411"/>
            <a:ext cx="3577439" cy="2525459"/>
          </a:xfrm>
          <a:prstGeom prst="rect">
            <a:avLst/>
          </a:prstGeom>
        </p:spPr>
      </p:pic>
      <p:pic>
        <p:nvPicPr>
          <p:cNvPr id="5" name="図 4">
            <a:extLst>
              <a:ext uri="{FF2B5EF4-FFF2-40B4-BE49-F238E27FC236}">
                <a16:creationId xmlns:a16="http://schemas.microsoft.com/office/drawing/2014/main" id="{48DF19C7-24BF-47E2-9ABB-CCE69E8C46A0}"/>
              </a:ext>
            </a:extLst>
          </p:cNvPr>
          <p:cNvPicPr>
            <a:picLocks noChangeAspect="1"/>
          </p:cNvPicPr>
          <p:nvPr/>
        </p:nvPicPr>
        <p:blipFill>
          <a:blip r:embed="rId3"/>
          <a:stretch>
            <a:fillRect/>
          </a:stretch>
        </p:blipFill>
        <p:spPr>
          <a:xfrm>
            <a:off x="4118263" y="2745411"/>
            <a:ext cx="3577439" cy="2525459"/>
          </a:xfrm>
          <a:prstGeom prst="rect">
            <a:avLst/>
          </a:prstGeom>
        </p:spPr>
      </p:pic>
      <p:pic>
        <p:nvPicPr>
          <p:cNvPr id="8" name="図 7">
            <a:extLst>
              <a:ext uri="{FF2B5EF4-FFF2-40B4-BE49-F238E27FC236}">
                <a16:creationId xmlns:a16="http://schemas.microsoft.com/office/drawing/2014/main" id="{BE54C429-D462-C2DD-61FF-D4AA001471EF}"/>
              </a:ext>
            </a:extLst>
          </p:cNvPr>
          <p:cNvPicPr>
            <a:picLocks noChangeAspect="1"/>
          </p:cNvPicPr>
          <p:nvPr/>
        </p:nvPicPr>
        <p:blipFill>
          <a:blip r:embed="rId4"/>
          <a:stretch>
            <a:fillRect/>
          </a:stretch>
        </p:blipFill>
        <p:spPr>
          <a:xfrm>
            <a:off x="7916220" y="2745410"/>
            <a:ext cx="3955474" cy="1980237"/>
          </a:xfrm>
          <a:prstGeom prst="rect">
            <a:avLst/>
          </a:prstGeom>
        </p:spPr>
      </p:pic>
      <p:sp>
        <p:nvSpPr>
          <p:cNvPr id="6" name="正方形/長方形 5">
            <a:extLst>
              <a:ext uri="{FF2B5EF4-FFF2-40B4-BE49-F238E27FC236}">
                <a16:creationId xmlns:a16="http://schemas.microsoft.com/office/drawing/2014/main" id="{8641F1C1-3B7C-E709-2A71-908C4C54269E}"/>
              </a:ext>
            </a:extLst>
          </p:cNvPr>
          <p:cNvSpPr/>
          <p:nvPr/>
        </p:nvSpPr>
        <p:spPr>
          <a:xfrm>
            <a:off x="4118263" y="4008140"/>
            <a:ext cx="1120487" cy="22647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0F5839E-3AF2-E472-0283-C4E0A443C004}"/>
              </a:ext>
            </a:extLst>
          </p:cNvPr>
          <p:cNvSpPr/>
          <p:nvPr/>
        </p:nvSpPr>
        <p:spPr>
          <a:xfrm>
            <a:off x="8652163" y="3735528"/>
            <a:ext cx="1120487" cy="22647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a:extLst>
              <a:ext uri="{FF2B5EF4-FFF2-40B4-BE49-F238E27FC236}">
                <a16:creationId xmlns:a16="http://schemas.microsoft.com/office/drawing/2014/main" id="{4BAD438E-F752-41B2-9535-0DC8C1A8F22B}"/>
              </a:ext>
            </a:extLst>
          </p:cNvPr>
          <p:cNvGraphicFramePr>
            <a:graphicFrameLocks noGrp="1"/>
          </p:cNvGraphicFramePr>
          <p:nvPr>
            <p:extLst>
              <p:ext uri="{D42A27DB-BD31-4B8C-83A1-F6EECF244321}">
                <p14:modId xmlns:p14="http://schemas.microsoft.com/office/powerpoint/2010/main" val="1152713896"/>
              </p:ext>
            </p:extLst>
          </p:nvPr>
        </p:nvGraphicFramePr>
        <p:xfrm>
          <a:off x="8319198" y="5736227"/>
          <a:ext cx="3681606" cy="548640"/>
        </p:xfrm>
        <a:graphic>
          <a:graphicData uri="http://schemas.openxmlformats.org/drawingml/2006/table">
            <a:tbl>
              <a:tblPr firstRow="1" bandRow="1">
                <a:tableStyleId>{5C22544A-7EE6-4342-B048-85BDC9FD1C3A}</a:tableStyleId>
              </a:tblPr>
              <a:tblGrid>
                <a:gridCol w="3681606">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algn="ctr"/>
                      <a:r>
                        <a:rPr kumimoji="1" lang="en-US" altLang="ja-JP" sz="1200"/>
                        <a:t>AlmaLinux-8.8-x86_64-dvd.iso 11.8G</a:t>
                      </a:r>
                      <a:endParaRPr kumimoji="1" lang="ja-JP" altLang="en-US" sz="1200"/>
                    </a:p>
                  </a:txBody>
                  <a:tcPr/>
                </a:tc>
                <a:extLst>
                  <a:ext uri="{0D108BD9-81ED-4DB2-BD59-A6C34878D82A}">
                    <a16:rowId xmlns:a16="http://schemas.microsoft.com/office/drawing/2014/main" val="2184247449"/>
                  </a:ext>
                </a:extLst>
              </a:tr>
            </a:tbl>
          </a:graphicData>
        </a:graphic>
      </p:graphicFrame>
      <p:sp>
        <p:nvSpPr>
          <p:cNvPr id="3" name="正方形/長方形 2">
            <a:extLst>
              <a:ext uri="{FF2B5EF4-FFF2-40B4-BE49-F238E27FC236}">
                <a16:creationId xmlns:a16="http://schemas.microsoft.com/office/drawing/2014/main" id="{B14507A0-A6EA-1562-FB9D-D1C1C38DE25C}"/>
              </a:ext>
            </a:extLst>
          </p:cNvPr>
          <p:cNvSpPr/>
          <p:nvPr/>
        </p:nvSpPr>
        <p:spPr>
          <a:xfrm>
            <a:off x="905679" y="4008140"/>
            <a:ext cx="923121" cy="22647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6597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2-1-4-3. WindowsServer2022 </a:t>
            </a:r>
            <a:r>
              <a:rPr lang="ja-JP" altLang="en-US"/>
              <a:t>ダウンロード手順</a:t>
            </a:r>
            <a:endParaRPr kumimoji="1" lang="ja-JP" altLang="en-US" sz="1800"/>
          </a:p>
        </p:txBody>
      </p: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a:t>
            </a:r>
            <a:r>
              <a:rPr kumimoji="1" lang="en-US" altLang="ja-JP" sz="1600"/>
              <a:t>IOS</a:t>
            </a:r>
            <a:r>
              <a:rPr kumimoji="1" lang="ja-JP" altLang="en-US" sz="1600"/>
              <a:t>をダウンロード」リンクをクリックします。</a:t>
            </a:r>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7786984" y="1443243"/>
            <a:ext cx="4238761" cy="584775"/>
          </a:xfrm>
          <a:prstGeom prst="rect">
            <a:avLst/>
          </a:prstGeom>
          <a:noFill/>
        </p:spPr>
        <p:txBody>
          <a:bodyPr wrap="square" rtlCol="0">
            <a:spAutoFit/>
          </a:bodyPr>
          <a:lstStyle/>
          <a:p>
            <a:r>
              <a:rPr lang="ja-JP" altLang="en-US" sz="1600"/>
              <a:t>③フォーム下部に「ダウンロードする」ボタンがありますので、クリックします。</a:t>
            </a:r>
            <a:endParaRPr kumimoji="1" lang="ja-JP" altLang="en-US" sz="1600"/>
          </a:p>
        </p:txBody>
      </p:sp>
      <p:sp>
        <p:nvSpPr>
          <p:cNvPr id="23" name="テキスト ボックス 22">
            <a:extLst>
              <a:ext uri="{FF2B5EF4-FFF2-40B4-BE49-F238E27FC236}">
                <a16:creationId xmlns:a16="http://schemas.microsoft.com/office/drawing/2014/main" id="{62C17AEE-18DC-8017-1DB3-D70C880AE754}"/>
              </a:ext>
            </a:extLst>
          </p:cNvPr>
          <p:cNvSpPr txBox="1"/>
          <p:nvPr/>
        </p:nvSpPr>
        <p:spPr>
          <a:xfrm>
            <a:off x="4053645" y="1491712"/>
            <a:ext cx="3577439" cy="830997"/>
          </a:xfrm>
          <a:prstGeom prst="rect">
            <a:avLst/>
          </a:prstGeom>
          <a:noFill/>
        </p:spPr>
        <p:txBody>
          <a:bodyPr wrap="square" rtlCol="0">
            <a:spAutoFit/>
          </a:bodyPr>
          <a:lstStyle/>
          <a:p>
            <a:r>
              <a:rPr kumimoji="1" lang="ja-JP" altLang="en-US" sz="1600"/>
              <a:t>②以下の画面が表示されますので、フォームに氏名、メールアドレス等を入力してください。</a:t>
            </a:r>
          </a:p>
        </p:txBody>
      </p:sp>
      <p:sp>
        <p:nvSpPr>
          <p:cNvPr id="2" name="テキスト ボックス 1">
            <a:extLst>
              <a:ext uri="{FF2B5EF4-FFF2-40B4-BE49-F238E27FC236}">
                <a16:creationId xmlns:a16="http://schemas.microsoft.com/office/drawing/2014/main" id="{17897477-A7E1-21B7-DADD-AEDD4FFEA44C}"/>
              </a:ext>
            </a:extLst>
          </p:cNvPr>
          <p:cNvSpPr txBox="1"/>
          <p:nvPr/>
        </p:nvSpPr>
        <p:spPr>
          <a:xfrm>
            <a:off x="320306" y="2308893"/>
            <a:ext cx="3588075" cy="338554"/>
          </a:xfrm>
          <a:prstGeom prst="rect">
            <a:avLst/>
          </a:prstGeom>
          <a:noFill/>
        </p:spPr>
        <p:txBody>
          <a:bodyPr wrap="square">
            <a:spAutoFit/>
          </a:bodyPr>
          <a:lstStyle/>
          <a:p>
            <a:r>
              <a:rPr lang="ja-JP" altLang="en-US" sz="800"/>
              <a:t>https://www.microsoft.com/ja-JP/evalcenter/evaluate-windows-server-2022</a:t>
            </a:r>
          </a:p>
        </p:txBody>
      </p:sp>
      <p:pic>
        <p:nvPicPr>
          <p:cNvPr id="4" name="図 3">
            <a:extLst>
              <a:ext uri="{FF2B5EF4-FFF2-40B4-BE49-F238E27FC236}">
                <a16:creationId xmlns:a16="http://schemas.microsoft.com/office/drawing/2014/main" id="{5122BA4C-3332-7484-3B09-CFD65816229E}"/>
              </a:ext>
            </a:extLst>
          </p:cNvPr>
          <p:cNvPicPr>
            <a:picLocks noChangeAspect="1"/>
          </p:cNvPicPr>
          <p:nvPr/>
        </p:nvPicPr>
        <p:blipFill>
          <a:blip r:embed="rId2"/>
          <a:stretch>
            <a:fillRect/>
          </a:stretch>
        </p:blipFill>
        <p:spPr>
          <a:xfrm>
            <a:off x="320306" y="2733786"/>
            <a:ext cx="3425429" cy="2947017"/>
          </a:xfrm>
          <a:prstGeom prst="rect">
            <a:avLst/>
          </a:prstGeom>
        </p:spPr>
      </p:pic>
      <p:pic>
        <p:nvPicPr>
          <p:cNvPr id="5" name="図 4">
            <a:extLst>
              <a:ext uri="{FF2B5EF4-FFF2-40B4-BE49-F238E27FC236}">
                <a16:creationId xmlns:a16="http://schemas.microsoft.com/office/drawing/2014/main" id="{501EFDA2-8561-3465-B33C-6977F149E5A5}"/>
              </a:ext>
            </a:extLst>
          </p:cNvPr>
          <p:cNvPicPr>
            <a:picLocks noChangeAspect="1"/>
          </p:cNvPicPr>
          <p:nvPr/>
        </p:nvPicPr>
        <p:blipFill>
          <a:blip r:embed="rId3"/>
          <a:stretch>
            <a:fillRect/>
          </a:stretch>
        </p:blipFill>
        <p:spPr>
          <a:xfrm>
            <a:off x="4203750" y="2752836"/>
            <a:ext cx="3425430" cy="2947018"/>
          </a:xfrm>
          <a:prstGeom prst="rect">
            <a:avLst/>
          </a:prstGeom>
        </p:spPr>
      </p:pic>
      <p:pic>
        <p:nvPicPr>
          <p:cNvPr id="6" name="図 5">
            <a:extLst>
              <a:ext uri="{FF2B5EF4-FFF2-40B4-BE49-F238E27FC236}">
                <a16:creationId xmlns:a16="http://schemas.microsoft.com/office/drawing/2014/main" id="{4367FBAE-26BE-9733-3E4A-C0AE66E89C96}"/>
              </a:ext>
            </a:extLst>
          </p:cNvPr>
          <p:cNvPicPr>
            <a:picLocks noChangeAspect="1"/>
          </p:cNvPicPr>
          <p:nvPr/>
        </p:nvPicPr>
        <p:blipFill>
          <a:blip r:embed="rId4"/>
          <a:stretch>
            <a:fillRect/>
          </a:stretch>
        </p:blipFill>
        <p:spPr>
          <a:xfrm>
            <a:off x="8126954" y="2752836"/>
            <a:ext cx="3425429" cy="2947017"/>
          </a:xfrm>
          <a:prstGeom prst="rect">
            <a:avLst/>
          </a:prstGeom>
        </p:spPr>
      </p:pic>
      <p:sp>
        <p:nvSpPr>
          <p:cNvPr id="3" name="正方形/長方形 2">
            <a:extLst>
              <a:ext uri="{FF2B5EF4-FFF2-40B4-BE49-F238E27FC236}">
                <a16:creationId xmlns:a16="http://schemas.microsoft.com/office/drawing/2014/main" id="{7B83514A-726E-271F-7130-1AE4591B92B6}"/>
              </a:ext>
            </a:extLst>
          </p:cNvPr>
          <p:cNvSpPr/>
          <p:nvPr/>
        </p:nvSpPr>
        <p:spPr>
          <a:xfrm>
            <a:off x="267630" y="4817765"/>
            <a:ext cx="732496" cy="17333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5AB7163-6EAD-2E20-BA3E-61FC20C7C646}"/>
              </a:ext>
            </a:extLst>
          </p:cNvPr>
          <p:cNvSpPr/>
          <p:nvPr/>
        </p:nvSpPr>
        <p:spPr>
          <a:xfrm>
            <a:off x="6105291" y="3941465"/>
            <a:ext cx="1352783" cy="175838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8CCD6E5-9354-C6A1-F16F-D90E93394193}"/>
              </a:ext>
            </a:extLst>
          </p:cNvPr>
          <p:cNvSpPr/>
          <p:nvPr/>
        </p:nvSpPr>
        <p:spPr>
          <a:xfrm>
            <a:off x="9991492" y="5414756"/>
            <a:ext cx="876534" cy="35739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1684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2-1-4-3. WindowsServer2022 </a:t>
            </a:r>
            <a:r>
              <a:rPr lang="ja-JP" altLang="en-US"/>
              <a:t>ダウンロード手順</a:t>
            </a:r>
            <a:endParaRPr kumimoji="1" lang="ja-JP" altLang="en-US" sz="1800"/>
          </a:p>
        </p:txBody>
      </p: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830997"/>
          </a:xfrm>
          <a:prstGeom prst="rect">
            <a:avLst/>
          </a:prstGeom>
          <a:noFill/>
        </p:spPr>
        <p:txBody>
          <a:bodyPr wrap="square" rtlCol="0">
            <a:spAutoFit/>
          </a:bodyPr>
          <a:lstStyle/>
          <a:p>
            <a:r>
              <a:rPr lang="ja-JP" altLang="en-US" sz="1600"/>
              <a:t>④ダウンロードページが表示されますので、日本語行の「</a:t>
            </a:r>
            <a:r>
              <a:rPr lang="en-US" altLang="ja-JP" sz="1600"/>
              <a:t>64</a:t>
            </a:r>
            <a:r>
              <a:rPr lang="ja-JP" altLang="en-US" sz="1600"/>
              <a:t>ビットエディション」をクリックします。</a:t>
            </a:r>
            <a:endParaRPr kumimoji="1" lang="ja-JP" altLang="en-US" sz="1600"/>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7786984" y="1443243"/>
            <a:ext cx="4238761" cy="584775"/>
          </a:xfrm>
          <a:prstGeom prst="rect">
            <a:avLst/>
          </a:prstGeom>
          <a:noFill/>
        </p:spPr>
        <p:txBody>
          <a:bodyPr wrap="square" rtlCol="0">
            <a:spAutoFit/>
          </a:bodyPr>
          <a:lstStyle/>
          <a:p>
            <a:r>
              <a:rPr lang="ja-JP" altLang="en-US" sz="1600"/>
              <a:t>⑥ダウンロードが完了すると、ダウンロードフォルダにファイルが保存されます。</a:t>
            </a:r>
            <a:endParaRPr kumimoji="1" lang="ja-JP" altLang="en-US" sz="1600"/>
          </a:p>
        </p:txBody>
      </p:sp>
      <p:sp>
        <p:nvSpPr>
          <p:cNvPr id="23" name="テキスト ボックス 22">
            <a:extLst>
              <a:ext uri="{FF2B5EF4-FFF2-40B4-BE49-F238E27FC236}">
                <a16:creationId xmlns:a16="http://schemas.microsoft.com/office/drawing/2014/main" id="{62C17AEE-18DC-8017-1DB3-D70C880AE754}"/>
              </a:ext>
            </a:extLst>
          </p:cNvPr>
          <p:cNvSpPr txBox="1"/>
          <p:nvPr/>
        </p:nvSpPr>
        <p:spPr>
          <a:xfrm>
            <a:off x="4053645" y="1491712"/>
            <a:ext cx="3577439" cy="338554"/>
          </a:xfrm>
          <a:prstGeom prst="rect">
            <a:avLst/>
          </a:prstGeom>
          <a:noFill/>
        </p:spPr>
        <p:txBody>
          <a:bodyPr wrap="square" rtlCol="0">
            <a:spAutoFit/>
          </a:bodyPr>
          <a:lstStyle/>
          <a:p>
            <a:r>
              <a:rPr kumimoji="1" lang="ja-JP" altLang="en-US" sz="1600"/>
              <a:t>⑤ダウンロードが開始されます。</a:t>
            </a:r>
          </a:p>
        </p:txBody>
      </p:sp>
      <p:pic>
        <p:nvPicPr>
          <p:cNvPr id="3" name="図 2">
            <a:extLst>
              <a:ext uri="{FF2B5EF4-FFF2-40B4-BE49-F238E27FC236}">
                <a16:creationId xmlns:a16="http://schemas.microsoft.com/office/drawing/2014/main" id="{A4462B73-1D72-4A8F-0FD6-A2BE067B4CEA}"/>
              </a:ext>
            </a:extLst>
          </p:cNvPr>
          <p:cNvPicPr>
            <a:picLocks noChangeAspect="1"/>
          </p:cNvPicPr>
          <p:nvPr/>
        </p:nvPicPr>
        <p:blipFill>
          <a:blip r:embed="rId2"/>
          <a:stretch>
            <a:fillRect/>
          </a:stretch>
        </p:blipFill>
        <p:spPr>
          <a:xfrm>
            <a:off x="320306" y="2722975"/>
            <a:ext cx="3284565" cy="2825827"/>
          </a:xfrm>
          <a:prstGeom prst="rect">
            <a:avLst/>
          </a:prstGeom>
        </p:spPr>
      </p:pic>
      <p:pic>
        <p:nvPicPr>
          <p:cNvPr id="10" name="図 9">
            <a:extLst>
              <a:ext uri="{FF2B5EF4-FFF2-40B4-BE49-F238E27FC236}">
                <a16:creationId xmlns:a16="http://schemas.microsoft.com/office/drawing/2014/main" id="{ECA911D1-F9A6-1B0B-DA7E-FA568D6AB776}"/>
              </a:ext>
            </a:extLst>
          </p:cNvPr>
          <p:cNvPicPr>
            <a:picLocks noChangeAspect="1"/>
          </p:cNvPicPr>
          <p:nvPr/>
        </p:nvPicPr>
        <p:blipFill>
          <a:blip r:embed="rId3"/>
          <a:stretch>
            <a:fillRect/>
          </a:stretch>
        </p:blipFill>
        <p:spPr>
          <a:xfrm>
            <a:off x="320306" y="4226821"/>
            <a:ext cx="3284565" cy="2505792"/>
          </a:xfrm>
          <a:prstGeom prst="rect">
            <a:avLst/>
          </a:prstGeom>
        </p:spPr>
      </p:pic>
      <p:pic>
        <p:nvPicPr>
          <p:cNvPr id="12" name="図 11">
            <a:extLst>
              <a:ext uri="{FF2B5EF4-FFF2-40B4-BE49-F238E27FC236}">
                <a16:creationId xmlns:a16="http://schemas.microsoft.com/office/drawing/2014/main" id="{66C95FD9-F4E9-EC02-092C-17B4E7220646}"/>
              </a:ext>
            </a:extLst>
          </p:cNvPr>
          <p:cNvPicPr>
            <a:picLocks noChangeAspect="1"/>
          </p:cNvPicPr>
          <p:nvPr/>
        </p:nvPicPr>
        <p:blipFill>
          <a:blip r:embed="rId4"/>
          <a:stretch>
            <a:fillRect/>
          </a:stretch>
        </p:blipFill>
        <p:spPr>
          <a:xfrm>
            <a:off x="4270422" y="2694411"/>
            <a:ext cx="3501342" cy="3012327"/>
          </a:xfrm>
          <a:prstGeom prst="rect">
            <a:avLst/>
          </a:prstGeom>
        </p:spPr>
      </p:pic>
      <p:pic>
        <p:nvPicPr>
          <p:cNvPr id="13" name="図 12">
            <a:extLst>
              <a:ext uri="{FF2B5EF4-FFF2-40B4-BE49-F238E27FC236}">
                <a16:creationId xmlns:a16="http://schemas.microsoft.com/office/drawing/2014/main" id="{85C0B531-0ED3-05DA-2638-84C1DE48B755}"/>
              </a:ext>
            </a:extLst>
          </p:cNvPr>
          <p:cNvPicPr>
            <a:picLocks noChangeAspect="1"/>
          </p:cNvPicPr>
          <p:nvPr/>
        </p:nvPicPr>
        <p:blipFill>
          <a:blip r:embed="rId5"/>
          <a:stretch>
            <a:fillRect/>
          </a:stretch>
        </p:blipFill>
        <p:spPr>
          <a:xfrm>
            <a:off x="8273355" y="2694411"/>
            <a:ext cx="3752390" cy="1954708"/>
          </a:xfrm>
          <a:prstGeom prst="rect">
            <a:avLst/>
          </a:prstGeom>
        </p:spPr>
      </p:pic>
      <p:sp>
        <p:nvSpPr>
          <p:cNvPr id="2" name="正方形/長方形 1">
            <a:extLst>
              <a:ext uri="{FF2B5EF4-FFF2-40B4-BE49-F238E27FC236}">
                <a16:creationId xmlns:a16="http://schemas.microsoft.com/office/drawing/2014/main" id="{01A13B1C-4970-0E85-4D86-F58C1DAB2062}"/>
              </a:ext>
            </a:extLst>
          </p:cNvPr>
          <p:cNvSpPr/>
          <p:nvPr/>
        </p:nvSpPr>
        <p:spPr>
          <a:xfrm>
            <a:off x="5924316" y="2998490"/>
            <a:ext cx="1352783" cy="2685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570EEC9-F99D-13BE-2117-1744B8B32876}"/>
              </a:ext>
            </a:extLst>
          </p:cNvPr>
          <p:cNvSpPr/>
          <p:nvPr/>
        </p:nvSpPr>
        <p:spPr>
          <a:xfrm>
            <a:off x="581229" y="4398714"/>
            <a:ext cx="714171" cy="2685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5F5133F-BCA5-DD1D-C5DE-13F91FE4908F}"/>
              </a:ext>
            </a:extLst>
          </p:cNvPr>
          <p:cNvSpPr/>
          <p:nvPr/>
        </p:nvSpPr>
        <p:spPr>
          <a:xfrm>
            <a:off x="9163618" y="4076846"/>
            <a:ext cx="1275782" cy="2685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6" name="表 5">
            <a:extLst>
              <a:ext uri="{FF2B5EF4-FFF2-40B4-BE49-F238E27FC236}">
                <a16:creationId xmlns:a16="http://schemas.microsoft.com/office/drawing/2014/main" id="{9324E644-11A8-640D-64FD-1E460621D48C}"/>
              </a:ext>
            </a:extLst>
          </p:cNvPr>
          <p:cNvGraphicFramePr>
            <a:graphicFrameLocks noGrp="1"/>
          </p:cNvGraphicFramePr>
          <p:nvPr>
            <p:extLst>
              <p:ext uri="{D42A27DB-BD31-4B8C-83A1-F6EECF244321}">
                <p14:modId xmlns:p14="http://schemas.microsoft.com/office/powerpoint/2010/main" val="1365469946"/>
              </p:ext>
            </p:extLst>
          </p:nvPr>
        </p:nvGraphicFramePr>
        <p:xfrm>
          <a:off x="8319198" y="5736227"/>
          <a:ext cx="3681606" cy="548640"/>
        </p:xfrm>
        <a:graphic>
          <a:graphicData uri="http://schemas.openxmlformats.org/drawingml/2006/table">
            <a:tbl>
              <a:tblPr firstRow="1" bandRow="1">
                <a:tableStyleId>{5C22544A-7EE6-4342-B048-85BDC9FD1C3A}</a:tableStyleId>
              </a:tblPr>
              <a:tblGrid>
                <a:gridCol w="3681606">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algn="ctr"/>
                      <a:r>
                        <a:rPr kumimoji="1" lang="en-US" altLang="ja-JP" sz="1200"/>
                        <a:t>SERVER_EVAL_x64FRE_ja-jp.iso 5G</a:t>
                      </a:r>
                      <a:endParaRPr kumimoji="1" lang="ja-JP" altLang="en-US" sz="1200"/>
                    </a:p>
                  </a:txBody>
                  <a:tcPr/>
                </a:tc>
                <a:extLst>
                  <a:ext uri="{0D108BD9-81ED-4DB2-BD59-A6C34878D82A}">
                    <a16:rowId xmlns:a16="http://schemas.microsoft.com/office/drawing/2014/main" val="2184247449"/>
                  </a:ext>
                </a:extLst>
              </a:tr>
            </a:tbl>
          </a:graphicData>
        </a:graphic>
      </p:graphicFrame>
    </p:spTree>
    <p:extLst>
      <p:ext uri="{BB962C8B-B14F-4D97-AF65-F5344CB8AC3E}">
        <p14:creationId xmlns:p14="http://schemas.microsoft.com/office/powerpoint/2010/main" val="2860254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2-1-4-5.</a:t>
            </a:r>
            <a:r>
              <a:rPr kumimoji="1" lang="en-US" altLang="ja-JP" sz="1800"/>
              <a:t> </a:t>
            </a:r>
            <a:r>
              <a:rPr kumimoji="1" lang="en-US" altLang="ja-JP" sz="1800" err="1"/>
              <a:t>nodejs</a:t>
            </a:r>
            <a:r>
              <a:rPr lang="en-US" altLang="ja-JP"/>
              <a:t> </a:t>
            </a:r>
            <a:r>
              <a:rPr lang="ja-JP" altLang="en-US"/>
              <a:t>ダウンロード手順</a:t>
            </a:r>
            <a:endParaRPr kumimoji="1" lang="ja-JP" altLang="en-US" sz="1800"/>
          </a:p>
        </p:txBody>
      </p:sp>
      <p:sp>
        <p:nvSpPr>
          <p:cNvPr id="3" name="テキスト ボックス 2">
            <a:extLst>
              <a:ext uri="{FF2B5EF4-FFF2-40B4-BE49-F238E27FC236}">
                <a16:creationId xmlns:a16="http://schemas.microsoft.com/office/drawing/2014/main" id="{8C236D10-FE74-EA2B-6DEE-9F178DDE0365}"/>
              </a:ext>
            </a:extLst>
          </p:cNvPr>
          <p:cNvSpPr txBox="1"/>
          <p:nvPr/>
        </p:nvSpPr>
        <p:spPr>
          <a:xfrm>
            <a:off x="277467" y="2458008"/>
            <a:ext cx="3370921" cy="246221"/>
          </a:xfrm>
          <a:prstGeom prst="rect">
            <a:avLst/>
          </a:prstGeom>
          <a:noFill/>
        </p:spPr>
        <p:txBody>
          <a:bodyPr wrap="square">
            <a:spAutoFit/>
          </a:bodyPr>
          <a:lstStyle/>
          <a:p>
            <a:r>
              <a:rPr lang="ja-JP" altLang="en-US" sz="1000"/>
              <a:t>https://nodejs.org/ja/download</a:t>
            </a:r>
          </a:p>
        </p:txBody>
      </p: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a:t>
            </a:r>
            <a:r>
              <a:rPr kumimoji="1" lang="en-US" altLang="ja-JP" sz="1600"/>
              <a:t>LTS</a:t>
            </a:r>
            <a:r>
              <a:rPr kumimoji="1" lang="ja-JP" altLang="en-US" sz="1600"/>
              <a:t>」→「</a:t>
            </a:r>
            <a:r>
              <a:rPr kumimoji="1" lang="en-US" altLang="ja-JP" sz="1600"/>
              <a:t>64bit</a:t>
            </a:r>
            <a:r>
              <a:rPr kumimoji="1" lang="ja-JP" altLang="en-US" sz="1600"/>
              <a:t>」ボタンをクリックします。</a:t>
            </a:r>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7786984" y="1443243"/>
            <a:ext cx="4238761" cy="584775"/>
          </a:xfrm>
          <a:prstGeom prst="rect">
            <a:avLst/>
          </a:prstGeom>
          <a:noFill/>
        </p:spPr>
        <p:txBody>
          <a:bodyPr wrap="square" rtlCol="0">
            <a:spAutoFit/>
          </a:bodyPr>
          <a:lstStyle/>
          <a:p>
            <a:r>
              <a:rPr lang="ja-JP" altLang="en-US" sz="1600"/>
              <a:t>③ダウンロードが完了すると、ダウンロードフォルダにファイルが保存されます。</a:t>
            </a:r>
            <a:endParaRPr kumimoji="1" lang="ja-JP" altLang="en-US" sz="1600"/>
          </a:p>
        </p:txBody>
      </p:sp>
      <p:sp>
        <p:nvSpPr>
          <p:cNvPr id="23" name="テキスト ボックス 22">
            <a:extLst>
              <a:ext uri="{FF2B5EF4-FFF2-40B4-BE49-F238E27FC236}">
                <a16:creationId xmlns:a16="http://schemas.microsoft.com/office/drawing/2014/main" id="{62C17AEE-18DC-8017-1DB3-D70C880AE754}"/>
              </a:ext>
            </a:extLst>
          </p:cNvPr>
          <p:cNvSpPr txBox="1"/>
          <p:nvPr/>
        </p:nvSpPr>
        <p:spPr>
          <a:xfrm>
            <a:off x="4053645" y="1491712"/>
            <a:ext cx="3577439" cy="338554"/>
          </a:xfrm>
          <a:prstGeom prst="rect">
            <a:avLst/>
          </a:prstGeom>
          <a:noFill/>
        </p:spPr>
        <p:txBody>
          <a:bodyPr wrap="square" rtlCol="0">
            <a:spAutoFit/>
          </a:bodyPr>
          <a:lstStyle/>
          <a:p>
            <a:r>
              <a:rPr kumimoji="1" lang="ja-JP" altLang="en-US" sz="1600"/>
              <a:t>②</a:t>
            </a:r>
            <a:r>
              <a:rPr lang="ja-JP" altLang="en-US" sz="1600"/>
              <a:t>ダウンロードが開始されます。</a:t>
            </a:r>
            <a:endParaRPr kumimoji="1" lang="ja-JP" altLang="en-US" sz="1600"/>
          </a:p>
        </p:txBody>
      </p:sp>
      <p:pic>
        <p:nvPicPr>
          <p:cNvPr id="2" name="図 1">
            <a:extLst>
              <a:ext uri="{FF2B5EF4-FFF2-40B4-BE49-F238E27FC236}">
                <a16:creationId xmlns:a16="http://schemas.microsoft.com/office/drawing/2014/main" id="{66DC72EB-BCF1-92E1-CB77-81B587687281}"/>
              </a:ext>
            </a:extLst>
          </p:cNvPr>
          <p:cNvPicPr>
            <a:picLocks noChangeAspect="1"/>
          </p:cNvPicPr>
          <p:nvPr/>
        </p:nvPicPr>
        <p:blipFill>
          <a:blip r:embed="rId2"/>
          <a:stretch>
            <a:fillRect/>
          </a:stretch>
        </p:blipFill>
        <p:spPr>
          <a:xfrm>
            <a:off x="320306" y="2726921"/>
            <a:ext cx="3577439" cy="2952703"/>
          </a:xfrm>
          <a:prstGeom prst="rect">
            <a:avLst/>
          </a:prstGeom>
        </p:spPr>
      </p:pic>
      <p:pic>
        <p:nvPicPr>
          <p:cNvPr id="4" name="図 3">
            <a:extLst>
              <a:ext uri="{FF2B5EF4-FFF2-40B4-BE49-F238E27FC236}">
                <a16:creationId xmlns:a16="http://schemas.microsoft.com/office/drawing/2014/main" id="{2A3043FF-DA79-6487-DC5E-DB0EDCCFDCC6}"/>
              </a:ext>
            </a:extLst>
          </p:cNvPr>
          <p:cNvPicPr>
            <a:picLocks noChangeAspect="1"/>
          </p:cNvPicPr>
          <p:nvPr/>
        </p:nvPicPr>
        <p:blipFill>
          <a:blip r:embed="rId3"/>
          <a:stretch>
            <a:fillRect/>
          </a:stretch>
        </p:blipFill>
        <p:spPr>
          <a:xfrm>
            <a:off x="4168816" y="2726921"/>
            <a:ext cx="3577439" cy="2952703"/>
          </a:xfrm>
          <a:prstGeom prst="rect">
            <a:avLst/>
          </a:prstGeom>
        </p:spPr>
      </p:pic>
      <p:pic>
        <p:nvPicPr>
          <p:cNvPr id="5" name="図 4">
            <a:extLst>
              <a:ext uri="{FF2B5EF4-FFF2-40B4-BE49-F238E27FC236}">
                <a16:creationId xmlns:a16="http://schemas.microsoft.com/office/drawing/2014/main" id="{4AA80480-9409-4CCC-ADF2-136B42430A8C}"/>
              </a:ext>
            </a:extLst>
          </p:cNvPr>
          <p:cNvPicPr>
            <a:picLocks noChangeAspect="1"/>
          </p:cNvPicPr>
          <p:nvPr/>
        </p:nvPicPr>
        <p:blipFill>
          <a:blip r:embed="rId4"/>
          <a:stretch>
            <a:fillRect/>
          </a:stretch>
        </p:blipFill>
        <p:spPr>
          <a:xfrm>
            <a:off x="8221882" y="2726921"/>
            <a:ext cx="3803863" cy="2349283"/>
          </a:xfrm>
          <a:prstGeom prst="rect">
            <a:avLst/>
          </a:prstGeom>
        </p:spPr>
      </p:pic>
      <p:sp>
        <p:nvSpPr>
          <p:cNvPr id="6" name="正方形/長方形 5">
            <a:extLst>
              <a:ext uri="{FF2B5EF4-FFF2-40B4-BE49-F238E27FC236}">
                <a16:creationId xmlns:a16="http://schemas.microsoft.com/office/drawing/2014/main" id="{5D805A62-AFF7-3A81-DD58-BF7527689C9E}"/>
              </a:ext>
            </a:extLst>
          </p:cNvPr>
          <p:cNvSpPr/>
          <p:nvPr/>
        </p:nvSpPr>
        <p:spPr>
          <a:xfrm>
            <a:off x="2762455" y="4486275"/>
            <a:ext cx="628446" cy="19318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1CE341D-5D97-1569-5061-E63759BFAA34}"/>
              </a:ext>
            </a:extLst>
          </p:cNvPr>
          <p:cNvSpPr/>
          <p:nvPr/>
        </p:nvSpPr>
        <p:spPr>
          <a:xfrm>
            <a:off x="924130" y="3746479"/>
            <a:ext cx="571295" cy="26354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5F1352A-E8CD-C6B7-8B46-CD015828B209}"/>
              </a:ext>
            </a:extLst>
          </p:cNvPr>
          <p:cNvSpPr/>
          <p:nvPr/>
        </p:nvSpPr>
        <p:spPr>
          <a:xfrm>
            <a:off x="5851889" y="3028950"/>
            <a:ext cx="1472835" cy="28575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3F5980D-3278-A334-2C20-1878899FE9F9}"/>
              </a:ext>
            </a:extLst>
          </p:cNvPr>
          <p:cNvSpPr/>
          <p:nvPr/>
        </p:nvSpPr>
        <p:spPr>
          <a:xfrm>
            <a:off x="9080864" y="4343400"/>
            <a:ext cx="1472835" cy="2286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3" name="表 12">
            <a:extLst>
              <a:ext uri="{FF2B5EF4-FFF2-40B4-BE49-F238E27FC236}">
                <a16:creationId xmlns:a16="http://schemas.microsoft.com/office/drawing/2014/main" id="{B380EF4C-CCA1-4237-1591-F5FAB0056817}"/>
              </a:ext>
            </a:extLst>
          </p:cNvPr>
          <p:cNvGraphicFramePr>
            <a:graphicFrameLocks noGrp="1"/>
          </p:cNvGraphicFramePr>
          <p:nvPr>
            <p:extLst>
              <p:ext uri="{D42A27DB-BD31-4B8C-83A1-F6EECF244321}">
                <p14:modId xmlns:p14="http://schemas.microsoft.com/office/powerpoint/2010/main" val="3157677369"/>
              </p:ext>
            </p:extLst>
          </p:nvPr>
        </p:nvGraphicFramePr>
        <p:xfrm>
          <a:off x="8319198" y="5736227"/>
          <a:ext cx="3681606" cy="548640"/>
        </p:xfrm>
        <a:graphic>
          <a:graphicData uri="http://schemas.openxmlformats.org/drawingml/2006/table">
            <a:tbl>
              <a:tblPr firstRow="1" bandRow="1">
                <a:tableStyleId>{5C22544A-7EE6-4342-B048-85BDC9FD1C3A}</a:tableStyleId>
              </a:tblPr>
              <a:tblGrid>
                <a:gridCol w="3681606">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algn="ctr"/>
                      <a:r>
                        <a:rPr kumimoji="1" lang="en-US" altLang="ja-JP" sz="1200"/>
                        <a:t>node-v18.17.1-x64.msi 31M</a:t>
                      </a:r>
                      <a:endParaRPr kumimoji="1" lang="ja-JP" altLang="en-US" sz="1200"/>
                    </a:p>
                  </a:txBody>
                  <a:tcPr/>
                </a:tc>
                <a:extLst>
                  <a:ext uri="{0D108BD9-81ED-4DB2-BD59-A6C34878D82A}">
                    <a16:rowId xmlns:a16="http://schemas.microsoft.com/office/drawing/2014/main" val="2184247449"/>
                  </a:ext>
                </a:extLst>
              </a:tr>
            </a:tbl>
          </a:graphicData>
        </a:graphic>
      </p:graphicFrame>
      <p:sp>
        <p:nvSpPr>
          <p:cNvPr id="9" name="テキスト ボックス 8">
            <a:extLst>
              <a:ext uri="{FF2B5EF4-FFF2-40B4-BE49-F238E27FC236}">
                <a16:creationId xmlns:a16="http://schemas.microsoft.com/office/drawing/2014/main" id="{8A46434A-12FF-134B-E0C7-98D1F3F8BA11}"/>
              </a:ext>
            </a:extLst>
          </p:cNvPr>
          <p:cNvSpPr txBox="1"/>
          <p:nvPr/>
        </p:nvSpPr>
        <p:spPr>
          <a:xfrm>
            <a:off x="8221882" y="6354129"/>
            <a:ext cx="2876345" cy="338554"/>
          </a:xfrm>
          <a:prstGeom prst="rect">
            <a:avLst/>
          </a:prstGeom>
          <a:noFill/>
        </p:spPr>
        <p:txBody>
          <a:bodyPr wrap="square" rtlCol="0">
            <a:spAutoFit/>
          </a:bodyPr>
          <a:lstStyle/>
          <a:p>
            <a:r>
              <a:rPr kumimoji="1" lang="en-US" altLang="ja-JP" sz="1600">
                <a:solidFill>
                  <a:srgbClr val="FF0000"/>
                </a:solidFill>
              </a:rPr>
              <a:t>※</a:t>
            </a:r>
            <a:r>
              <a:rPr kumimoji="1" lang="ja-JP" altLang="en-US" sz="1600">
                <a:solidFill>
                  <a:srgbClr val="FF0000"/>
                </a:solidFill>
              </a:rPr>
              <a:t>最新版を使用してください。</a:t>
            </a:r>
          </a:p>
        </p:txBody>
      </p:sp>
    </p:spTree>
    <p:extLst>
      <p:ext uri="{BB962C8B-B14F-4D97-AF65-F5344CB8AC3E}">
        <p14:creationId xmlns:p14="http://schemas.microsoft.com/office/powerpoint/2010/main" val="3123708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2-1-4-4.</a:t>
            </a:r>
            <a:r>
              <a:rPr kumimoji="1" lang="en-US" altLang="ja-JP" sz="1800"/>
              <a:t> </a:t>
            </a:r>
            <a:r>
              <a:rPr lang="en-US" altLang="ja-JP"/>
              <a:t>VisualStudio2022 </a:t>
            </a:r>
            <a:r>
              <a:rPr lang="ja-JP" altLang="en-US"/>
              <a:t>ダウンロード手順</a:t>
            </a:r>
            <a:endParaRPr kumimoji="1" lang="ja-JP" altLang="en-US" sz="1800"/>
          </a:p>
        </p:txBody>
      </p:sp>
      <p:sp>
        <p:nvSpPr>
          <p:cNvPr id="3" name="テキスト ボックス 2">
            <a:extLst>
              <a:ext uri="{FF2B5EF4-FFF2-40B4-BE49-F238E27FC236}">
                <a16:creationId xmlns:a16="http://schemas.microsoft.com/office/drawing/2014/main" id="{8C236D10-FE74-EA2B-6DEE-9F178DDE0365}"/>
              </a:ext>
            </a:extLst>
          </p:cNvPr>
          <p:cNvSpPr txBox="1"/>
          <p:nvPr/>
        </p:nvSpPr>
        <p:spPr>
          <a:xfrm>
            <a:off x="267630" y="2449356"/>
            <a:ext cx="4039966" cy="246221"/>
          </a:xfrm>
          <a:prstGeom prst="rect">
            <a:avLst/>
          </a:prstGeom>
          <a:noFill/>
        </p:spPr>
        <p:txBody>
          <a:bodyPr wrap="square">
            <a:spAutoFit/>
          </a:bodyPr>
          <a:lstStyle/>
          <a:p>
            <a:r>
              <a:rPr lang="ja-JP" altLang="en-US" sz="1000"/>
              <a:t>https://visualstudio.microsoft.com/ja/downloads/</a:t>
            </a:r>
          </a:p>
        </p:txBody>
      </p: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にアクセスし、「無料ダウンロード」ボタンをクリックします。</a:t>
            </a:r>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7786984" y="1443243"/>
            <a:ext cx="4238761" cy="584775"/>
          </a:xfrm>
          <a:prstGeom prst="rect">
            <a:avLst/>
          </a:prstGeom>
          <a:noFill/>
        </p:spPr>
        <p:txBody>
          <a:bodyPr wrap="square" rtlCol="0">
            <a:spAutoFit/>
          </a:bodyPr>
          <a:lstStyle/>
          <a:p>
            <a:r>
              <a:rPr lang="ja-JP" altLang="en-US" sz="1600"/>
              <a:t>③ダウンロードが完了すると、ダウンロードフォルダにファイルが保存されます。</a:t>
            </a:r>
            <a:endParaRPr kumimoji="1" lang="ja-JP" altLang="en-US" sz="1600"/>
          </a:p>
        </p:txBody>
      </p:sp>
      <p:sp>
        <p:nvSpPr>
          <p:cNvPr id="23" name="テキスト ボックス 22">
            <a:extLst>
              <a:ext uri="{FF2B5EF4-FFF2-40B4-BE49-F238E27FC236}">
                <a16:creationId xmlns:a16="http://schemas.microsoft.com/office/drawing/2014/main" id="{62C17AEE-18DC-8017-1DB3-D70C880AE754}"/>
              </a:ext>
            </a:extLst>
          </p:cNvPr>
          <p:cNvSpPr txBox="1"/>
          <p:nvPr/>
        </p:nvSpPr>
        <p:spPr>
          <a:xfrm>
            <a:off x="4053645" y="1491712"/>
            <a:ext cx="3577439" cy="338554"/>
          </a:xfrm>
          <a:prstGeom prst="rect">
            <a:avLst/>
          </a:prstGeom>
          <a:noFill/>
        </p:spPr>
        <p:txBody>
          <a:bodyPr wrap="square" rtlCol="0">
            <a:spAutoFit/>
          </a:bodyPr>
          <a:lstStyle/>
          <a:p>
            <a:r>
              <a:rPr kumimoji="1" lang="ja-JP" altLang="en-US" sz="1600"/>
              <a:t>②ダウンロードが開始されます。</a:t>
            </a:r>
          </a:p>
        </p:txBody>
      </p:sp>
      <p:pic>
        <p:nvPicPr>
          <p:cNvPr id="2" name="図 1">
            <a:extLst>
              <a:ext uri="{FF2B5EF4-FFF2-40B4-BE49-F238E27FC236}">
                <a16:creationId xmlns:a16="http://schemas.microsoft.com/office/drawing/2014/main" id="{F03ED22E-0B2C-2B13-B06D-45BD0E8E0DE2}"/>
              </a:ext>
            </a:extLst>
          </p:cNvPr>
          <p:cNvPicPr>
            <a:picLocks noChangeAspect="1"/>
          </p:cNvPicPr>
          <p:nvPr/>
        </p:nvPicPr>
        <p:blipFill>
          <a:blip r:embed="rId2"/>
          <a:stretch>
            <a:fillRect/>
          </a:stretch>
        </p:blipFill>
        <p:spPr>
          <a:xfrm>
            <a:off x="320306" y="2729812"/>
            <a:ext cx="3987290" cy="2867996"/>
          </a:xfrm>
          <a:prstGeom prst="rect">
            <a:avLst/>
          </a:prstGeom>
        </p:spPr>
      </p:pic>
      <p:pic>
        <p:nvPicPr>
          <p:cNvPr id="4" name="図 3">
            <a:extLst>
              <a:ext uri="{FF2B5EF4-FFF2-40B4-BE49-F238E27FC236}">
                <a16:creationId xmlns:a16="http://schemas.microsoft.com/office/drawing/2014/main" id="{4DE2155C-140D-1B51-1ACC-AFADB1917E23}"/>
              </a:ext>
            </a:extLst>
          </p:cNvPr>
          <p:cNvPicPr>
            <a:picLocks noChangeAspect="1"/>
          </p:cNvPicPr>
          <p:nvPr/>
        </p:nvPicPr>
        <p:blipFill>
          <a:blip r:embed="rId3"/>
          <a:stretch>
            <a:fillRect/>
          </a:stretch>
        </p:blipFill>
        <p:spPr>
          <a:xfrm>
            <a:off x="4681119" y="2729812"/>
            <a:ext cx="3987290" cy="2867996"/>
          </a:xfrm>
          <a:prstGeom prst="rect">
            <a:avLst/>
          </a:prstGeom>
        </p:spPr>
      </p:pic>
      <p:pic>
        <p:nvPicPr>
          <p:cNvPr id="5" name="図 4">
            <a:extLst>
              <a:ext uri="{FF2B5EF4-FFF2-40B4-BE49-F238E27FC236}">
                <a16:creationId xmlns:a16="http://schemas.microsoft.com/office/drawing/2014/main" id="{FD4BA52B-B1C0-F95C-076C-C4633E43DF9D}"/>
              </a:ext>
            </a:extLst>
          </p:cNvPr>
          <p:cNvPicPr>
            <a:picLocks noChangeAspect="1"/>
          </p:cNvPicPr>
          <p:nvPr/>
        </p:nvPicPr>
        <p:blipFill>
          <a:blip r:embed="rId4"/>
          <a:stretch>
            <a:fillRect/>
          </a:stretch>
        </p:blipFill>
        <p:spPr>
          <a:xfrm>
            <a:off x="8878243" y="2738257"/>
            <a:ext cx="3147502" cy="1943912"/>
          </a:xfrm>
          <a:prstGeom prst="rect">
            <a:avLst/>
          </a:prstGeom>
        </p:spPr>
      </p:pic>
      <p:sp>
        <p:nvSpPr>
          <p:cNvPr id="6" name="正方形/長方形 5">
            <a:extLst>
              <a:ext uri="{FF2B5EF4-FFF2-40B4-BE49-F238E27FC236}">
                <a16:creationId xmlns:a16="http://schemas.microsoft.com/office/drawing/2014/main" id="{F3A12397-F2EA-7F94-7AE8-47BCA3EE6FC2}"/>
              </a:ext>
            </a:extLst>
          </p:cNvPr>
          <p:cNvSpPr/>
          <p:nvPr/>
        </p:nvSpPr>
        <p:spPr>
          <a:xfrm>
            <a:off x="505030" y="4550396"/>
            <a:ext cx="857045" cy="26354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EED7B24-881C-195D-295F-E794DEF112CA}"/>
              </a:ext>
            </a:extLst>
          </p:cNvPr>
          <p:cNvSpPr/>
          <p:nvPr/>
        </p:nvSpPr>
        <p:spPr>
          <a:xfrm>
            <a:off x="6802614" y="2999744"/>
            <a:ext cx="1379361" cy="255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A363E-4F70-7973-5A45-C4E28CFCC67F}"/>
              </a:ext>
            </a:extLst>
          </p:cNvPr>
          <p:cNvSpPr/>
          <p:nvPr/>
        </p:nvSpPr>
        <p:spPr>
          <a:xfrm>
            <a:off x="9536290" y="4171188"/>
            <a:ext cx="1045986" cy="28651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a:extLst>
              <a:ext uri="{FF2B5EF4-FFF2-40B4-BE49-F238E27FC236}">
                <a16:creationId xmlns:a16="http://schemas.microsoft.com/office/drawing/2014/main" id="{8C090F53-CD77-C555-262B-B82DE9FB64D1}"/>
              </a:ext>
            </a:extLst>
          </p:cNvPr>
          <p:cNvGraphicFramePr>
            <a:graphicFrameLocks noGrp="1"/>
          </p:cNvGraphicFramePr>
          <p:nvPr>
            <p:extLst>
              <p:ext uri="{D42A27DB-BD31-4B8C-83A1-F6EECF244321}">
                <p14:modId xmlns:p14="http://schemas.microsoft.com/office/powerpoint/2010/main" val="2445870464"/>
              </p:ext>
            </p:extLst>
          </p:nvPr>
        </p:nvGraphicFramePr>
        <p:xfrm>
          <a:off x="8319198" y="5736227"/>
          <a:ext cx="3681606" cy="548640"/>
        </p:xfrm>
        <a:graphic>
          <a:graphicData uri="http://schemas.openxmlformats.org/drawingml/2006/table">
            <a:tbl>
              <a:tblPr firstRow="1" bandRow="1">
                <a:tableStyleId>{5C22544A-7EE6-4342-B048-85BDC9FD1C3A}</a:tableStyleId>
              </a:tblPr>
              <a:tblGrid>
                <a:gridCol w="3681606">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algn="ctr"/>
                      <a:r>
                        <a:rPr kumimoji="1" lang="en-US" altLang="ja-JP" sz="1200"/>
                        <a:t>VisualStudioSetup.exe 3M</a:t>
                      </a:r>
                      <a:endParaRPr kumimoji="1" lang="ja-JP" altLang="en-US" sz="1200"/>
                    </a:p>
                  </a:txBody>
                  <a:tcPr/>
                </a:tc>
                <a:extLst>
                  <a:ext uri="{0D108BD9-81ED-4DB2-BD59-A6C34878D82A}">
                    <a16:rowId xmlns:a16="http://schemas.microsoft.com/office/drawing/2014/main" val="2184247449"/>
                  </a:ext>
                </a:extLst>
              </a:tr>
            </a:tbl>
          </a:graphicData>
        </a:graphic>
      </p:graphicFrame>
    </p:spTree>
    <p:extLst>
      <p:ext uri="{BB962C8B-B14F-4D97-AF65-F5344CB8AC3E}">
        <p14:creationId xmlns:p14="http://schemas.microsoft.com/office/powerpoint/2010/main" val="3193341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2-1-4-6.</a:t>
            </a:r>
            <a:r>
              <a:rPr kumimoji="1" lang="en-US" altLang="ja-JP" sz="1800"/>
              <a:t> </a:t>
            </a:r>
            <a:r>
              <a:rPr kumimoji="1" lang="en-US" altLang="ja-JP" sz="1800" err="1"/>
              <a:t>pgAdmin</a:t>
            </a:r>
            <a:r>
              <a:rPr lang="en-US" altLang="ja-JP"/>
              <a:t> </a:t>
            </a:r>
            <a:r>
              <a:rPr lang="ja-JP" altLang="en-US"/>
              <a:t>ダウンロード手順</a:t>
            </a:r>
            <a:endParaRPr kumimoji="1" lang="ja-JP" altLang="en-US" sz="1800"/>
          </a:p>
        </p:txBody>
      </p:sp>
      <p:sp>
        <p:nvSpPr>
          <p:cNvPr id="3" name="テキスト ボックス 2">
            <a:extLst>
              <a:ext uri="{FF2B5EF4-FFF2-40B4-BE49-F238E27FC236}">
                <a16:creationId xmlns:a16="http://schemas.microsoft.com/office/drawing/2014/main" id="{8C236D10-FE74-EA2B-6DEE-9F178DDE0365}"/>
              </a:ext>
            </a:extLst>
          </p:cNvPr>
          <p:cNvSpPr txBox="1"/>
          <p:nvPr/>
        </p:nvSpPr>
        <p:spPr>
          <a:xfrm>
            <a:off x="320306" y="2422973"/>
            <a:ext cx="3542329" cy="261610"/>
          </a:xfrm>
          <a:prstGeom prst="rect">
            <a:avLst/>
          </a:prstGeom>
          <a:noFill/>
        </p:spPr>
        <p:txBody>
          <a:bodyPr wrap="square">
            <a:spAutoFit/>
          </a:bodyPr>
          <a:lstStyle/>
          <a:p>
            <a:r>
              <a:rPr lang="ja-JP" altLang="en-US" sz="1050"/>
              <a:t>https://www.pgadmin.org/download/</a:t>
            </a:r>
          </a:p>
        </p:txBody>
      </p: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a:t>
            </a:r>
            <a:r>
              <a:rPr kumimoji="1" lang="en-US" altLang="ja-JP" sz="1600"/>
              <a:t>Download</a:t>
            </a:r>
            <a:r>
              <a:rPr kumimoji="1" lang="ja-JP" altLang="en-US" sz="1600"/>
              <a:t>」をクリックします。</a:t>
            </a:r>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8171848" y="1443243"/>
            <a:ext cx="3853897" cy="830997"/>
          </a:xfrm>
          <a:prstGeom prst="rect">
            <a:avLst/>
          </a:prstGeom>
          <a:noFill/>
        </p:spPr>
        <p:txBody>
          <a:bodyPr wrap="square" rtlCol="0">
            <a:spAutoFit/>
          </a:bodyPr>
          <a:lstStyle/>
          <a:p>
            <a:r>
              <a:rPr lang="ja-JP" altLang="en-US" sz="1600"/>
              <a:t>③以下の様なページが表示されるので、「</a:t>
            </a:r>
            <a:r>
              <a:rPr lang="en-US" altLang="ja-JP" sz="1600"/>
              <a:t>pgadmin4-7.6-x64.exe</a:t>
            </a:r>
            <a:r>
              <a:rPr lang="ja-JP" altLang="en-US" sz="1600"/>
              <a:t>」をクリックします。</a:t>
            </a:r>
            <a:endParaRPr kumimoji="1" lang="ja-JP" altLang="en-US" sz="1600"/>
          </a:p>
        </p:txBody>
      </p:sp>
      <p:sp>
        <p:nvSpPr>
          <p:cNvPr id="23" name="テキスト ボックス 22">
            <a:extLst>
              <a:ext uri="{FF2B5EF4-FFF2-40B4-BE49-F238E27FC236}">
                <a16:creationId xmlns:a16="http://schemas.microsoft.com/office/drawing/2014/main" id="{62C17AEE-18DC-8017-1DB3-D70C880AE754}"/>
              </a:ext>
            </a:extLst>
          </p:cNvPr>
          <p:cNvSpPr txBox="1"/>
          <p:nvPr/>
        </p:nvSpPr>
        <p:spPr>
          <a:xfrm>
            <a:off x="4265400" y="1491712"/>
            <a:ext cx="3577439" cy="584775"/>
          </a:xfrm>
          <a:prstGeom prst="rect">
            <a:avLst/>
          </a:prstGeom>
          <a:noFill/>
        </p:spPr>
        <p:txBody>
          <a:bodyPr wrap="square" rtlCol="0">
            <a:spAutoFit/>
          </a:bodyPr>
          <a:lstStyle/>
          <a:p>
            <a:r>
              <a:rPr kumimoji="1" lang="ja-JP" altLang="en-US" sz="1600"/>
              <a:t>②ページ内の「</a:t>
            </a:r>
            <a:r>
              <a:rPr kumimoji="1" lang="en-US" altLang="ja-JP" sz="1600"/>
              <a:t>pgAdmin 4 v7.6</a:t>
            </a:r>
            <a:r>
              <a:rPr kumimoji="1" lang="ja-JP" altLang="en-US" sz="1600"/>
              <a:t>」をクリックします。</a:t>
            </a:r>
          </a:p>
        </p:txBody>
      </p:sp>
      <p:pic>
        <p:nvPicPr>
          <p:cNvPr id="2" name="図 1">
            <a:extLst>
              <a:ext uri="{FF2B5EF4-FFF2-40B4-BE49-F238E27FC236}">
                <a16:creationId xmlns:a16="http://schemas.microsoft.com/office/drawing/2014/main" id="{5FC072DC-4CEB-E5A4-DDD6-6BEA7B38BDB1}"/>
              </a:ext>
            </a:extLst>
          </p:cNvPr>
          <p:cNvPicPr>
            <a:picLocks noChangeAspect="1"/>
          </p:cNvPicPr>
          <p:nvPr/>
        </p:nvPicPr>
        <p:blipFill>
          <a:blip r:embed="rId2"/>
          <a:stretch>
            <a:fillRect/>
          </a:stretch>
        </p:blipFill>
        <p:spPr>
          <a:xfrm>
            <a:off x="355416" y="2734253"/>
            <a:ext cx="3542329" cy="2547942"/>
          </a:xfrm>
          <a:prstGeom prst="rect">
            <a:avLst/>
          </a:prstGeom>
        </p:spPr>
      </p:pic>
      <p:pic>
        <p:nvPicPr>
          <p:cNvPr id="4" name="図 3">
            <a:extLst>
              <a:ext uri="{FF2B5EF4-FFF2-40B4-BE49-F238E27FC236}">
                <a16:creationId xmlns:a16="http://schemas.microsoft.com/office/drawing/2014/main" id="{F6018C21-DD8F-0CAA-3FB1-9DFF0D0CB872}"/>
              </a:ext>
            </a:extLst>
          </p:cNvPr>
          <p:cNvPicPr>
            <a:picLocks noChangeAspect="1"/>
          </p:cNvPicPr>
          <p:nvPr/>
        </p:nvPicPr>
        <p:blipFill>
          <a:blip r:embed="rId3"/>
          <a:stretch>
            <a:fillRect/>
          </a:stretch>
        </p:blipFill>
        <p:spPr>
          <a:xfrm>
            <a:off x="4324835" y="2734253"/>
            <a:ext cx="3542329" cy="2547942"/>
          </a:xfrm>
          <a:prstGeom prst="rect">
            <a:avLst/>
          </a:prstGeom>
        </p:spPr>
      </p:pic>
      <p:pic>
        <p:nvPicPr>
          <p:cNvPr id="5" name="図 4">
            <a:extLst>
              <a:ext uri="{FF2B5EF4-FFF2-40B4-BE49-F238E27FC236}">
                <a16:creationId xmlns:a16="http://schemas.microsoft.com/office/drawing/2014/main" id="{D2D2FA40-D678-F58F-A5EE-161B924182CB}"/>
              </a:ext>
            </a:extLst>
          </p:cNvPr>
          <p:cNvPicPr>
            <a:picLocks noChangeAspect="1"/>
          </p:cNvPicPr>
          <p:nvPr/>
        </p:nvPicPr>
        <p:blipFill>
          <a:blip r:embed="rId4"/>
          <a:stretch>
            <a:fillRect/>
          </a:stretch>
        </p:blipFill>
        <p:spPr>
          <a:xfrm>
            <a:off x="8298988" y="2737657"/>
            <a:ext cx="3537596" cy="2544538"/>
          </a:xfrm>
          <a:prstGeom prst="rect">
            <a:avLst/>
          </a:prstGeom>
        </p:spPr>
      </p:pic>
      <p:sp>
        <p:nvSpPr>
          <p:cNvPr id="6" name="正方形/長方形 5">
            <a:extLst>
              <a:ext uri="{FF2B5EF4-FFF2-40B4-BE49-F238E27FC236}">
                <a16:creationId xmlns:a16="http://schemas.microsoft.com/office/drawing/2014/main" id="{B2A783F8-E26C-8559-3437-B70A0753C9DD}"/>
              </a:ext>
            </a:extLst>
          </p:cNvPr>
          <p:cNvSpPr/>
          <p:nvPr/>
        </p:nvSpPr>
        <p:spPr>
          <a:xfrm>
            <a:off x="355416" y="3297227"/>
            <a:ext cx="530409" cy="33897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15F882A-7901-8427-44F8-F6EBD6D3C5B2}"/>
              </a:ext>
            </a:extLst>
          </p:cNvPr>
          <p:cNvSpPr/>
          <p:nvPr/>
        </p:nvSpPr>
        <p:spPr>
          <a:xfrm>
            <a:off x="4936941" y="4019549"/>
            <a:ext cx="1073334" cy="2411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EC37901-18E6-DAEC-65EE-5844D87BB72D}"/>
              </a:ext>
            </a:extLst>
          </p:cNvPr>
          <p:cNvSpPr/>
          <p:nvPr/>
        </p:nvSpPr>
        <p:spPr>
          <a:xfrm>
            <a:off x="8833030" y="4019550"/>
            <a:ext cx="1003989" cy="1481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3712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2-1-4-6.</a:t>
            </a:r>
            <a:r>
              <a:rPr kumimoji="1" lang="en-US" altLang="ja-JP" sz="1800"/>
              <a:t> </a:t>
            </a:r>
            <a:r>
              <a:rPr kumimoji="1" lang="en-US" altLang="ja-JP" sz="1800" err="1"/>
              <a:t>pgAdmin</a:t>
            </a:r>
            <a:r>
              <a:rPr lang="en-US" altLang="ja-JP"/>
              <a:t> </a:t>
            </a:r>
            <a:r>
              <a:rPr lang="ja-JP" altLang="en-US"/>
              <a:t>ダウンロード手順</a:t>
            </a:r>
            <a:endParaRPr kumimoji="1" lang="ja-JP" altLang="en-US" sz="1800"/>
          </a:p>
        </p:txBody>
      </p: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338554"/>
          </a:xfrm>
          <a:prstGeom prst="rect">
            <a:avLst/>
          </a:prstGeom>
          <a:noFill/>
        </p:spPr>
        <p:txBody>
          <a:bodyPr wrap="square" rtlCol="0">
            <a:spAutoFit/>
          </a:bodyPr>
          <a:lstStyle/>
          <a:p>
            <a:r>
              <a:rPr kumimoji="1" lang="ja-JP" altLang="en-US" sz="1600"/>
              <a:t>④ダウンロードが開始されます。</a:t>
            </a:r>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4617334" y="1511936"/>
            <a:ext cx="4238761" cy="584775"/>
          </a:xfrm>
          <a:prstGeom prst="rect">
            <a:avLst/>
          </a:prstGeom>
          <a:noFill/>
        </p:spPr>
        <p:txBody>
          <a:bodyPr wrap="square" rtlCol="0">
            <a:spAutoFit/>
          </a:bodyPr>
          <a:lstStyle/>
          <a:p>
            <a:r>
              <a:rPr lang="ja-JP" altLang="en-US" sz="1600"/>
              <a:t>⑤ダウンロードが完了すると、ダウンロードフォルダにファイルが保存されます。</a:t>
            </a:r>
            <a:endParaRPr kumimoji="1" lang="ja-JP" altLang="en-US" sz="1600"/>
          </a:p>
        </p:txBody>
      </p:sp>
      <p:pic>
        <p:nvPicPr>
          <p:cNvPr id="6" name="図 5">
            <a:extLst>
              <a:ext uri="{FF2B5EF4-FFF2-40B4-BE49-F238E27FC236}">
                <a16:creationId xmlns:a16="http://schemas.microsoft.com/office/drawing/2014/main" id="{C50595B8-D90F-FAAD-7AB4-6DF42806D962}"/>
              </a:ext>
            </a:extLst>
          </p:cNvPr>
          <p:cNvPicPr>
            <a:picLocks noChangeAspect="1"/>
          </p:cNvPicPr>
          <p:nvPr/>
        </p:nvPicPr>
        <p:blipFill>
          <a:blip r:embed="rId2"/>
          <a:stretch>
            <a:fillRect/>
          </a:stretch>
        </p:blipFill>
        <p:spPr>
          <a:xfrm>
            <a:off x="320306" y="2756971"/>
            <a:ext cx="3921188" cy="2820450"/>
          </a:xfrm>
          <a:prstGeom prst="rect">
            <a:avLst/>
          </a:prstGeom>
        </p:spPr>
      </p:pic>
      <p:pic>
        <p:nvPicPr>
          <p:cNvPr id="8" name="図 7">
            <a:extLst>
              <a:ext uri="{FF2B5EF4-FFF2-40B4-BE49-F238E27FC236}">
                <a16:creationId xmlns:a16="http://schemas.microsoft.com/office/drawing/2014/main" id="{F073D945-D1F9-E9F8-B485-D5929FBB8E49}"/>
              </a:ext>
            </a:extLst>
          </p:cNvPr>
          <p:cNvPicPr>
            <a:picLocks noChangeAspect="1"/>
          </p:cNvPicPr>
          <p:nvPr/>
        </p:nvPicPr>
        <p:blipFill>
          <a:blip r:embed="rId3"/>
          <a:stretch>
            <a:fillRect/>
          </a:stretch>
        </p:blipFill>
        <p:spPr>
          <a:xfrm>
            <a:off x="4617335" y="2727114"/>
            <a:ext cx="4238761" cy="2850307"/>
          </a:xfrm>
          <a:prstGeom prst="rect">
            <a:avLst/>
          </a:prstGeom>
        </p:spPr>
      </p:pic>
      <p:sp>
        <p:nvSpPr>
          <p:cNvPr id="3" name="正方形/長方形 2">
            <a:extLst>
              <a:ext uri="{FF2B5EF4-FFF2-40B4-BE49-F238E27FC236}">
                <a16:creationId xmlns:a16="http://schemas.microsoft.com/office/drawing/2014/main" id="{D840C7A5-266B-6DD5-5BE7-0454179173EB}"/>
              </a:ext>
            </a:extLst>
          </p:cNvPr>
          <p:cNvSpPr/>
          <p:nvPr/>
        </p:nvSpPr>
        <p:spPr>
          <a:xfrm>
            <a:off x="2441856" y="3037773"/>
            <a:ext cx="1263870" cy="29256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EE84447-FAE9-734D-9C36-92B0DA4321ED}"/>
              </a:ext>
            </a:extLst>
          </p:cNvPr>
          <p:cNvSpPr/>
          <p:nvPr/>
        </p:nvSpPr>
        <p:spPr>
          <a:xfrm>
            <a:off x="5568462" y="4884219"/>
            <a:ext cx="1263870" cy="29256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5" name="表 4">
            <a:extLst>
              <a:ext uri="{FF2B5EF4-FFF2-40B4-BE49-F238E27FC236}">
                <a16:creationId xmlns:a16="http://schemas.microsoft.com/office/drawing/2014/main" id="{06460287-FC67-5D4C-BCA5-5018DC3EF4A7}"/>
              </a:ext>
            </a:extLst>
          </p:cNvPr>
          <p:cNvGraphicFramePr>
            <a:graphicFrameLocks noGrp="1"/>
          </p:cNvGraphicFramePr>
          <p:nvPr>
            <p:extLst>
              <p:ext uri="{D42A27DB-BD31-4B8C-83A1-F6EECF244321}">
                <p14:modId xmlns:p14="http://schemas.microsoft.com/office/powerpoint/2010/main" val="1946553848"/>
              </p:ext>
            </p:extLst>
          </p:nvPr>
        </p:nvGraphicFramePr>
        <p:xfrm>
          <a:off x="8319198" y="5736227"/>
          <a:ext cx="3681606" cy="548640"/>
        </p:xfrm>
        <a:graphic>
          <a:graphicData uri="http://schemas.openxmlformats.org/drawingml/2006/table">
            <a:tbl>
              <a:tblPr firstRow="1" bandRow="1">
                <a:tableStyleId>{5C22544A-7EE6-4342-B048-85BDC9FD1C3A}</a:tableStyleId>
              </a:tblPr>
              <a:tblGrid>
                <a:gridCol w="3681606">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algn="ctr"/>
                      <a:r>
                        <a:rPr kumimoji="1" lang="en-US" altLang="ja-JP" sz="1200"/>
                        <a:t>pgadmin4-7.6-x64.exe 180M</a:t>
                      </a:r>
                      <a:endParaRPr kumimoji="1" lang="ja-JP" altLang="en-US" sz="1200"/>
                    </a:p>
                  </a:txBody>
                  <a:tcPr/>
                </a:tc>
                <a:extLst>
                  <a:ext uri="{0D108BD9-81ED-4DB2-BD59-A6C34878D82A}">
                    <a16:rowId xmlns:a16="http://schemas.microsoft.com/office/drawing/2014/main" val="2184247449"/>
                  </a:ext>
                </a:extLst>
              </a:tr>
            </a:tbl>
          </a:graphicData>
        </a:graphic>
      </p:graphicFrame>
    </p:spTree>
    <p:extLst>
      <p:ext uri="{BB962C8B-B14F-4D97-AF65-F5344CB8AC3E}">
        <p14:creationId xmlns:p14="http://schemas.microsoft.com/office/powerpoint/2010/main" val="388644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2-1-4-7.</a:t>
            </a:r>
            <a:r>
              <a:rPr kumimoji="1" lang="en-US" altLang="ja-JP" sz="1800"/>
              <a:t> 7zip</a:t>
            </a:r>
            <a:r>
              <a:rPr lang="en-US" altLang="ja-JP"/>
              <a:t> </a:t>
            </a:r>
            <a:r>
              <a:rPr lang="ja-JP" altLang="en-US"/>
              <a:t>ダウンロード手順</a:t>
            </a:r>
            <a:endParaRPr kumimoji="1" lang="ja-JP" altLang="en-US" sz="1800"/>
          </a:p>
        </p:txBody>
      </p:sp>
      <p:sp>
        <p:nvSpPr>
          <p:cNvPr id="3" name="テキスト ボックス 2">
            <a:extLst>
              <a:ext uri="{FF2B5EF4-FFF2-40B4-BE49-F238E27FC236}">
                <a16:creationId xmlns:a16="http://schemas.microsoft.com/office/drawing/2014/main" id="{8C236D10-FE74-EA2B-6DEE-9F178DDE0365}"/>
              </a:ext>
            </a:extLst>
          </p:cNvPr>
          <p:cNvSpPr txBox="1"/>
          <p:nvPr/>
        </p:nvSpPr>
        <p:spPr>
          <a:xfrm>
            <a:off x="267629" y="2442137"/>
            <a:ext cx="3422291" cy="261610"/>
          </a:xfrm>
          <a:prstGeom prst="rect">
            <a:avLst/>
          </a:prstGeom>
          <a:noFill/>
        </p:spPr>
        <p:txBody>
          <a:bodyPr wrap="square">
            <a:spAutoFit/>
          </a:bodyPr>
          <a:lstStyle/>
          <a:p>
            <a:r>
              <a:rPr lang="ja-JP" altLang="en-US" sz="1050"/>
              <a:t>https://7-zip.opensource.jp/</a:t>
            </a:r>
          </a:p>
        </p:txBody>
      </p: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にアクセスし、「ダウンロード」をクリックします。</a:t>
            </a:r>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8421385" y="1443243"/>
            <a:ext cx="3604360" cy="830997"/>
          </a:xfrm>
          <a:prstGeom prst="rect">
            <a:avLst/>
          </a:prstGeom>
          <a:noFill/>
        </p:spPr>
        <p:txBody>
          <a:bodyPr wrap="square" rtlCol="0">
            <a:spAutoFit/>
          </a:bodyPr>
          <a:lstStyle/>
          <a:p>
            <a:r>
              <a:rPr lang="ja-JP" altLang="en-US" sz="1600"/>
              <a:t>③ダウンロードが完了すると、ダウンロードフォルダに、ファイルが保存されます。</a:t>
            </a:r>
            <a:endParaRPr kumimoji="1" lang="ja-JP" altLang="en-US" sz="1600"/>
          </a:p>
        </p:txBody>
      </p:sp>
      <p:sp>
        <p:nvSpPr>
          <p:cNvPr id="23" name="テキスト ボックス 22">
            <a:extLst>
              <a:ext uri="{FF2B5EF4-FFF2-40B4-BE49-F238E27FC236}">
                <a16:creationId xmlns:a16="http://schemas.microsoft.com/office/drawing/2014/main" id="{62C17AEE-18DC-8017-1DB3-D70C880AE754}"/>
              </a:ext>
            </a:extLst>
          </p:cNvPr>
          <p:cNvSpPr txBox="1"/>
          <p:nvPr/>
        </p:nvSpPr>
        <p:spPr>
          <a:xfrm>
            <a:off x="4303902" y="1491712"/>
            <a:ext cx="3577439" cy="338554"/>
          </a:xfrm>
          <a:prstGeom prst="rect">
            <a:avLst/>
          </a:prstGeom>
          <a:noFill/>
        </p:spPr>
        <p:txBody>
          <a:bodyPr wrap="square" rtlCol="0">
            <a:spAutoFit/>
          </a:bodyPr>
          <a:lstStyle/>
          <a:p>
            <a:r>
              <a:rPr kumimoji="1" lang="ja-JP" altLang="en-US" sz="1600"/>
              <a:t>②</a:t>
            </a:r>
            <a:r>
              <a:rPr lang="ja-JP" altLang="en-US" sz="1600"/>
              <a:t>ダウンロードが開始されます。</a:t>
            </a:r>
            <a:endParaRPr kumimoji="1" lang="ja-JP" altLang="en-US" sz="1600"/>
          </a:p>
        </p:txBody>
      </p:sp>
      <p:pic>
        <p:nvPicPr>
          <p:cNvPr id="2" name="図 1">
            <a:extLst>
              <a:ext uri="{FF2B5EF4-FFF2-40B4-BE49-F238E27FC236}">
                <a16:creationId xmlns:a16="http://schemas.microsoft.com/office/drawing/2014/main" id="{060DA54A-3992-707C-96BA-C322A0A9880F}"/>
              </a:ext>
            </a:extLst>
          </p:cNvPr>
          <p:cNvPicPr>
            <a:picLocks noChangeAspect="1"/>
          </p:cNvPicPr>
          <p:nvPr/>
        </p:nvPicPr>
        <p:blipFill>
          <a:blip r:embed="rId2"/>
          <a:stretch>
            <a:fillRect/>
          </a:stretch>
        </p:blipFill>
        <p:spPr>
          <a:xfrm>
            <a:off x="320306" y="2734253"/>
            <a:ext cx="3369614" cy="2423711"/>
          </a:xfrm>
          <a:prstGeom prst="rect">
            <a:avLst/>
          </a:prstGeom>
        </p:spPr>
      </p:pic>
      <p:pic>
        <p:nvPicPr>
          <p:cNvPr id="4" name="図 3">
            <a:extLst>
              <a:ext uri="{FF2B5EF4-FFF2-40B4-BE49-F238E27FC236}">
                <a16:creationId xmlns:a16="http://schemas.microsoft.com/office/drawing/2014/main" id="{4FF2C6C1-D2A9-979C-7859-208EB0844150}"/>
              </a:ext>
            </a:extLst>
          </p:cNvPr>
          <p:cNvPicPr>
            <a:picLocks noChangeAspect="1"/>
          </p:cNvPicPr>
          <p:nvPr/>
        </p:nvPicPr>
        <p:blipFill>
          <a:blip r:embed="rId3"/>
          <a:stretch>
            <a:fillRect/>
          </a:stretch>
        </p:blipFill>
        <p:spPr>
          <a:xfrm>
            <a:off x="4370845" y="2734253"/>
            <a:ext cx="3369614" cy="2423711"/>
          </a:xfrm>
          <a:prstGeom prst="rect">
            <a:avLst/>
          </a:prstGeom>
        </p:spPr>
      </p:pic>
      <p:pic>
        <p:nvPicPr>
          <p:cNvPr id="5" name="図 4">
            <a:extLst>
              <a:ext uri="{FF2B5EF4-FFF2-40B4-BE49-F238E27FC236}">
                <a16:creationId xmlns:a16="http://schemas.microsoft.com/office/drawing/2014/main" id="{6F7C2571-2C41-51EF-8F6C-A6A90D9E3F88}"/>
              </a:ext>
            </a:extLst>
          </p:cNvPr>
          <p:cNvPicPr>
            <a:picLocks noChangeAspect="1"/>
          </p:cNvPicPr>
          <p:nvPr/>
        </p:nvPicPr>
        <p:blipFill>
          <a:blip r:embed="rId4"/>
          <a:stretch>
            <a:fillRect/>
          </a:stretch>
        </p:blipFill>
        <p:spPr>
          <a:xfrm>
            <a:off x="8421385" y="2734253"/>
            <a:ext cx="3604360" cy="2423711"/>
          </a:xfrm>
          <a:prstGeom prst="rect">
            <a:avLst/>
          </a:prstGeom>
        </p:spPr>
      </p:pic>
      <p:sp>
        <p:nvSpPr>
          <p:cNvPr id="6" name="正方形/長方形 5">
            <a:extLst>
              <a:ext uri="{FF2B5EF4-FFF2-40B4-BE49-F238E27FC236}">
                <a16:creationId xmlns:a16="http://schemas.microsoft.com/office/drawing/2014/main" id="{06CCC215-B41B-4883-D423-37CA9B2EEE9B}"/>
              </a:ext>
            </a:extLst>
          </p:cNvPr>
          <p:cNvSpPr/>
          <p:nvPr/>
        </p:nvSpPr>
        <p:spPr>
          <a:xfrm>
            <a:off x="741243" y="3266966"/>
            <a:ext cx="615919" cy="1952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A4890CB-B812-641E-D631-2A7361B879D7}"/>
              </a:ext>
            </a:extLst>
          </p:cNvPr>
          <p:cNvSpPr/>
          <p:nvPr/>
        </p:nvSpPr>
        <p:spPr>
          <a:xfrm>
            <a:off x="6226039" y="2884368"/>
            <a:ext cx="1195039" cy="38259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3CAF2C9-7A11-0C23-1492-E2A2B3F62F36}"/>
              </a:ext>
            </a:extLst>
          </p:cNvPr>
          <p:cNvSpPr/>
          <p:nvPr/>
        </p:nvSpPr>
        <p:spPr>
          <a:xfrm>
            <a:off x="9308844" y="4701940"/>
            <a:ext cx="845809" cy="30319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表 11">
            <a:extLst>
              <a:ext uri="{FF2B5EF4-FFF2-40B4-BE49-F238E27FC236}">
                <a16:creationId xmlns:a16="http://schemas.microsoft.com/office/drawing/2014/main" id="{270E17CF-4DE7-3207-5DEF-812423D00ACC}"/>
              </a:ext>
            </a:extLst>
          </p:cNvPr>
          <p:cNvGraphicFramePr>
            <a:graphicFrameLocks noGrp="1"/>
          </p:cNvGraphicFramePr>
          <p:nvPr>
            <p:extLst>
              <p:ext uri="{D42A27DB-BD31-4B8C-83A1-F6EECF244321}">
                <p14:modId xmlns:p14="http://schemas.microsoft.com/office/powerpoint/2010/main" val="4099520129"/>
              </p:ext>
            </p:extLst>
          </p:nvPr>
        </p:nvGraphicFramePr>
        <p:xfrm>
          <a:off x="8319198" y="5736227"/>
          <a:ext cx="3681606" cy="548640"/>
        </p:xfrm>
        <a:graphic>
          <a:graphicData uri="http://schemas.openxmlformats.org/drawingml/2006/table">
            <a:tbl>
              <a:tblPr firstRow="1" bandRow="1">
                <a:tableStyleId>{5C22544A-7EE6-4342-B048-85BDC9FD1C3A}</a:tableStyleId>
              </a:tblPr>
              <a:tblGrid>
                <a:gridCol w="3681606">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algn="ctr"/>
                      <a:r>
                        <a:rPr kumimoji="1" lang="en-US" altLang="ja-JP" sz="1200"/>
                        <a:t>7z2301-x64.exe 1.5M</a:t>
                      </a:r>
                      <a:endParaRPr kumimoji="1" lang="ja-JP" altLang="en-US" sz="1200"/>
                    </a:p>
                  </a:txBody>
                  <a:tcPr/>
                </a:tc>
                <a:extLst>
                  <a:ext uri="{0D108BD9-81ED-4DB2-BD59-A6C34878D82A}">
                    <a16:rowId xmlns:a16="http://schemas.microsoft.com/office/drawing/2014/main" val="2184247449"/>
                  </a:ext>
                </a:extLst>
              </a:tr>
            </a:tbl>
          </a:graphicData>
        </a:graphic>
      </p:graphicFrame>
    </p:spTree>
    <p:extLst>
      <p:ext uri="{BB962C8B-B14F-4D97-AF65-F5344CB8AC3E}">
        <p14:creationId xmlns:p14="http://schemas.microsoft.com/office/powerpoint/2010/main" val="1110081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2-1-4-8.</a:t>
            </a:r>
            <a:r>
              <a:rPr kumimoji="1" lang="en-US" altLang="ja-JP" sz="1800"/>
              <a:t> </a:t>
            </a:r>
            <a:r>
              <a:rPr kumimoji="1" lang="en-US" altLang="ja-JP" sz="1800" err="1"/>
              <a:t>Teraterm</a:t>
            </a:r>
            <a:r>
              <a:rPr lang="en-US" altLang="ja-JP"/>
              <a:t> </a:t>
            </a:r>
            <a:r>
              <a:rPr lang="ja-JP" altLang="en-US"/>
              <a:t>ダウンロード手順</a:t>
            </a:r>
            <a:endParaRPr kumimoji="1" lang="ja-JP" altLang="en-US" sz="1800"/>
          </a:p>
        </p:txBody>
      </p:sp>
      <p:sp>
        <p:nvSpPr>
          <p:cNvPr id="3" name="テキスト ボックス 2">
            <a:extLst>
              <a:ext uri="{FF2B5EF4-FFF2-40B4-BE49-F238E27FC236}">
                <a16:creationId xmlns:a16="http://schemas.microsoft.com/office/drawing/2014/main" id="{8C236D10-FE74-EA2B-6DEE-9F178DDE0365}"/>
              </a:ext>
            </a:extLst>
          </p:cNvPr>
          <p:cNvSpPr txBox="1"/>
          <p:nvPr/>
        </p:nvSpPr>
        <p:spPr>
          <a:xfrm>
            <a:off x="267630" y="2458881"/>
            <a:ext cx="3522174" cy="261610"/>
          </a:xfrm>
          <a:prstGeom prst="rect">
            <a:avLst/>
          </a:prstGeom>
          <a:noFill/>
        </p:spPr>
        <p:txBody>
          <a:bodyPr wrap="square">
            <a:spAutoFit/>
          </a:bodyPr>
          <a:lstStyle/>
          <a:p>
            <a:r>
              <a:rPr lang="ja-JP" altLang="en-US" sz="1050"/>
              <a:t>https://ja.osdn.net/projects/ttssh2/</a:t>
            </a:r>
          </a:p>
        </p:txBody>
      </p: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a:t>
            </a:r>
            <a:r>
              <a:rPr kumimoji="1" lang="en-US" altLang="ja-JP" sz="1100"/>
              <a:t>Tera Tearm 4 106</a:t>
            </a:r>
            <a:r>
              <a:rPr kumimoji="1" lang="ja-JP" altLang="en-US" sz="1600"/>
              <a:t>」</a:t>
            </a:r>
            <a:r>
              <a:rPr lang="ja-JP" altLang="en-US" sz="1600"/>
              <a:t>をクリックします。</a:t>
            </a:r>
            <a:endParaRPr kumimoji="1" lang="en-US" altLang="ja-JP" sz="1600"/>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7786984" y="1443243"/>
            <a:ext cx="4238761" cy="830997"/>
          </a:xfrm>
          <a:prstGeom prst="rect">
            <a:avLst/>
          </a:prstGeom>
          <a:noFill/>
        </p:spPr>
        <p:txBody>
          <a:bodyPr wrap="square" rtlCol="0">
            <a:spAutoFit/>
          </a:bodyPr>
          <a:lstStyle/>
          <a:p>
            <a:r>
              <a:rPr lang="ja-JP" altLang="en-US" sz="1600"/>
              <a:t>③ダウンロードが開始されます。</a:t>
            </a:r>
            <a:endParaRPr lang="en-US" altLang="ja-JP" sz="1600"/>
          </a:p>
          <a:p>
            <a:r>
              <a:rPr lang="ja-JP" altLang="en-US" sz="1600"/>
              <a:t>ダウンロードが完了すると、ダウンロードフォルダにファイルが保存されます。</a:t>
            </a:r>
            <a:endParaRPr kumimoji="1" lang="ja-JP" altLang="en-US" sz="1600"/>
          </a:p>
        </p:txBody>
      </p:sp>
      <p:sp>
        <p:nvSpPr>
          <p:cNvPr id="23" name="テキスト ボックス 22">
            <a:extLst>
              <a:ext uri="{FF2B5EF4-FFF2-40B4-BE49-F238E27FC236}">
                <a16:creationId xmlns:a16="http://schemas.microsoft.com/office/drawing/2014/main" id="{62C17AEE-18DC-8017-1DB3-D70C880AE754}"/>
              </a:ext>
            </a:extLst>
          </p:cNvPr>
          <p:cNvSpPr txBox="1"/>
          <p:nvPr/>
        </p:nvSpPr>
        <p:spPr>
          <a:xfrm>
            <a:off x="4053645" y="1491712"/>
            <a:ext cx="3577439" cy="830997"/>
          </a:xfrm>
          <a:prstGeom prst="rect">
            <a:avLst/>
          </a:prstGeom>
          <a:noFill/>
        </p:spPr>
        <p:txBody>
          <a:bodyPr wrap="square" rtlCol="0">
            <a:spAutoFit/>
          </a:bodyPr>
          <a:lstStyle/>
          <a:p>
            <a:r>
              <a:rPr kumimoji="1" lang="ja-JP" altLang="en-US" sz="1600"/>
              <a:t>②</a:t>
            </a:r>
            <a:r>
              <a:rPr lang="ja-JP" altLang="en-US" sz="1600"/>
              <a:t>以下の画面が表示されるので、「</a:t>
            </a:r>
            <a:r>
              <a:rPr lang="en-US" altLang="ja-JP" sz="1600"/>
              <a:t>teraterm 4.106.exe</a:t>
            </a:r>
            <a:r>
              <a:rPr lang="ja-JP" altLang="en-US" sz="1600"/>
              <a:t>」をクリックします。</a:t>
            </a:r>
            <a:endParaRPr kumimoji="1" lang="ja-JP" altLang="en-US" sz="1600"/>
          </a:p>
        </p:txBody>
      </p:sp>
      <p:pic>
        <p:nvPicPr>
          <p:cNvPr id="2" name="図 1">
            <a:extLst>
              <a:ext uri="{FF2B5EF4-FFF2-40B4-BE49-F238E27FC236}">
                <a16:creationId xmlns:a16="http://schemas.microsoft.com/office/drawing/2014/main" id="{DC40FCC1-E81A-43E1-B2F2-9A0EEFC974DA}"/>
              </a:ext>
            </a:extLst>
          </p:cNvPr>
          <p:cNvPicPr>
            <a:picLocks noChangeAspect="1"/>
          </p:cNvPicPr>
          <p:nvPr/>
        </p:nvPicPr>
        <p:blipFill>
          <a:blip r:embed="rId2"/>
          <a:stretch>
            <a:fillRect/>
          </a:stretch>
        </p:blipFill>
        <p:spPr>
          <a:xfrm>
            <a:off x="326853" y="2736629"/>
            <a:ext cx="3462950" cy="2841472"/>
          </a:xfrm>
          <a:prstGeom prst="rect">
            <a:avLst/>
          </a:prstGeom>
        </p:spPr>
      </p:pic>
      <p:pic>
        <p:nvPicPr>
          <p:cNvPr id="4" name="図 3">
            <a:extLst>
              <a:ext uri="{FF2B5EF4-FFF2-40B4-BE49-F238E27FC236}">
                <a16:creationId xmlns:a16="http://schemas.microsoft.com/office/drawing/2014/main" id="{F6E8EE58-685A-E943-62DA-B1E488FF448C}"/>
              </a:ext>
            </a:extLst>
          </p:cNvPr>
          <p:cNvPicPr>
            <a:picLocks noChangeAspect="1"/>
          </p:cNvPicPr>
          <p:nvPr/>
        </p:nvPicPr>
        <p:blipFill>
          <a:blip r:embed="rId3"/>
          <a:stretch>
            <a:fillRect/>
          </a:stretch>
        </p:blipFill>
        <p:spPr>
          <a:xfrm>
            <a:off x="4083641" y="2736629"/>
            <a:ext cx="3462950" cy="2841472"/>
          </a:xfrm>
          <a:prstGeom prst="rect">
            <a:avLst/>
          </a:prstGeom>
        </p:spPr>
      </p:pic>
      <p:pic>
        <p:nvPicPr>
          <p:cNvPr id="5" name="図 4">
            <a:extLst>
              <a:ext uri="{FF2B5EF4-FFF2-40B4-BE49-F238E27FC236}">
                <a16:creationId xmlns:a16="http://schemas.microsoft.com/office/drawing/2014/main" id="{7998483C-6216-B548-9FF8-E8C73C32ADE0}"/>
              </a:ext>
            </a:extLst>
          </p:cNvPr>
          <p:cNvPicPr>
            <a:picLocks noChangeAspect="1"/>
          </p:cNvPicPr>
          <p:nvPr/>
        </p:nvPicPr>
        <p:blipFill>
          <a:blip r:embed="rId4"/>
          <a:stretch>
            <a:fillRect/>
          </a:stretch>
        </p:blipFill>
        <p:spPr>
          <a:xfrm>
            <a:off x="7840430" y="2736629"/>
            <a:ext cx="3462950" cy="2841472"/>
          </a:xfrm>
          <a:prstGeom prst="rect">
            <a:avLst/>
          </a:prstGeom>
        </p:spPr>
      </p:pic>
      <p:pic>
        <p:nvPicPr>
          <p:cNvPr id="6" name="図 5">
            <a:extLst>
              <a:ext uri="{FF2B5EF4-FFF2-40B4-BE49-F238E27FC236}">
                <a16:creationId xmlns:a16="http://schemas.microsoft.com/office/drawing/2014/main" id="{DFAF1C33-3E1E-4D26-17BA-7D5877FF370E}"/>
              </a:ext>
            </a:extLst>
          </p:cNvPr>
          <p:cNvPicPr>
            <a:picLocks noChangeAspect="1"/>
          </p:cNvPicPr>
          <p:nvPr/>
        </p:nvPicPr>
        <p:blipFill>
          <a:blip r:embed="rId5"/>
          <a:stretch>
            <a:fillRect/>
          </a:stretch>
        </p:blipFill>
        <p:spPr>
          <a:xfrm>
            <a:off x="8739600" y="4065224"/>
            <a:ext cx="3364254" cy="2262254"/>
          </a:xfrm>
          <a:prstGeom prst="rect">
            <a:avLst/>
          </a:prstGeom>
        </p:spPr>
      </p:pic>
      <p:sp>
        <p:nvSpPr>
          <p:cNvPr id="8" name="正方形/長方形 7">
            <a:extLst>
              <a:ext uri="{FF2B5EF4-FFF2-40B4-BE49-F238E27FC236}">
                <a16:creationId xmlns:a16="http://schemas.microsoft.com/office/drawing/2014/main" id="{2362CDF1-10A5-C09A-0F10-14E47DF7349A}"/>
              </a:ext>
            </a:extLst>
          </p:cNvPr>
          <p:cNvSpPr/>
          <p:nvPr/>
        </p:nvSpPr>
        <p:spPr>
          <a:xfrm>
            <a:off x="368450" y="5294365"/>
            <a:ext cx="969462" cy="9764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892DE19-1D4F-C6AF-454A-0A1EC1CB0450}"/>
              </a:ext>
            </a:extLst>
          </p:cNvPr>
          <p:cNvSpPr/>
          <p:nvPr/>
        </p:nvSpPr>
        <p:spPr>
          <a:xfrm>
            <a:off x="4688973" y="4705618"/>
            <a:ext cx="604922" cy="15513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C5BB826-8059-FD42-7391-CD982182894E}"/>
              </a:ext>
            </a:extLst>
          </p:cNvPr>
          <p:cNvSpPr/>
          <p:nvPr/>
        </p:nvSpPr>
        <p:spPr>
          <a:xfrm>
            <a:off x="9543029" y="3014592"/>
            <a:ext cx="1314268" cy="3012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92D1D0B-37FF-D524-36D3-F6BA41DD4127}"/>
              </a:ext>
            </a:extLst>
          </p:cNvPr>
          <p:cNvSpPr/>
          <p:nvPr/>
        </p:nvSpPr>
        <p:spPr>
          <a:xfrm>
            <a:off x="9543029" y="5889862"/>
            <a:ext cx="1314268" cy="3012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7" name="表 16">
            <a:extLst>
              <a:ext uri="{FF2B5EF4-FFF2-40B4-BE49-F238E27FC236}">
                <a16:creationId xmlns:a16="http://schemas.microsoft.com/office/drawing/2014/main" id="{E2C3AB7E-DBAF-73D1-B042-430064C3FE98}"/>
              </a:ext>
            </a:extLst>
          </p:cNvPr>
          <p:cNvGraphicFramePr>
            <a:graphicFrameLocks noGrp="1"/>
          </p:cNvGraphicFramePr>
          <p:nvPr>
            <p:extLst>
              <p:ext uri="{D42A27DB-BD31-4B8C-83A1-F6EECF244321}">
                <p14:modId xmlns:p14="http://schemas.microsoft.com/office/powerpoint/2010/main" val="3803659283"/>
              </p:ext>
            </p:extLst>
          </p:nvPr>
        </p:nvGraphicFramePr>
        <p:xfrm>
          <a:off x="4991434" y="6191117"/>
          <a:ext cx="3681606" cy="548640"/>
        </p:xfrm>
        <a:graphic>
          <a:graphicData uri="http://schemas.openxmlformats.org/drawingml/2006/table">
            <a:tbl>
              <a:tblPr firstRow="1" bandRow="1">
                <a:tableStyleId>{5C22544A-7EE6-4342-B048-85BDC9FD1C3A}</a:tableStyleId>
              </a:tblPr>
              <a:tblGrid>
                <a:gridCol w="3681606">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algn="ctr"/>
                      <a:r>
                        <a:rPr kumimoji="1" lang="en-US" altLang="ja-JP" sz="1200"/>
                        <a:t>teraterm-4.106.exe 12M</a:t>
                      </a:r>
                      <a:endParaRPr kumimoji="1" lang="ja-JP" altLang="en-US" sz="1200"/>
                    </a:p>
                  </a:txBody>
                  <a:tcPr/>
                </a:tc>
                <a:extLst>
                  <a:ext uri="{0D108BD9-81ED-4DB2-BD59-A6C34878D82A}">
                    <a16:rowId xmlns:a16="http://schemas.microsoft.com/office/drawing/2014/main" val="2184247449"/>
                  </a:ext>
                </a:extLst>
              </a:tr>
            </a:tbl>
          </a:graphicData>
        </a:graphic>
      </p:graphicFrame>
    </p:spTree>
    <p:extLst>
      <p:ext uri="{BB962C8B-B14F-4D97-AF65-F5344CB8AC3E}">
        <p14:creationId xmlns:p14="http://schemas.microsoft.com/office/powerpoint/2010/main" val="141340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6EE70946-47EF-1CE1-554D-90E8AEAD12CA}"/>
              </a:ext>
            </a:extLst>
          </p:cNvPr>
          <p:cNvSpPr/>
          <p:nvPr/>
        </p:nvSpPr>
        <p:spPr>
          <a:xfrm>
            <a:off x="1119678" y="6323469"/>
            <a:ext cx="9927530" cy="354137"/>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ja-JP" altLang="en-US"/>
              <a:t>実習目的と達成目標</a:t>
            </a:r>
          </a:p>
        </p:txBody>
      </p:sp>
      <p:sp>
        <p:nvSpPr>
          <p:cNvPr id="13" name="テキスト プレースホルダー 12">
            <a:extLst>
              <a:ext uri="{FF2B5EF4-FFF2-40B4-BE49-F238E27FC236}">
                <a16:creationId xmlns:a16="http://schemas.microsoft.com/office/drawing/2014/main" id="{7F3F545C-49A2-3830-1B43-80D36CAB57B6}"/>
              </a:ext>
            </a:extLst>
          </p:cNvPr>
          <p:cNvSpPr>
            <a:spLocks noGrp="1"/>
          </p:cNvSpPr>
          <p:nvPr>
            <p:ph type="body" sz="quarter" idx="14"/>
          </p:nvPr>
        </p:nvSpPr>
        <p:spPr>
          <a:xfrm>
            <a:off x="268288" y="893387"/>
            <a:ext cx="11637962" cy="373063"/>
          </a:xfrm>
        </p:spPr>
        <p:txBody>
          <a:bodyPr/>
          <a:lstStyle/>
          <a:p>
            <a:r>
              <a:rPr lang="ja-JP" altLang="en-US">
                <a:latin typeface="BIZ UDPゴシック" panose="020B0400000000000000" pitchFamily="50" charset="-128"/>
                <a:ea typeface="BIZ UDPゴシック" panose="020B0400000000000000" pitchFamily="50" charset="-128"/>
              </a:rPr>
              <a:t>各項目の目的と達成目標</a:t>
            </a:r>
            <a:endParaRPr lang="ja-JP" altLang="en-US"/>
          </a:p>
        </p:txBody>
      </p:sp>
      <p:graphicFrame>
        <p:nvGraphicFramePr>
          <p:cNvPr id="2" name="表 11">
            <a:extLst>
              <a:ext uri="{FF2B5EF4-FFF2-40B4-BE49-F238E27FC236}">
                <a16:creationId xmlns:a16="http://schemas.microsoft.com/office/drawing/2014/main" id="{815CEBE1-C0E4-04DB-D184-CD96C309C3C0}"/>
              </a:ext>
            </a:extLst>
          </p:cNvPr>
          <p:cNvGraphicFramePr>
            <a:graphicFrameLocks noGrp="1"/>
          </p:cNvGraphicFramePr>
          <p:nvPr/>
        </p:nvGraphicFramePr>
        <p:xfrm>
          <a:off x="694063" y="2289810"/>
          <a:ext cx="11127035" cy="3383280"/>
        </p:xfrm>
        <a:graphic>
          <a:graphicData uri="http://schemas.openxmlformats.org/drawingml/2006/table">
            <a:tbl>
              <a:tblPr firstRow="1" bandRow="1">
                <a:tableStyleId>{5C22544A-7EE6-4342-B048-85BDC9FD1C3A}</a:tableStyleId>
              </a:tblPr>
              <a:tblGrid>
                <a:gridCol w="2079997">
                  <a:extLst>
                    <a:ext uri="{9D8B030D-6E8A-4147-A177-3AD203B41FA5}">
                      <a16:colId xmlns:a16="http://schemas.microsoft.com/office/drawing/2014/main" val="1404619311"/>
                    </a:ext>
                  </a:extLst>
                </a:gridCol>
                <a:gridCol w="5674481">
                  <a:extLst>
                    <a:ext uri="{9D8B030D-6E8A-4147-A177-3AD203B41FA5}">
                      <a16:colId xmlns:a16="http://schemas.microsoft.com/office/drawing/2014/main" val="966735237"/>
                    </a:ext>
                  </a:extLst>
                </a:gridCol>
                <a:gridCol w="3372557">
                  <a:extLst>
                    <a:ext uri="{9D8B030D-6E8A-4147-A177-3AD203B41FA5}">
                      <a16:colId xmlns:a16="http://schemas.microsoft.com/office/drawing/2014/main" val="1374605348"/>
                    </a:ext>
                  </a:extLst>
                </a:gridCol>
              </a:tblGrid>
              <a:tr h="311525">
                <a:tc>
                  <a:txBody>
                    <a:bodyPr/>
                    <a:lstStyle/>
                    <a:p>
                      <a:pPr algn="ctr"/>
                      <a:r>
                        <a:rPr kumimoji="1" lang="ja-JP" altLang="en-US">
                          <a:latin typeface="BIZ UDPゴシック" panose="020B0400000000000000" pitchFamily="50" charset="-128"/>
                          <a:ea typeface="BIZ UDPゴシック" panose="020B0400000000000000" pitchFamily="50" charset="-128"/>
                        </a:rPr>
                        <a:t>項目</a:t>
                      </a:r>
                    </a:p>
                  </a:txBody>
                  <a:tcPr/>
                </a:tc>
                <a:tc>
                  <a:txBody>
                    <a:bodyPr/>
                    <a:lstStyle/>
                    <a:p>
                      <a:pPr algn="ctr"/>
                      <a:r>
                        <a:rPr kumimoji="1" lang="ja-JP" altLang="en-US">
                          <a:latin typeface="BIZ UDPゴシック" panose="020B0400000000000000" pitchFamily="50" charset="-128"/>
                          <a:ea typeface="BIZ UDPゴシック" panose="020B0400000000000000" pitchFamily="50" charset="-128"/>
                        </a:rPr>
                        <a:t>目的</a:t>
                      </a:r>
                    </a:p>
                  </a:txBody>
                  <a:tcPr/>
                </a:tc>
                <a:tc>
                  <a:txBody>
                    <a:bodyPr/>
                    <a:lstStyle/>
                    <a:p>
                      <a:pPr algn="ctr"/>
                      <a:r>
                        <a:rPr kumimoji="1" lang="ja-JP" altLang="en-US">
                          <a:latin typeface="BIZ UDPゴシック" panose="020B0400000000000000" pitchFamily="50" charset="-128"/>
                          <a:ea typeface="BIZ UDPゴシック" panose="020B0400000000000000" pitchFamily="50" charset="-128"/>
                        </a:rPr>
                        <a:t>達成目標</a:t>
                      </a:r>
                    </a:p>
                  </a:txBody>
                  <a:tcPr/>
                </a:tc>
                <a:extLst>
                  <a:ext uri="{0D108BD9-81ED-4DB2-BD59-A6C34878D82A}">
                    <a16:rowId xmlns:a16="http://schemas.microsoft.com/office/drawing/2014/main" val="1035063493"/>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BIZ UDPゴシック" panose="020B0400000000000000" pitchFamily="50" charset="-128"/>
                          <a:ea typeface="BIZ UDPゴシック" panose="020B0400000000000000" pitchFamily="50" charset="-128"/>
                        </a:rPr>
                        <a:t>1.</a:t>
                      </a:r>
                      <a:r>
                        <a:rPr kumimoji="1" lang="ja-JP" altLang="en-US" sz="1800">
                          <a:latin typeface="BIZ UDPゴシック" panose="020B0400000000000000" pitchFamily="50" charset="-128"/>
                          <a:ea typeface="BIZ UDPゴシック" panose="020B0400000000000000" pitchFamily="50" charset="-128"/>
                        </a:rPr>
                        <a:t>座学実習（情報処理基本）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BIZ UDPゴシック" panose="020B0400000000000000" pitchFamily="50" charset="-128"/>
                          <a:ea typeface="BIZ UDPゴシック" panose="020B0400000000000000" pitchFamily="50" charset="-128"/>
                        </a:rPr>
                        <a:t>基本的な技術について体系的に理解することで、各技術の関連性やつながりを理解する。</a:t>
                      </a:r>
                      <a:endParaRPr kumimoji="1" lang="en-US" altLang="ja-JP">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BIZ UDPゴシック" panose="020B0400000000000000" pitchFamily="50" charset="-128"/>
                          <a:ea typeface="BIZ UDPゴシック" panose="020B0400000000000000" pitchFamily="50" charset="-128"/>
                        </a:rPr>
                        <a:t>各技術の関連性やつながりを理解する。</a:t>
                      </a:r>
                      <a:endParaRPr kumimoji="1" lang="en-US" altLang="ja-JP">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498206687"/>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BIZ UDPゴシック" panose="020B0400000000000000" pitchFamily="50" charset="-128"/>
                          <a:ea typeface="BIZ UDPゴシック" panose="020B0400000000000000" pitchFamily="50" charset="-128"/>
                        </a:rPr>
                        <a:t>2.</a:t>
                      </a:r>
                      <a:r>
                        <a:rPr kumimoji="1" lang="ja-JP" altLang="en-US" sz="1800">
                          <a:latin typeface="BIZ UDPゴシック" panose="020B0400000000000000" pitchFamily="50" charset="-128"/>
                          <a:ea typeface="BIZ UDPゴシック" panose="020B0400000000000000" pitchFamily="50" charset="-128"/>
                        </a:rPr>
                        <a:t>開発環境構築の実習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BIZ UDPゴシック" panose="020B0400000000000000" pitchFamily="50" charset="-128"/>
                          <a:ea typeface="BIZ UDPゴシック" panose="020B0400000000000000" pitchFamily="50" charset="-128"/>
                        </a:rPr>
                        <a:t>動作環境、開発環境を自身で調べながら構築することにより、ハード、ＯＳ等の知識の必要性を理解する。</a:t>
                      </a:r>
                      <a:endParaRPr kumimoji="1" lang="en-US" altLang="ja-JP">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r>
                        <a:rPr kumimoji="1" lang="ja-JP" altLang="en-US">
                          <a:latin typeface="BIZ UDPゴシック" panose="020B0400000000000000" pitchFamily="50" charset="-128"/>
                          <a:ea typeface="BIZ UDPゴシック" panose="020B0400000000000000" pitchFamily="50" charset="-128"/>
                        </a:rPr>
                        <a:t>開発環境、動作環境の構築を一人称できる。</a:t>
                      </a:r>
                    </a:p>
                  </a:txBody>
                  <a:tcPr/>
                </a:tc>
                <a:extLst>
                  <a:ext uri="{0D108BD9-81ED-4DB2-BD59-A6C34878D82A}">
                    <a16:rowId xmlns:a16="http://schemas.microsoft.com/office/drawing/2014/main" val="910411385"/>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BIZ UDPゴシック" panose="020B0400000000000000" pitchFamily="50" charset="-128"/>
                          <a:ea typeface="BIZ UDPゴシック" panose="020B0400000000000000" pitchFamily="50" charset="-128"/>
                        </a:rPr>
                        <a:t>3.web</a:t>
                      </a:r>
                      <a:r>
                        <a:rPr kumimoji="1" lang="ja-JP" altLang="en-US" sz="1800">
                          <a:latin typeface="BIZ UDPゴシック" panose="020B0400000000000000" pitchFamily="50" charset="-128"/>
                          <a:ea typeface="BIZ UDPゴシック" panose="020B0400000000000000" pitchFamily="50" charset="-128"/>
                        </a:rPr>
                        <a:t>システム開発の実習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latin typeface="BIZ UDPゴシック" panose="020B0400000000000000" pitchFamily="50" charset="-128"/>
                          <a:ea typeface="BIZ UDPゴシック" panose="020B0400000000000000" pitchFamily="50" charset="-128"/>
                        </a:rPr>
                        <a:t>Web</a:t>
                      </a:r>
                      <a:r>
                        <a:rPr kumimoji="1" lang="ja-JP" altLang="en-US">
                          <a:latin typeface="BIZ UDPゴシック" panose="020B0400000000000000" pitchFamily="50" charset="-128"/>
                          <a:ea typeface="BIZ UDPゴシック" panose="020B0400000000000000" pitchFamily="50" charset="-128"/>
                        </a:rPr>
                        <a:t>システム開発を通して、理論やフレームワーク、ライブラリなど、多くの知識と経験が必要になることを理解する。</a:t>
                      </a:r>
                      <a:endParaRPr kumimoji="1" lang="en-US" altLang="ja-JP">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r>
                        <a:rPr kumimoji="1" lang="en-US" altLang="ja-JP">
                          <a:latin typeface="BIZ UDPゴシック" panose="020B0400000000000000" pitchFamily="50" charset="-128"/>
                          <a:ea typeface="BIZ UDPゴシック" panose="020B0400000000000000" pitchFamily="50" charset="-128"/>
                        </a:rPr>
                        <a:t>Web</a:t>
                      </a:r>
                      <a:r>
                        <a:rPr kumimoji="1" lang="ja-JP" altLang="en-US">
                          <a:latin typeface="BIZ UDPゴシック" panose="020B0400000000000000" pitchFamily="50" charset="-128"/>
                          <a:ea typeface="BIZ UDPゴシック" panose="020B0400000000000000" pitchFamily="50" charset="-128"/>
                        </a:rPr>
                        <a:t>システム開発を行い、動作環境で動かす。</a:t>
                      </a:r>
                    </a:p>
                  </a:txBody>
                  <a:tcPr/>
                </a:tc>
                <a:extLst>
                  <a:ext uri="{0D108BD9-81ED-4DB2-BD59-A6C34878D82A}">
                    <a16:rowId xmlns:a16="http://schemas.microsoft.com/office/drawing/2014/main" val="3039334088"/>
                  </a:ext>
                </a:extLst>
              </a:tr>
            </a:tbl>
          </a:graphicData>
        </a:graphic>
      </p:graphicFrame>
      <p:pic>
        <p:nvPicPr>
          <p:cNvPr id="5" name="Picture 2" descr="下矢印」の写真素材 | 4,720件の無料イラスト画像 | Adobe Stock">
            <a:extLst>
              <a:ext uri="{FF2B5EF4-FFF2-40B4-BE49-F238E27FC236}">
                <a16:creationId xmlns:a16="http://schemas.microsoft.com/office/drawing/2014/main" id="{061F53CD-664F-D6A2-F4EC-1AA83EE0E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23" y="5715557"/>
            <a:ext cx="1154017" cy="47114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A6BA652A-97D9-9EA1-3749-9EF02B672703}"/>
              </a:ext>
            </a:extLst>
          </p:cNvPr>
          <p:cNvSpPr txBox="1"/>
          <p:nvPr/>
        </p:nvSpPr>
        <p:spPr>
          <a:xfrm>
            <a:off x="1546335" y="6254318"/>
            <a:ext cx="9469259" cy="400110"/>
          </a:xfrm>
          <a:prstGeom prst="rect">
            <a:avLst/>
          </a:prstGeom>
          <a:noFill/>
        </p:spPr>
        <p:txBody>
          <a:bodyPr wrap="none" rtlCol="0">
            <a:spAutoFit/>
          </a:bodyPr>
          <a:lstStyle/>
          <a:p>
            <a:r>
              <a:rPr kumimoji="1" lang="ja-JP" altLang="en-US" sz="2000">
                <a:solidFill>
                  <a:srgbClr val="FF0000"/>
                </a:solidFill>
                <a:latin typeface="BIZ UDPゴシック" panose="020B0400000000000000" pitchFamily="50" charset="-128"/>
                <a:ea typeface="BIZ UDPゴシック" panose="020B0400000000000000" pitchFamily="50" charset="-128"/>
              </a:rPr>
              <a:t>「</a:t>
            </a:r>
            <a:r>
              <a:rPr kumimoji="1" lang="en-US" altLang="ja-JP" sz="2000">
                <a:solidFill>
                  <a:srgbClr val="FF0000"/>
                </a:solidFill>
                <a:latin typeface="BIZ UDPゴシック" panose="020B0400000000000000" pitchFamily="50" charset="-128"/>
                <a:ea typeface="BIZ UDPゴシック" panose="020B0400000000000000" pitchFamily="50" charset="-128"/>
              </a:rPr>
              <a:t>IT</a:t>
            </a:r>
            <a:r>
              <a:rPr kumimoji="1" lang="ja-JP" altLang="en-US" sz="2000">
                <a:solidFill>
                  <a:srgbClr val="FF0000"/>
                </a:solidFill>
                <a:latin typeface="BIZ UDPゴシック" panose="020B0400000000000000" pitchFamily="50" charset="-128"/>
                <a:ea typeface="BIZ UDPゴシック" panose="020B0400000000000000" pitchFamily="50" charset="-128"/>
              </a:rPr>
              <a:t>技術者（プログラマー）として自律的に考え行動し、開発を進めることができる。」</a:t>
            </a:r>
          </a:p>
        </p:txBody>
      </p:sp>
      <p:sp>
        <p:nvSpPr>
          <p:cNvPr id="7" name="テキスト ボックス 6">
            <a:extLst>
              <a:ext uri="{FF2B5EF4-FFF2-40B4-BE49-F238E27FC236}">
                <a16:creationId xmlns:a16="http://schemas.microsoft.com/office/drawing/2014/main" id="{C5ACF661-E9E6-6C21-C6CF-474F1015E04C}"/>
              </a:ext>
            </a:extLst>
          </p:cNvPr>
          <p:cNvSpPr txBox="1"/>
          <p:nvPr/>
        </p:nvSpPr>
        <p:spPr>
          <a:xfrm>
            <a:off x="694063" y="1299165"/>
            <a:ext cx="11127036" cy="923330"/>
          </a:xfrm>
          <a:prstGeom prst="rect">
            <a:avLst/>
          </a:prstGeom>
          <a:noFill/>
        </p:spPr>
        <p:txBody>
          <a:bodyPr wrap="square" rtlCol="0">
            <a:spAutoFit/>
          </a:bodyPr>
          <a:lstStyle/>
          <a:p>
            <a:r>
              <a:rPr kumimoji="1" lang="ja-JP" altLang="en-US">
                <a:latin typeface="BIZ UDPゴシック" panose="020B0400000000000000" pitchFamily="50" charset="-128"/>
                <a:ea typeface="BIZ UDPゴシック" panose="020B0400000000000000" pitchFamily="50" charset="-128"/>
              </a:rPr>
              <a:t>実習では、単なる形式上の知識だけではない</a:t>
            </a:r>
            <a:r>
              <a:rPr kumimoji="1" lang="ja-JP" altLang="en-US">
                <a:solidFill>
                  <a:srgbClr val="FF0000"/>
                </a:solidFill>
                <a:latin typeface="BIZ UDPゴシック" panose="020B0400000000000000" pitchFamily="50" charset="-128"/>
                <a:ea typeface="BIZ UDPゴシック" panose="020B0400000000000000" pitchFamily="50" charset="-128"/>
              </a:rPr>
              <a:t>システム開発に必要な暗黙知（実務を通じてでしか伝承できない、簡単に言語化できない知識）</a:t>
            </a:r>
            <a:r>
              <a:rPr kumimoji="1" lang="ja-JP" altLang="en-US">
                <a:latin typeface="BIZ UDPゴシック" panose="020B0400000000000000" pitchFamily="50" charset="-128"/>
                <a:ea typeface="BIZ UDPゴシック" panose="020B0400000000000000" pitchFamily="50" charset="-128"/>
              </a:rPr>
              <a:t>を教えます。この実習を通じて、自律的に考え行動し、開発を進めることができる態度を身につけます。</a:t>
            </a:r>
          </a:p>
        </p:txBody>
      </p:sp>
      <p:sp>
        <p:nvSpPr>
          <p:cNvPr id="15" name="正方形/長方形 14">
            <a:extLst>
              <a:ext uri="{FF2B5EF4-FFF2-40B4-BE49-F238E27FC236}">
                <a16:creationId xmlns:a16="http://schemas.microsoft.com/office/drawing/2014/main" id="{221623EF-0F59-F3FC-9030-0C789B74B5ED}"/>
              </a:ext>
            </a:extLst>
          </p:cNvPr>
          <p:cNvSpPr/>
          <p:nvPr/>
        </p:nvSpPr>
        <p:spPr>
          <a:xfrm>
            <a:off x="694062" y="3563149"/>
            <a:ext cx="11127036" cy="9233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45671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2-1-4-9.</a:t>
            </a:r>
            <a:r>
              <a:rPr kumimoji="1" lang="en-US" altLang="ja-JP" sz="1800"/>
              <a:t> </a:t>
            </a:r>
            <a:r>
              <a:rPr kumimoji="1" lang="en-US" altLang="ja-JP" sz="1800" err="1"/>
              <a:t>sakura</a:t>
            </a:r>
            <a:r>
              <a:rPr kumimoji="1" lang="ja-JP" altLang="en-US" sz="1800"/>
              <a:t>エディタ</a:t>
            </a:r>
            <a:r>
              <a:rPr lang="en-US" altLang="ja-JP"/>
              <a:t> </a:t>
            </a:r>
            <a:r>
              <a:rPr lang="ja-JP" altLang="en-US"/>
              <a:t>ダウンロード手順</a:t>
            </a:r>
            <a:endParaRPr kumimoji="1" lang="ja-JP" altLang="en-US" sz="1800"/>
          </a:p>
        </p:txBody>
      </p:sp>
      <p:sp>
        <p:nvSpPr>
          <p:cNvPr id="3" name="テキスト ボックス 2">
            <a:extLst>
              <a:ext uri="{FF2B5EF4-FFF2-40B4-BE49-F238E27FC236}">
                <a16:creationId xmlns:a16="http://schemas.microsoft.com/office/drawing/2014/main" id="{8C236D10-FE74-EA2B-6DEE-9F178DDE0365}"/>
              </a:ext>
            </a:extLst>
          </p:cNvPr>
          <p:cNvSpPr txBox="1"/>
          <p:nvPr/>
        </p:nvSpPr>
        <p:spPr>
          <a:xfrm>
            <a:off x="323850" y="2477163"/>
            <a:ext cx="3417395" cy="230832"/>
          </a:xfrm>
          <a:prstGeom prst="rect">
            <a:avLst/>
          </a:prstGeom>
          <a:noFill/>
        </p:spPr>
        <p:txBody>
          <a:bodyPr wrap="square">
            <a:spAutoFit/>
          </a:bodyPr>
          <a:lstStyle/>
          <a:p>
            <a:r>
              <a:rPr lang="en-US" altLang="ja-JP" sz="900"/>
              <a:t>https://github.com/sakura-editor/sakura/releases</a:t>
            </a:r>
            <a:endParaRPr lang="ja-JP" altLang="en-US" sz="900"/>
          </a:p>
        </p:txBody>
      </p: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a:t>
            </a:r>
            <a:r>
              <a:rPr kumimoji="1" lang="en-US" altLang="ja-JP" sz="900"/>
              <a:t>sakura-tag-v2.4.2-build4203-a3e63915b-Win32-Release-Installer.zip</a:t>
            </a:r>
            <a:r>
              <a:rPr kumimoji="1" lang="ja-JP" altLang="en-US" sz="1600"/>
              <a:t>」をクリックします。</a:t>
            </a:r>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7786984" y="1443243"/>
            <a:ext cx="4238761" cy="584775"/>
          </a:xfrm>
          <a:prstGeom prst="rect">
            <a:avLst/>
          </a:prstGeom>
          <a:noFill/>
        </p:spPr>
        <p:txBody>
          <a:bodyPr wrap="square" rtlCol="0">
            <a:spAutoFit/>
          </a:bodyPr>
          <a:lstStyle/>
          <a:p>
            <a:r>
              <a:rPr lang="ja-JP" altLang="en-US" sz="1600"/>
              <a:t>③ダウンロードが完了すると、ダウンロードフォルダにファイルが保存されます。</a:t>
            </a:r>
            <a:endParaRPr kumimoji="1" lang="ja-JP" altLang="en-US" sz="1600"/>
          </a:p>
        </p:txBody>
      </p:sp>
      <p:sp>
        <p:nvSpPr>
          <p:cNvPr id="23" name="テキスト ボックス 22">
            <a:extLst>
              <a:ext uri="{FF2B5EF4-FFF2-40B4-BE49-F238E27FC236}">
                <a16:creationId xmlns:a16="http://schemas.microsoft.com/office/drawing/2014/main" id="{62C17AEE-18DC-8017-1DB3-D70C880AE754}"/>
              </a:ext>
            </a:extLst>
          </p:cNvPr>
          <p:cNvSpPr txBox="1"/>
          <p:nvPr/>
        </p:nvSpPr>
        <p:spPr>
          <a:xfrm>
            <a:off x="4053645" y="1491712"/>
            <a:ext cx="3577439" cy="338554"/>
          </a:xfrm>
          <a:prstGeom prst="rect">
            <a:avLst/>
          </a:prstGeom>
          <a:noFill/>
        </p:spPr>
        <p:txBody>
          <a:bodyPr wrap="square" rtlCol="0">
            <a:spAutoFit/>
          </a:bodyPr>
          <a:lstStyle/>
          <a:p>
            <a:r>
              <a:rPr kumimoji="1" lang="ja-JP" altLang="en-US" sz="1600"/>
              <a:t>②</a:t>
            </a:r>
            <a:r>
              <a:rPr lang="ja-JP" altLang="en-US" sz="1600"/>
              <a:t>ダウンロードが開始されます。</a:t>
            </a:r>
            <a:endParaRPr kumimoji="1" lang="ja-JP" altLang="en-US" sz="1600"/>
          </a:p>
        </p:txBody>
      </p:sp>
      <p:pic>
        <p:nvPicPr>
          <p:cNvPr id="2" name="図 1">
            <a:extLst>
              <a:ext uri="{FF2B5EF4-FFF2-40B4-BE49-F238E27FC236}">
                <a16:creationId xmlns:a16="http://schemas.microsoft.com/office/drawing/2014/main" id="{3342FEA8-53A4-F745-6D7D-91184205B11E}"/>
              </a:ext>
            </a:extLst>
          </p:cNvPr>
          <p:cNvPicPr>
            <a:picLocks noChangeAspect="1"/>
          </p:cNvPicPr>
          <p:nvPr/>
        </p:nvPicPr>
        <p:blipFill>
          <a:blip r:embed="rId2"/>
          <a:stretch>
            <a:fillRect/>
          </a:stretch>
        </p:blipFill>
        <p:spPr>
          <a:xfrm>
            <a:off x="4053645" y="2727329"/>
            <a:ext cx="3417395" cy="2804092"/>
          </a:xfrm>
          <a:prstGeom prst="rect">
            <a:avLst/>
          </a:prstGeom>
        </p:spPr>
      </p:pic>
      <p:pic>
        <p:nvPicPr>
          <p:cNvPr id="4" name="図 3">
            <a:extLst>
              <a:ext uri="{FF2B5EF4-FFF2-40B4-BE49-F238E27FC236}">
                <a16:creationId xmlns:a16="http://schemas.microsoft.com/office/drawing/2014/main" id="{2EB747EA-91B5-AB75-457E-CA3ED8871581}"/>
              </a:ext>
            </a:extLst>
          </p:cNvPr>
          <p:cNvPicPr>
            <a:picLocks noChangeAspect="1"/>
          </p:cNvPicPr>
          <p:nvPr/>
        </p:nvPicPr>
        <p:blipFill>
          <a:blip r:embed="rId3"/>
          <a:stretch>
            <a:fillRect/>
          </a:stretch>
        </p:blipFill>
        <p:spPr>
          <a:xfrm>
            <a:off x="339357" y="2727329"/>
            <a:ext cx="3417395" cy="2804092"/>
          </a:xfrm>
          <a:prstGeom prst="rect">
            <a:avLst/>
          </a:prstGeom>
        </p:spPr>
      </p:pic>
      <p:pic>
        <p:nvPicPr>
          <p:cNvPr id="5" name="図 4">
            <a:extLst>
              <a:ext uri="{FF2B5EF4-FFF2-40B4-BE49-F238E27FC236}">
                <a16:creationId xmlns:a16="http://schemas.microsoft.com/office/drawing/2014/main" id="{658B1F5F-1DAB-FD04-2C2A-2D9C1B27EA31}"/>
              </a:ext>
            </a:extLst>
          </p:cNvPr>
          <p:cNvPicPr>
            <a:picLocks noChangeAspect="1"/>
          </p:cNvPicPr>
          <p:nvPr/>
        </p:nvPicPr>
        <p:blipFill>
          <a:blip r:embed="rId4"/>
          <a:stretch>
            <a:fillRect/>
          </a:stretch>
        </p:blipFill>
        <p:spPr>
          <a:xfrm>
            <a:off x="7867480" y="2727329"/>
            <a:ext cx="4170035" cy="2804092"/>
          </a:xfrm>
          <a:prstGeom prst="rect">
            <a:avLst/>
          </a:prstGeom>
        </p:spPr>
      </p:pic>
      <p:sp>
        <p:nvSpPr>
          <p:cNvPr id="8" name="正方形/長方形 7">
            <a:extLst>
              <a:ext uri="{FF2B5EF4-FFF2-40B4-BE49-F238E27FC236}">
                <a16:creationId xmlns:a16="http://schemas.microsoft.com/office/drawing/2014/main" id="{7D33822B-3ABC-0BD1-380E-708447916DE6}"/>
              </a:ext>
            </a:extLst>
          </p:cNvPr>
          <p:cNvSpPr/>
          <p:nvPr/>
        </p:nvSpPr>
        <p:spPr>
          <a:xfrm>
            <a:off x="960318" y="4648091"/>
            <a:ext cx="1668582" cy="23823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9D085EA-97B2-54D3-602F-C30CE10D5CF1}"/>
              </a:ext>
            </a:extLst>
          </p:cNvPr>
          <p:cNvSpPr/>
          <p:nvPr/>
        </p:nvSpPr>
        <p:spPr>
          <a:xfrm>
            <a:off x="5802458" y="3047890"/>
            <a:ext cx="1217467" cy="2477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C943964-62A6-CB73-B1B0-015F6BC5FFE8}"/>
              </a:ext>
            </a:extLst>
          </p:cNvPr>
          <p:cNvSpPr/>
          <p:nvPr/>
        </p:nvSpPr>
        <p:spPr>
          <a:xfrm>
            <a:off x="8879033" y="5067190"/>
            <a:ext cx="2303317" cy="2477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表 11">
            <a:extLst>
              <a:ext uri="{FF2B5EF4-FFF2-40B4-BE49-F238E27FC236}">
                <a16:creationId xmlns:a16="http://schemas.microsoft.com/office/drawing/2014/main" id="{61247489-6E83-0797-3AB3-9D0DFD09E5FA}"/>
              </a:ext>
            </a:extLst>
          </p:cNvPr>
          <p:cNvGraphicFramePr>
            <a:graphicFrameLocks noGrp="1"/>
          </p:cNvGraphicFramePr>
          <p:nvPr>
            <p:extLst>
              <p:ext uri="{D42A27DB-BD31-4B8C-83A1-F6EECF244321}">
                <p14:modId xmlns:p14="http://schemas.microsoft.com/office/powerpoint/2010/main" val="2140819449"/>
              </p:ext>
            </p:extLst>
          </p:nvPr>
        </p:nvGraphicFramePr>
        <p:xfrm>
          <a:off x="5245100" y="5736227"/>
          <a:ext cx="6755704" cy="548640"/>
        </p:xfrm>
        <a:graphic>
          <a:graphicData uri="http://schemas.openxmlformats.org/drawingml/2006/table">
            <a:tbl>
              <a:tblPr firstRow="1" bandRow="1">
                <a:tableStyleId>{5C22544A-7EE6-4342-B048-85BDC9FD1C3A}</a:tableStyleId>
              </a:tblPr>
              <a:tblGrid>
                <a:gridCol w="6755704">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algn="ctr"/>
                      <a:r>
                        <a:rPr kumimoji="1" lang="en-US" altLang="ja-JP" sz="1200"/>
                        <a:t>sakura-tag-v2.4.2-build4203-a3e63915b-Win32-Release-Installer.zip 5M</a:t>
                      </a:r>
                      <a:endParaRPr kumimoji="1" lang="ja-JP" altLang="en-US" sz="1200"/>
                    </a:p>
                  </a:txBody>
                  <a:tcPr/>
                </a:tc>
                <a:extLst>
                  <a:ext uri="{0D108BD9-81ED-4DB2-BD59-A6C34878D82A}">
                    <a16:rowId xmlns:a16="http://schemas.microsoft.com/office/drawing/2014/main" val="2184247449"/>
                  </a:ext>
                </a:extLst>
              </a:tr>
            </a:tbl>
          </a:graphicData>
        </a:graphic>
      </p:graphicFrame>
    </p:spTree>
    <p:extLst>
      <p:ext uri="{BB962C8B-B14F-4D97-AF65-F5344CB8AC3E}">
        <p14:creationId xmlns:p14="http://schemas.microsoft.com/office/powerpoint/2010/main" val="2236601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2-1-4-10.</a:t>
            </a:r>
            <a:r>
              <a:rPr kumimoji="1" lang="en-US" altLang="ja-JP" sz="1800"/>
              <a:t> psqlODBC </a:t>
            </a:r>
            <a:r>
              <a:rPr lang="ja-JP" altLang="en-US"/>
              <a:t>ダウンロード手順</a:t>
            </a:r>
            <a:endParaRPr kumimoji="1" lang="ja-JP" altLang="en-US" sz="1800"/>
          </a:p>
        </p:txBody>
      </p:sp>
      <p:sp>
        <p:nvSpPr>
          <p:cNvPr id="3" name="テキスト ボックス 2">
            <a:extLst>
              <a:ext uri="{FF2B5EF4-FFF2-40B4-BE49-F238E27FC236}">
                <a16:creationId xmlns:a16="http://schemas.microsoft.com/office/drawing/2014/main" id="{8C236D10-FE74-EA2B-6DEE-9F178DDE0365}"/>
              </a:ext>
            </a:extLst>
          </p:cNvPr>
          <p:cNvSpPr txBox="1"/>
          <p:nvPr/>
        </p:nvSpPr>
        <p:spPr>
          <a:xfrm>
            <a:off x="267628" y="2563942"/>
            <a:ext cx="3786017" cy="230832"/>
          </a:xfrm>
          <a:prstGeom prst="rect">
            <a:avLst/>
          </a:prstGeom>
          <a:noFill/>
        </p:spPr>
        <p:txBody>
          <a:bodyPr wrap="square">
            <a:spAutoFit/>
          </a:bodyPr>
          <a:lstStyle/>
          <a:p>
            <a:r>
              <a:rPr lang="en-US" altLang="ja-JP" sz="900"/>
              <a:t>https://www.postgresql.org/ftp/odbc/versions/msi/</a:t>
            </a:r>
            <a:endParaRPr lang="ja-JP" altLang="en-US" sz="900"/>
          </a:p>
        </p:txBody>
      </p:sp>
      <p:sp>
        <p:nvSpPr>
          <p:cNvPr id="21" name="テキスト ボックス 20">
            <a:extLst>
              <a:ext uri="{FF2B5EF4-FFF2-40B4-BE49-F238E27FC236}">
                <a16:creationId xmlns:a16="http://schemas.microsoft.com/office/drawing/2014/main" id="{F96CF1C5-E5D8-E1E7-5731-D723720AC135}"/>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a:t>
            </a:r>
            <a:r>
              <a:rPr kumimoji="1" lang="en-US" altLang="ja-JP" sz="1100"/>
              <a:t>psqlodbc_13_02_0000-x64-1.zip</a:t>
            </a:r>
            <a:r>
              <a:rPr kumimoji="1" lang="ja-JP" altLang="en-US" sz="1600"/>
              <a:t>」をクリックします。</a:t>
            </a:r>
          </a:p>
        </p:txBody>
      </p:sp>
      <p:sp>
        <p:nvSpPr>
          <p:cNvPr id="22" name="テキスト ボックス 21">
            <a:extLst>
              <a:ext uri="{FF2B5EF4-FFF2-40B4-BE49-F238E27FC236}">
                <a16:creationId xmlns:a16="http://schemas.microsoft.com/office/drawing/2014/main" id="{71192B9B-0AF5-87C5-C0FA-692FD5ADD6EA}"/>
              </a:ext>
            </a:extLst>
          </p:cNvPr>
          <p:cNvSpPr txBox="1"/>
          <p:nvPr/>
        </p:nvSpPr>
        <p:spPr>
          <a:xfrm>
            <a:off x="8294257" y="1443243"/>
            <a:ext cx="3731488" cy="830997"/>
          </a:xfrm>
          <a:prstGeom prst="rect">
            <a:avLst/>
          </a:prstGeom>
          <a:noFill/>
        </p:spPr>
        <p:txBody>
          <a:bodyPr wrap="square" rtlCol="0">
            <a:spAutoFit/>
          </a:bodyPr>
          <a:lstStyle/>
          <a:p>
            <a:r>
              <a:rPr lang="ja-JP" altLang="en-US" sz="1600"/>
              <a:t>③ダウンロードが完了すると、ダウンロードフォルダにファイルが保存されます。</a:t>
            </a:r>
            <a:endParaRPr kumimoji="1" lang="ja-JP" altLang="en-US" sz="1600"/>
          </a:p>
        </p:txBody>
      </p:sp>
      <p:sp>
        <p:nvSpPr>
          <p:cNvPr id="23" name="テキスト ボックス 22">
            <a:extLst>
              <a:ext uri="{FF2B5EF4-FFF2-40B4-BE49-F238E27FC236}">
                <a16:creationId xmlns:a16="http://schemas.microsoft.com/office/drawing/2014/main" id="{62C17AEE-18DC-8017-1DB3-D70C880AE754}"/>
              </a:ext>
            </a:extLst>
          </p:cNvPr>
          <p:cNvSpPr txBox="1"/>
          <p:nvPr/>
        </p:nvSpPr>
        <p:spPr>
          <a:xfrm>
            <a:off x="4053645" y="1491712"/>
            <a:ext cx="3577439" cy="338554"/>
          </a:xfrm>
          <a:prstGeom prst="rect">
            <a:avLst/>
          </a:prstGeom>
          <a:noFill/>
        </p:spPr>
        <p:txBody>
          <a:bodyPr wrap="square" rtlCol="0">
            <a:spAutoFit/>
          </a:bodyPr>
          <a:lstStyle/>
          <a:p>
            <a:r>
              <a:rPr kumimoji="1" lang="ja-JP" altLang="en-US" sz="1600"/>
              <a:t>②</a:t>
            </a:r>
            <a:r>
              <a:rPr lang="ja-JP" altLang="en-US" sz="1600"/>
              <a:t>ダウンロードが開始されます。</a:t>
            </a:r>
            <a:endParaRPr kumimoji="1" lang="ja-JP" altLang="en-US" sz="1600"/>
          </a:p>
        </p:txBody>
      </p:sp>
      <p:pic>
        <p:nvPicPr>
          <p:cNvPr id="13" name="図 12">
            <a:extLst>
              <a:ext uri="{FF2B5EF4-FFF2-40B4-BE49-F238E27FC236}">
                <a16:creationId xmlns:a16="http://schemas.microsoft.com/office/drawing/2014/main" id="{5D35A3C5-90B1-8C86-7FF2-27BAABD60F6E}"/>
              </a:ext>
            </a:extLst>
          </p:cNvPr>
          <p:cNvPicPr>
            <a:picLocks noChangeAspect="1"/>
          </p:cNvPicPr>
          <p:nvPr/>
        </p:nvPicPr>
        <p:blipFill>
          <a:blip r:embed="rId2"/>
          <a:stretch>
            <a:fillRect/>
          </a:stretch>
        </p:blipFill>
        <p:spPr>
          <a:xfrm>
            <a:off x="4214426" y="2837546"/>
            <a:ext cx="3733339" cy="3173001"/>
          </a:xfrm>
          <a:prstGeom prst="rect">
            <a:avLst/>
          </a:prstGeom>
        </p:spPr>
      </p:pic>
      <p:pic>
        <p:nvPicPr>
          <p:cNvPr id="15" name="図 14">
            <a:extLst>
              <a:ext uri="{FF2B5EF4-FFF2-40B4-BE49-F238E27FC236}">
                <a16:creationId xmlns:a16="http://schemas.microsoft.com/office/drawing/2014/main" id="{3A4D7B55-E952-04F0-8C57-F8E30D2D4656}"/>
              </a:ext>
            </a:extLst>
          </p:cNvPr>
          <p:cNvPicPr>
            <a:picLocks noChangeAspect="1"/>
          </p:cNvPicPr>
          <p:nvPr/>
        </p:nvPicPr>
        <p:blipFill>
          <a:blip r:embed="rId3"/>
          <a:stretch>
            <a:fillRect/>
          </a:stretch>
        </p:blipFill>
        <p:spPr>
          <a:xfrm>
            <a:off x="8373459" y="2837546"/>
            <a:ext cx="3498235" cy="2438604"/>
          </a:xfrm>
          <a:prstGeom prst="rect">
            <a:avLst/>
          </a:prstGeom>
        </p:spPr>
      </p:pic>
      <p:sp>
        <p:nvSpPr>
          <p:cNvPr id="5" name="正方形/長方形 4">
            <a:extLst>
              <a:ext uri="{FF2B5EF4-FFF2-40B4-BE49-F238E27FC236}">
                <a16:creationId xmlns:a16="http://schemas.microsoft.com/office/drawing/2014/main" id="{2DAB4B6C-F673-DA4D-7E81-6522706546E9}"/>
              </a:ext>
            </a:extLst>
          </p:cNvPr>
          <p:cNvSpPr/>
          <p:nvPr/>
        </p:nvSpPr>
        <p:spPr>
          <a:xfrm>
            <a:off x="5970133" y="3151623"/>
            <a:ext cx="1487942" cy="3440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F2966B2-D8F1-8325-26B3-915D3AD6276C}"/>
              </a:ext>
            </a:extLst>
          </p:cNvPr>
          <p:cNvSpPr/>
          <p:nvPr/>
        </p:nvSpPr>
        <p:spPr>
          <a:xfrm>
            <a:off x="9161008" y="3780273"/>
            <a:ext cx="1297442" cy="24880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9" name="表 8">
            <a:extLst>
              <a:ext uri="{FF2B5EF4-FFF2-40B4-BE49-F238E27FC236}">
                <a16:creationId xmlns:a16="http://schemas.microsoft.com/office/drawing/2014/main" id="{A807027F-D5D4-88AC-DBCB-9B92A28766D1}"/>
              </a:ext>
            </a:extLst>
          </p:cNvPr>
          <p:cNvGraphicFramePr>
            <a:graphicFrameLocks noGrp="1"/>
          </p:cNvGraphicFramePr>
          <p:nvPr>
            <p:extLst>
              <p:ext uri="{D42A27DB-BD31-4B8C-83A1-F6EECF244321}">
                <p14:modId xmlns:p14="http://schemas.microsoft.com/office/powerpoint/2010/main" val="271162937"/>
              </p:ext>
            </p:extLst>
          </p:nvPr>
        </p:nvGraphicFramePr>
        <p:xfrm>
          <a:off x="8319198" y="5736227"/>
          <a:ext cx="3681606" cy="548640"/>
        </p:xfrm>
        <a:graphic>
          <a:graphicData uri="http://schemas.openxmlformats.org/drawingml/2006/table">
            <a:tbl>
              <a:tblPr firstRow="1" bandRow="1">
                <a:tableStyleId>{5C22544A-7EE6-4342-B048-85BDC9FD1C3A}</a:tableStyleId>
              </a:tblPr>
              <a:tblGrid>
                <a:gridCol w="3681606">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algn="ctr"/>
                      <a:r>
                        <a:rPr kumimoji="1" lang="en-US" altLang="ja-JP" sz="1200"/>
                        <a:t>psqlodbc_13_02_0000-x64-1.zip 4.2M</a:t>
                      </a:r>
                      <a:endParaRPr kumimoji="1" lang="ja-JP" altLang="en-US" sz="1200"/>
                    </a:p>
                  </a:txBody>
                  <a:tcPr/>
                </a:tc>
                <a:extLst>
                  <a:ext uri="{0D108BD9-81ED-4DB2-BD59-A6C34878D82A}">
                    <a16:rowId xmlns:a16="http://schemas.microsoft.com/office/drawing/2014/main" val="2184247449"/>
                  </a:ext>
                </a:extLst>
              </a:tr>
            </a:tbl>
          </a:graphicData>
        </a:graphic>
      </p:graphicFrame>
      <p:grpSp>
        <p:nvGrpSpPr>
          <p:cNvPr id="19" name="グループ化 18">
            <a:extLst>
              <a:ext uri="{FF2B5EF4-FFF2-40B4-BE49-F238E27FC236}">
                <a16:creationId xmlns:a16="http://schemas.microsoft.com/office/drawing/2014/main" id="{3A2716FD-BEC8-65DB-87FC-1AB3BE4B25CA}"/>
              </a:ext>
            </a:extLst>
          </p:cNvPr>
          <p:cNvGrpSpPr/>
          <p:nvPr/>
        </p:nvGrpSpPr>
        <p:grpSpPr>
          <a:xfrm>
            <a:off x="320306" y="2837546"/>
            <a:ext cx="3733339" cy="3173001"/>
            <a:chOff x="320306" y="2837546"/>
            <a:chExt cx="3733339" cy="3173001"/>
          </a:xfrm>
        </p:grpSpPr>
        <p:pic>
          <p:nvPicPr>
            <p:cNvPr id="8" name="図 7">
              <a:extLst>
                <a:ext uri="{FF2B5EF4-FFF2-40B4-BE49-F238E27FC236}">
                  <a16:creationId xmlns:a16="http://schemas.microsoft.com/office/drawing/2014/main" id="{72F2941A-9334-C1E8-34C5-43BEA17BF280}"/>
                </a:ext>
              </a:extLst>
            </p:cNvPr>
            <p:cNvPicPr>
              <a:picLocks noChangeAspect="1"/>
            </p:cNvPicPr>
            <p:nvPr/>
          </p:nvPicPr>
          <p:blipFill>
            <a:blip r:embed="rId4"/>
            <a:stretch>
              <a:fillRect/>
            </a:stretch>
          </p:blipFill>
          <p:spPr>
            <a:xfrm>
              <a:off x="320306" y="2837546"/>
              <a:ext cx="3733339" cy="3173001"/>
            </a:xfrm>
            <a:prstGeom prst="rect">
              <a:avLst/>
            </a:prstGeom>
          </p:spPr>
        </p:pic>
        <p:pic>
          <p:nvPicPr>
            <p:cNvPr id="18" name="図 17">
              <a:extLst>
                <a:ext uri="{FF2B5EF4-FFF2-40B4-BE49-F238E27FC236}">
                  <a16:creationId xmlns:a16="http://schemas.microsoft.com/office/drawing/2014/main" id="{104F1114-2F23-4721-424C-569E4B12720E}"/>
                </a:ext>
              </a:extLst>
            </p:cNvPr>
            <p:cNvPicPr>
              <a:picLocks noChangeAspect="1"/>
            </p:cNvPicPr>
            <p:nvPr/>
          </p:nvPicPr>
          <p:blipFill>
            <a:blip r:embed="rId5"/>
            <a:stretch>
              <a:fillRect/>
            </a:stretch>
          </p:blipFill>
          <p:spPr>
            <a:xfrm>
              <a:off x="1052339" y="4979339"/>
              <a:ext cx="2357638" cy="1031207"/>
            </a:xfrm>
            <a:prstGeom prst="rect">
              <a:avLst/>
            </a:prstGeom>
          </p:spPr>
        </p:pic>
        <p:sp>
          <p:nvSpPr>
            <p:cNvPr id="4" name="正方形/長方形 3">
              <a:extLst>
                <a:ext uri="{FF2B5EF4-FFF2-40B4-BE49-F238E27FC236}">
                  <a16:creationId xmlns:a16="http://schemas.microsoft.com/office/drawing/2014/main" id="{BAE44DA6-F5BD-84C5-E2BC-5770127C5D8C}"/>
                </a:ext>
              </a:extLst>
            </p:cNvPr>
            <p:cNvSpPr/>
            <p:nvPr/>
          </p:nvSpPr>
          <p:spPr>
            <a:xfrm>
              <a:off x="891558" y="5567356"/>
              <a:ext cx="2575542" cy="1095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37923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3" name="テキスト ボックス 12">
            <a:extLst>
              <a:ext uri="{FF2B5EF4-FFF2-40B4-BE49-F238E27FC236}">
                <a16:creationId xmlns:a16="http://schemas.microsoft.com/office/drawing/2014/main" id="{05BF7338-79AF-70CC-9BAC-D2A86A8D8F36}"/>
              </a:ext>
            </a:extLst>
          </p:cNvPr>
          <p:cNvSpPr txBox="1"/>
          <p:nvPr/>
        </p:nvSpPr>
        <p:spPr>
          <a:xfrm>
            <a:off x="243567" y="2274240"/>
            <a:ext cx="3654178" cy="600164"/>
          </a:xfrm>
          <a:prstGeom prst="rect">
            <a:avLst/>
          </a:prstGeom>
          <a:noFill/>
        </p:spPr>
        <p:txBody>
          <a:bodyPr wrap="square">
            <a:spAutoFit/>
          </a:bodyPr>
          <a:lstStyle/>
          <a:p>
            <a:r>
              <a:rPr lang="ja-JP" altLang="en-US" sz="1100"/>
              <a:t>https://aka.ms/dotnet-core-applaunch?missing_runtime=true&amp;arch=x64&amp;rid=win10-x64&amp;apphost_version=7.0.14</a:t>
            </a:r>
          </a:p>
        </p:txBody>
      </p:sp>
      <p:sp>
        <p:nvSpPr>
          <p:cNvPr id="5" name="テキスト プレースホルダー 8">
            <a:extLst>
              <a:ext uri="{FF2B5EF4-FFF2-40B4-BE49-F238E27FC236}">
                <a16:creationId xmlns:a16="http://schemas.microsoft.com/office/drawing/2014/main" id="{42C0FF4F-E3B8-2D82-AB92-FE93663337FC}"/>
              </a:ext>
            </a:extLst>
          </p:cNvPr>
          <p:cNvSpPr>
            <a:spLocks noGrp="1"/>
          </p:cNvSpPr>
          <p:nvPr>
            <p:ph type="body" sz="quarter" idx="14"/>
          </p:nvPr>
        </p:nvSpPr>
        <p:spPr>
          <a:xfrm>
            <a:off x="268288" y="929051"/>
            <a:ext cx="11637962" cy="373063"/>
          </a:xfrm>
        </p:spPr>
        <p:txBody>
          <a:bodyPr/>
          <a:lstStyle/>
          <a:p>
            <a:r>
              <a:rPr lang="en-US" altLang="ja-JP"/>
              <a:t>2-1-4-11. MS .Net Runtime</a:t>
            </a:r>
            <a:r>
              <a:rPr lang="ja-JP" altLang="en-US"/>
              <a:t>ダウンロード手順</a:t>
            </a:r>
            <a:endParaRPr lang="en-US" altLang="ja-JP"/>
          </a:p>
        </p:txBody>
      </p:sp>
      <p:sp>
        <p:nvSpPr>
          <p:cNvPr id="2" name="テキスト ボックス 1">
            <a:extLst>
              <a:ext uri="{FF2B5EF4-FFF2-40B4-BE49-F238E27FC236}">
                <a16:creationId xmlns:a16="http://schemas.microsoft.com/office/drawing/2014/main" id="{5171D6B9-8893-AE54-CC6A-8049A6D4EE20}"/>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a:t>
            </a:r>
            <a:r>
              <a:rPr kumimoji="1" lang="ja-JP" altLang="en-US" sz="1400"/>
              <a:t>こちらをクリックして手動でダウンロードしてください</a:t>
            </a:r>
            <a:r>
              <a:rPr kumimoji="1" lang="ja-JP" altLang="en-US" sz="1600"/>
              <a:t>」をクリックします。</a:t>
            </a:r>
          </a:p>
        </p:txBody>
      </p:sp>
      <p:sp>
        <p:nvSpPr>
          <p:cNvPr id="3" name="テキスト ボックス 2">
            <a:extLst>
              <a:ext uri="{FF2B5EF4-FFF2-40B4-BE49-F238E27FC236}">
                <a16:creationId xmlns:a16="http://schemas.microsoft.com/office/drawing/2014/main" id="{48A843D2-CDF5-5D31-A2B3-925F390A937D}"/>
              </a:ext>
            </a:extLst>
          </p:cNvPr>
          <p:cNvSpPr txBox="1"/>
          <p:nvPr/>
        </p:nvSpPr>
        <p:spPr>
          <a:xfrm>
            <a:off x="8294257" y="1443243"/>
            <a:ext cx="3731488" cy="830997"/>
          </a:xfrm>
          <a:prstGeom prst="rect">
            <a:avLst/>
          </a:prstGeom>
          <a:noFill/>
        </p:spPr>
        <p:txBody>
          <a:bodyPr wrap="square" rtlCol="0">
            <a:spAutoFit/>
          </a:bodyPr>
          <a:lstStyle/>
          <a:p>
            <a:r>
              <a:rPr lang="ja-JP" altLang="en-US" sz="1600"/>
              <a:t>③ダウンロードが完了すると、ダウンロードフォルダにファイルが保存されます。</a:t>
            </a:r>
            <a:endParaRPr kumimoji="1" lang="ja-JP" altLang="en-US" sz="1600"/>
          </a:p>
        </p:txBody>
      </p:sp>
      <p:sp>
        <p:nvSpPr>
          <p:cNvPr id="4" name="テキスト ボックス 3">
            <a:extLst>
              <a:ext uri="{FF2B5EF4-FFF2-40B4-BE49-F238E27FC236}">
                <a16:creationId xmlns:a16="http://schemas.microsoft.com/office/drawing/2014/main" id="{F8979201-D435-BA98-8E27-065A395EE30C}"/>
              </a:ext>
            </a:extLst>
          </p:cNvPr>
          <p:cNvSpPr txBox="1"/>
          <p:nvPr/>
        </p:nvSpPr>
        <p:spPr>
          <a:xfrm>
            <a:off x="4053645" y="1491712"/>
            <a:ext cx="3577439" cy="338554"/>
          </a:xfrm>
          <a:prstGeom prst="rect">
            <a:avLst/>
          </a:prstGeom>
          <a:noFill/>
        </p:spPr>
        <p:txBody>
          <a:bodyPr wrap="square" rtlCol="0">
            <a:spAutoFit/>
          </a:bodyPr>
          <a:lstStyle/>
          <a:p>
            <a:r>
              <a:rPr kumimoji="1" lang="ja-JP" altLang="en-US" sz="1600"/>
              <a:t>②</a:t>
            </a:r>
            <a:r>
              <a:rPr lang="ja-JP" altLang="en-US" sz="1600"/>
              <a:t>ダウンロードが開始されます。</a:t>
            </a:r>
            <a:endParaRPr kumimoji="1" lang="ja-JP" altLang="en-US" sz="1600"/>
          </a:p>
        </p:txBody>
      </p:sp>
      <p:pic>
        <p:nvPicPr>
          <p:cNvPr id="8" name="図 7">
            <a:extLst>
              <a:ext uri="{FF2B5EF4-FFF2-40B4-BE49-F238E27FC236}">
                <a16:creationId xmlns:a16="http://schemas.microsoft.com/office/drawing/2014/main" id="{BA77B8E3-E070-21EF-9492-65A065763C3A}"/>
              </a:ext>
            </a:extLst>
          </p:cNvPr>
          <p:cNvPicPr>
            <a:picLocks noChangeAspect="1"/>
          </p:cNvPicPr>
          <p:nvPr/>
        </p:nvPicPr>
        <p:blipFill>
          <a:blip r:embed="rId2"/>
          <a:stretch>
            <a:fillRect/>
          </a:stretch>
        </p:blipFill>
        <p:spPr>
          <a:xfrm>
            <a:off x="356801" y="2910764"/>
            <a:ext cx="3654178" cy="2898141"/>
          </a:xfrm>
          <a:prstGeom prst="rect">
            <a:avLst/>
          </a:prstGeom>
        </p:spPr>
      </p:pic>
      <p:pic>
        <p:nvPicPr>
          <p:cNvPr id="10" name="図 9">
            <a:extLst>
              <a:ext uri="{FF2B5EF4-FFF2-40B4-BE49-F238E27FC236}">
                <a16:creationId xmlns:a16="http://schemas.microsoft.com/office/drawing/2014/main" id="{08467D1C-4F9B-6EBE-C5C1-8C447EF1DE5D}"/>
              </a:ext>
            </a:extLst>
          </p:cNvPr>
          <p:cNvPicPr>
            <a:picLocks noChangeAspect="1"/>
          </p:cNvPicPr>
          <p:nvPr/>
        </p:nvPicPr>
        <p:blipFill>
          <a:blip r:embed="rId3"/>
          <a:stretch>
            <a:fillRect/>
          </a:stretch>
        </p:blipFill>
        <p:spPr>
          <a:xfrm>
            <a:off x="4263193" y="2874404"/>
            <a:ext cx="3654178" cy="2924681"/>
          </a:xfrm>
          <a:prstGeom prst="rect">
            <a:avLst/>
          </a:prstGeom>
        </p:spPr>
      </p:pic>
      <p:pic>
        <p:nvPicPr>
          <p:cNvPr id="12" name="図 11">
            <a:extLst>
              <a:ext uri="{FF2B5EF4-FFF2-40B4-BE49-F238E27FC236}">
                <a16:creationId xmlns:a16="http://schemas.microsoft.com/office/drawing/2014/main" id="{F1AD9D77-E3B3-B384-3CF3-473360B3AB22}"/>
              </a:ext>
            </a:extLst>
          </p:cNvPr>
          <p:cNvPicPr>
            <a:picLocks noChangeAspect="1"/>
          </p:cNvPicPr>
          <p:nvPr/>
        </p:nvPicPr>
        <p:blipFill>
          <a:blip r:embed="rId4"/>
          <a:stretch>
            <a:fillRect/>
          </a:stretch>
        </p:blipFill>
        <p:spPr>
          <a:xfrm>
            <a:off x="8282819" y="2874404"/>
            <a:ext cx="3552380" cy="2182094"/>
          </a:xfrm>
          <a:prstGeom prst="rect">
            <a:avLst/>
          </a:prstGeom>
        </p:spPr>
      </p:pic>
      <p:graphicFrame>
        <p:nvGraphicFramePr>
          <p:cNvPr id="16" name="表 15">
            <a:extLst>
              <a:ext uri="{FF2B5EF4-FFF2-40B4-BE49-F238E27FC236}">
                <a16:creationId xmlns:a16="http://schemas.microsoft.com/office/drawing/2014/main" id="{5E275D2A-7B8E-FAA7-5771-0A2683F9563D}"/>
              </a:ext>
            </a:extLst>
          </p:cNvPr>
          <p:cNvGraphicFramePr>
            <a:graphicFrameLocks noGrp="1"/>
          </p:cNvGraphicFramePr>
          <p:nvPr>
            <p:extLst>
              <p:ext uri="{D42A27DB-BD31-4B8C-83A1-F6EECF244321}">
                <p14:modId xmlns:p14="http://schemas.microsoft.com/office/powerpoint/2010/main" val="2497864339"/>
              </p:ext>
            </p:extLst>
          </p:nvPr>
        </p:nvGraphicFramePr>
        <p:xfrm>
          <a:off x="7917371" y="5736227"/>
          <a:ext cx="4083433" cy="548640"/>
        </p:xfrm>
        <a:graphic>
          <a:graphicData uri="http://schemas.openxmlformats.org/drawingml/2006/table">
            <a:tbl>
              <a:tblPr firstRow="1" bandRow="1">
                <a:tableStyleId>{5C22544A-7EE6-4342-B048-85BDC9FD1C3A}</a:tableStyleId>
              </a:tblPr>
              <a:tblGrid>
                <a:gridCol w="4083433">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a:t>dotnet-runtime-7.0.14-win-x64.exe  </a:t>
                      </a:r>
                      <a:r>
                        <a:rPr kumimoji="1" lang="en-US" altLang="ja-JP" sz="1200"/>
                        <a:t>27.6M</a:t>
                      </a:r>
                      <a:endParaRPr kumimoji="1" lang="ja-JP" altLang="en-US" sz="1200"/>
                    </a:p>
                  </a:txBody>
                  <a:tcPr/>
                </a:tc>
                <a:extLst>
                  <a:ext uri="{0D108BD9-81ED-4DB2-BD59-A6C34878D82A}">
                    <a16:rowId xmlns:a16="http://schemas.microsoft.com/office/drawing/2014/main" val="2184247449"/>
                  </a:ext>
                </a:extLst>
              </a:tr>
            </a:tbl>
          </a:graphicData>
        </a:graphic>
      </p:graphicFrame>
      <p:sp>
        <p:nvSpPr>
          <p:cNvPr id="6" name="正方形/長方形 5">
            <a:extLst>
              <a:ext uri="{FF2B5EF4-FFF2-40B4-BE49-F238E27FC236}">
                <a16:creationId xmlns:a16="http://schemas.microsoft.com/office/drawing/2014/main" id="{9CA70073-EB73-4FEE-2D15-440E6E63BD8E}"/>
              </a:ext>
            </a:extLst>
          </p:cNvPr>
          <p:cNvSpPr/>
          <p:nvPr/>
        </p:nvSpPr>
        <p:spPr>
          <a:xfrm>
            <a:off x="1848555" y="4805494"/>
            <a:ext cx="1610261" cy="32309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C455FEA-4326-341C-49C3-E8C576255A1F}"/>
              </a:ext>
            </a:extLst>
          </p:cNvPr>
          <p:cNvSpPr/>
          <p:nvPr/>
        </p:nvSpPr>
        <p:spPr>
          <a:xfrm>
            <a:off x="6087269" y="3196073"/>
            <a:ext cx="1610261" cy="32309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C38B33E-20E1-111A-DD85-D1B40D20C3F6}"/>
              </a:ext>
            </a:extLst>
          </p:cNvPr>
          <p:cNvSpPr/>
          <p:nvPr/>
        </p:nvSpPr>
        <p:spPr>
          <a:xfrm>
            <a:off x="9153956" y="3965451"/>
            <a:ext cx="1610261" cy="32309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9241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en-US" altLang="ja-JP"/>
              <a:t>2-1-4-12. MS ASP.NET Core Shared Freamwork</a:t>
            </a:r>
            <a:r>
              <a:rPr lang="ja-JP" altLang="en-US"/>
              <a:t>ダウンロード手順</a:t>
            </a:r>
            <a:endParaRPr lang="en-US" altLang="ja-JP"/>
          </a:p>
        </p:txBody>
      </p:sp>
      <p:sp>
        <p:nvSpPr>
          <p:cNvPr id="9" name="テキスト ボックス 8">
            <a:extLst>
              <a:ext uri="{FF2B5EF4-FFF2-40B4-BE49-F238E27FC236}">
                <a16:creationId xmlns:a16="http://schemas.microsoft.com/office/drawing/2014/main" id="{B16CAB2E-313B-668E-9DE9-7C0D97EB4E42}"/>
              </a:ext>
            </a:extLst>
          </p:cNvPr>
          <p:cNvSpPr txBox="1"/>
          <p:nvPr/>
        </p:nvSpPr>
        <p:spPr>
          <a:xfrm>
            <a:off x="249252" y="2318545"/>
            <a:ext cx="3719545" cy="769441"/>
          </a:xfrm>
          <a:prstGeom prst="rect">
            <a:avLst/>
          </a:prstGeom>
          <a:noFill/>
        </p:spPr>
        <p:txBody>
          <a:bodyPr wrap="square">
            <a:spAutoFit/>
          </a:bodyPr>
          <a:lstStyle/>
          <a:p>
            <a:r>
              <a:rPr lang="ja-JP" altLang="en-US" sz="1100"/>
              <a:t>https://aka.ms/dotnet-core-applaunch?framework=Microsoft.AspNetCore.App&amp;framework_version=7.0.0&amp;arch=x64&amp;rid=win10-x64</a:t>
            </a:r>
          </a:p>
        </p:txBody>
      </p:sp>
      <p:sp>
        <p:nvSpPr>
          <p:cNvPr id="3" name="テキスト ボックス 2">
            <a:extLst>
              <a:ext uri="{FF2B5EF4-FFF2-40B4-BE49-F238E27FC236}">
                <a16:creationId xmlns:a16="http://schemas.microsoft.com/office/drawing/2014/main" id="{9725BCFA-CAC0-9150-830E-C23B105E96B9}"/>
              </a:ext>
            </a:extLst>
          </p:cNvPr>
          <p:cNvSpPr txBox="1"/>
          <p:nvPr/>
        </p:nvSpPr>
        <p:spPr>
          <a:xfrm>
            <a:off x="267629" y="1443243"/>
            <a:ext cx="3577439" cy="830997"/>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a:t>
            </a:r>
            <a:r>
              <a:rPr kumimoji="1" lang="ja-JP" altLang="en-US" sz="1400"/>
              <a:t>こちらをクリックして</a:t>
            </a:r>
            <a:r>
              <a:rPr lang="ja-JP" altLang="en-US" sz="1400"/>
              <a:t>手動でダウンロードしてください</a:t>
            </a:r>
            <a:r>
              <a:rPr kumimoji="1" lang="ja-JP" altLang="en-US" sz="1600"/>
              <a:t>」をクリックします。</a:t>
            </a:r>
          </a:p>
        </p:txBody>
      </p:sp>
      <p:sp>
        <p:nvSpPr>
          <p:cNvPr id="14" name="テキスト ボックス 13">
            <a:extLst>
              <a:ext uri="{FF2B5EF4-FFF2-40B4-BE49-F238E27FC236}">
                <a16:creationId xmlns:a16="http://schemas.microsoft.com/office/drawing/2014/main" id="{C32D6830-8AAE-7B0A-781D-6C7FA79CA98D}"/>
              </a:ext>
            </a:extLst>
          </p:cNvPr>
          <p:cNvSpPr txBox="1"/>
          <p:nvPr/>
        </p:nvSpPr>
        <p:spPr>
          <a:xfrm>
            <a:off x="8294257" y="1443243"/>
            <a:ext cx="3731488" cy="830997"/>
          </a:xfrm>
          <a:prstGeom prst="rect">
            <a:avLst/>
          </a:prstGeom>
          <a:noFill/>
        </p:spPr>
        <p:txBody>
          <a:bodyPr wrap="square" rtlCol="0">
            <a:spAutoFit/>
          </a:bodyPr>
          <a:lstStyle/>
          <a:p>
            <a:r>
              <a:rPr lang="ja-JP" altLang="en-US" sz="1600"/>
              <a:t>③ダウンロードが完了すると、ダウンロードフォルダにファイルが保存されます。</a:t>
            </a:r>
            <a:endParaRPr kumimoji="1" lang="ja-JP" altLang="en-US" sz="1600"/>
          </a:p>
        </p:txBody>
      </p:sp>
      <p:sp>
        <p:nvSpPr>
          <p:cNvPr id="18" name="テキスト ボックス 17">
            <a:extLst>
              <a:ext uri="{FF2B5EF4-FFF2-40B4-BE49-F238E27FC236}">
                <a16:creationId xmlns:a16="http://schemas.microsoft.com/office/drawing/2014/main" id="{7E8A6AEC-948B-96B8-0A1D-8AB7C3240E95}"/>
              </a:ext>
            </a:extLst>
          </p:cNvPr>
          <p:cNvSpPr txBox="1"/>
          <p:nvPr/>
        </p:nvSpPr>
        <p:spPr>
          <a:xfrm>
            <a:off x="4053645" y="1491712"/>
            <a:ext cx="3577439" cy="338554"/>
          </a:xfrm>
          <a:prstGeom prst="rect">
            <a:avLst/>
          </a:prstGeom>
          <a:noFill/>
        </p:spPr>
        <p:txBody>
          <a:bodyPr wrap="square" rtlCol="0">
            <a:spAutoFit/>
          </a:bodyPr>
          <a:lstStyle/>
          <a:p>
            <a:r>
              <a:rPr kumimoji="1" lang="ja-JP" altLang="en-US" sz="1600"/>
              <a:t>②</a:t>
            </a:r>
            <a:r>
              <a:rPr lang="ja-JP" altLang="en-US" sz="1600"/>
              <a:t>ダウンロードが開始されます。</a:t>
            </a:r>
            <a:endParaRPr kumimoji="1" lang="ja-JP" altLang="en-US" sz="1600"/>
          </a:p>
        </p:txBody>
      </p:sp>
      <p:pic>
        <p:nvPicPr>
          <p:cNvPr id="6" name="図 5">
            <a:extLst>
              <a:ext uri="{FF2B5EF4-FFF2-40B4-BE49-F238E27FC236}">
                <a16:creationId xmlns:a16="http://schemas.microsoft.com/office/drawing/2014/main" id="{45A156FF-D7A3-63B0-B9FA-C86588969737}"/>
              </a:ext>
            </a:extLst>
          </p:cNvPr>
          <p:cNvPicPr>
            <a:picLocks noChangeAspect="1"/>
          </p:cNvPicPr>
          <p:nvPr/>
        </p:nvPicPr>
        <p:blipFill>
          <a:blip r:embed="rId2"/>
          <a:stretch>
            <a:fillRect/>
          </a:stretch>
        </p:blipFill>
        <p:spPr>
          <a:xfrm>
            <a:off x="320306" y="3087986"/>
            <a:ext cx="4033980" cy="3228662"/>
          </a:xfrm>
          <a:prstGeom prst="rect">
            <a:avLst/>
          </a:prstGeom>
        </p:spPr>
      </p:pic>
      <p:pic>
        <p:nvPicPr>
          <p:cNvPr id="10" name="図 9">
            <a:extLst>
              <a:ext uri="{FF2B5EF4-FFF2-40B4-BE49-F238E27FC236}">
                <a16:creationId xmlns:a16="http://schemas.microsoft.com/office/drawing/2014/main" id="{42BB4500-B177-D8E2-B131-277854483BE0}"/>
              </a:ext>
            </a:extLst>
          </p:cNvPr>
          <p:cNvPicPr>
            <a:picLocks noChangeAspect="1"/>
          </p:cNvPicPr>
          <p:nvPr/>
        </p:nvPicPr>
        <p:blipFill>
          <a:blip r:embed="rId3"/>
          <a:stretch>
            <a:fillRect/>
          </a:stretch>
        </p:blipFill>
        <p:spPr>
          <a:xfrm>
            <a:off x="4425340" y="3089210"/>
            <a:ext cx="4032452" cy="3227438"/>
          </a:xfrm>
          <a:prstGeom prst="rect">
            <a:avLst/>
          </a:prstGeom>
        </p:spPr>
      </p:pic>
      <p:pic>
        <p:nvPicPr>
          <p:cNvPr id="12" name="図 11">
            <a:extLst>
              <a:ext uri="{FF2B5EF4-FFF2-40B4-BE49-F238E27FC236}">
                <a16:creationId xmlns:a16="http://schemas.microsoft.com/office/drawing/2014/main" id="{8DFBCD49-1CFC-1EAF-89AC-0DC9DBED5769}"/>
              </a:ext>
            </a:extLst>
          </p:cNvPr>
          <p:cNvPicPr>
            <a:picLocks noChangeAspect="1"/>
          </p:cNvPicPr>
          <p:nvPr/>
        </p:nvPicPr>
        <p:blipFill>
          <a:blip r:embed="rId4"/>
          <a:stretch>
            <a:fillRect/>
          </a:stretch>
        </p:blipFill>
        <p:spPr>
          <a:xfrm>
            <a:off x="8511435" y="3087986"/>
            <a:ext cx="3603275" cy="2213357"/>
          </a:xfrm>
          <a:prstGeom prst="rect">
            <a:avLst/>
          </a:prstGeom>
        </p:spPr>
      </p:pic>
      <p:graphicFrame>
        <p:nvGraphicFramePr>
          <p:cNvPr id="16" name="表 15">
            <a:extLst>
              <a:ext uri="{FF2B5EF4-FFF2-40B4-BE49-F238E27FC236}">
                <a16:creationId xmlns:a16="http://schemas.microsoft.com/office/drawing/2014/main" id="{BF6DC656-AC24-33D0-56A8-9BF921E5C614}"/>
              </a:ext>
            </a:extLst>
          </p:cNvPr>
          <p:cNvGraphicFramePr>
            <a:graphicFrameLocks noGrp="1"/>
          </p:cNvGraphicFramePr>
          <p:nvPr>
            <p:extLst>
              <p:ext uri="{D42A27DB-BD31-4B8C-83A1-F6EECF244321}">
                <p14:modId xmlns:p14="http://schemas.microsoft.com/office/powerpoint/2010/main" val="3843084551"/>
              </p:ext>
            </p:extLst>
          </p:nvPr>
        </p:nvGraphicFramePr>
        <p:xfrm>
          <a:off x="7380514" y="5736227"/>
          <a:ext cx="4620290" cy="548640"/>
        </p:xfrm>
        <a:graphic>
          <a:graphicData uri="http://schemas.openxmlformats.org/drawingml/2006/table">
            <a:tbl>
              <a:tblPr firstRow="1" bandRow="1">
                <a:tableStyleId>{5C22544A-7EE6-4342-B048-85BDC9FD1C3A}</a:tableStyleId>
              </a:tblPr>
              <a:tblGrid>
                <a:gridCol w="4620290">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a:t>aspnetcore-runtime-7.0.14-win-x64.exe　</a:t>
                      </a:r>
                      <a:r>
                        <a:rPr kumimoji="1" lang="en-US" altLang="ja-JP" sz="1200"/>
                        <a:t>9.4M</a:t>
                      </a:r>
                      <a:endParaRPr kumimoji="1" lang="ja-JP" altLang="en-US" sz="1200"/>
                    </a:p>
                  </a:txBody>
                  <a:tcPr/>
                </a:tc>
                <a:extLst>
                  <a:ext uri="{0D108BD9-81ED-4DB2-BD59-A6C34878D82A}">
                    <a16:rowId xmlns:a16="http://schemas.microsoft.com/office/drawing/2014/main" val="2184247449"/>
                  </a:ext>
                </a:extLst>
              </a:tr>
            </a:tbl>
          </a:graphicData>
        </a:graphic>
      </p:graphicFrame>
      <p:sp>
        <p:nvSpPr>
          <p:cNvPr id="4" name="正方形/長方形 3">
            <a:extLst>
              <a:ext uri="{FF2B5EF4-FFF2-40B4-BE49-F238E27FC236}">
                <a16:creationId xmlns:a16="http://schemas.microsoft.com/office/drawing/2014/main" id="{4A2800AF-B99F-635D-2FA7-54FF4FC1B147}"/>
              </a:ext>
            </a:extLst>
          </p:cNvPr>
          <p:cNvSpPr/>
          <p:nvPr/>
        </p:nvSpPr>
        <p:spPr>
          <a:xfrm>
            <a:off x="2056348" y="5890067"/>
            <a:ext cx="1788720" cy="32309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27BAAB8-10E6-5295-AB6D-9CB01B94A665}"/>
              </a:ext>
            </a:extLst>
          </p:cNvPr>
          <p:cNvSpPr/>
          <p:nvPr/>
        </p:nvSpPr>
        <p:spPr>
          <a:xfrm>
            <a:off x="6441566" y="3416932"/>
            <a:ext cx="1788720" cy="32309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9D82BFB-14D1-D150-D33C-64D1BCFA0244}"/>
              </a:ext>
            </a:extLst>
          </p:cNvPr>
          <p:cNvSpPr/>
          <p:nvPr/>
        </p:nvSpPr>
        <p:spPr>
          <a:xfrm>
            <a:off x="9334938" y="4415031"/>
            <a:ext cx="1788720" cy="32309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7901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2-1-4.</a:t>
            </a:r>
            <a:r>
              <a:rPr lang="ja-JP" altLang="en-US"/>
              <a:t>必要ソフトダウンロード</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2-1-4-13.</a:t>
            </a:r>
            <a:r>
              <a:rPr kumimoji="1" lang="en-US" altLang="ja-JP" sz="1800"/>
              <a:t> </a:t>
            </a:r>
            <a:r>
              <a:rPr lang="en-US" altLang="ja-JP"/>
              <a:t>PostgreSQL</a:t>
            </a:r>
            <a:r>
              <a:rPr kumimoji="1" lang="en-US" altLang="ja-JP" sz="1800"/>
              <a:t> </a:t>
            </a:r>
            <a:r>
              <a:rPr lang="ja-JP" altLang="en-US"/>
              <a:t>ダウンロード手順</a:t>
            </a:r>
            <a:endParaRPr kumimoji="1" lang="ja-JP" altLang="en-US" sz="1800"/>
          </a:p>
        </p:txBody>
      </p:sp>
      <p:sp>
        <p:nvSpPr>
          <p:cNvPr id="10" name="正方形/長方形 9">
            <a:extLst>
              <a:ext uri="{FF2B5EF4-FFF2-40B4-BE49-F238E27FC236}">
                <a16:creationId xmlns:a16="http://schemas.microsoft.com/office/drawing/2014/main" id="{D917966A-95D1-E38A-A8CF-A2A47F5A0B29}"/>
              </a:ext>
            </a:extLst>
          </p:cNvPr>
          <p:cNvSpPr/>
          <p:nvPr/>
        </p:nvSpPr>
        <p:spPr>
          <a:xfrm>
            <a:off x="695325" y="1457325"/>
            <a:ext cx="11115675" cy="10096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a:t>postgresql</a:t>
            </a:r>
            <a:r>
              <a:rPr kumimoji="1" lang="ja-JP" altLang="en-US"/>
              <a:t>は、</a:t>
            </a:r>
            <a:r>
              <a:rPr lang="ja-JP" altLang="en-US"/>
              <a:t>公式のリポジトリサーバより</a:t>
            </a:r>
            <a:r>
              <a:rPr lang="en-US" altLang="ja-JP"/>
              <a:t>Linux</a:t>
            </a:r>
            <a:r>
              <a:rPr lang="ja-JP" altLang="en-US"/>
              <a:t>コマンドを使ってダウンロードするため、ここでは手順を省略します。データベースサーバ構築手順内で説明します。</a:t>
            </a:r>
            <a:endParaRPr kumimoji="1" lang="ja-JP" altLang="en-US"/>
          </a:p>
        </p:txBody>
      </p:sp>
    </p:spTree>
    <p:extLst>
      <p:ext uri="{BB962C8B-B14F-4D97-AF65-F5344CB8AC3E}">
        <p14:creationId xmlns:p14="http://schemas.microsoft.com/office/powerpoint/2010/main" val="2852404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2-1-5.VirtualBOX</a:t>
            </a:r>
            <a:r>
              <a:rPr lang="ja-JP" altLang="en-US"/>
              <a:t>インストール</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861440"/>
            <a:ext cx="11344390" cy="109799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仮想化ツール「</a:t>
            </a:r>
            <a:r>
              <a:rPr kumimoji="1" lang="en-US" altLang="ja-JP" err="1"/>
              <a:t>VirtualBOX</a:t>
            </a:r>
            <a:r>
              <a:rPr kumimoji="1" lang="ja-JP" altLang="en-US"/>
              <a:t>」のインストール手順について説明します。</a:t>
            </a:r>
            <a:endParaRPr lang="en-US" altLang="ja-JP"/>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2756015"/>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構成概要（ソフトウェア）</a:t>
            </a:r>
            <a:endParaRPr lang="en-US" altLang="ja-JP"/>
          </a:p>
        </p:txBody>
      </p:sp>
      <p:sp>
        <p:nvSpPr>
          <p:cNvPr id="2" name="正方形/長方形 1">
            <a:extLst>
              <a:ext uri="{FF2B5EF4-FFF2-40B4-BE49-F238E27FC236}">
                <a16:creationId xmlns:a16="http://schemas.microsoft.com/office/drawing/2014/main" id="{715B468A-C6BD-DA4A-3FB5-2E488A54D4D7}"/>
              </a:ext>
            </a:extLst>
          </p:cNvPr>
          <p:cNvSpPr/>
          <p:nvPr/>
        </p:nvSpPr>
        <p:spPr>
          <a:xfrm>
            <a:off x="6096002" y="5224173"/>
            <a:ext cx="4294909" cy="47432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a:t>Ｗｉｎｄｏｗｓ</a:t>
            </a:r>
            <a:r>
              <a:rPr kumimoji="1" lang="en-US" altLang="ja-JP"/>
              <a:t>11</a:t>
            </a:r>
            <a:endParaRPr kumimoji="1" lang="ja-JP" altLang="en-US"/>
          </a:p>
        </p:txBody>
      </p:sp>
      <p:sp>
        <p:nvSpPr>
          <p:cNvPr id="3" name="正方形/長方形 2">
            <a:extLst>
              <a:ext uri="{FF2B5EF4-FFF2-40B4-BE49-F238E27FC236}">
                <a16:creationId xmlns:a16="http://schemas.microsoft.com/office/drawing/2014/main" id="{6E46D050-0EB1-A6F3-F0E8-617548442B8C}"/>
              </a:ext>
            </a:extLst>
          </p:cNvPr>
          <p:cNvSpPr/>
          <p:nvPr/>
        </p:nvSpPr>
        <p:spPr>
          <a:xfrm>
            <a:off x="6096001" y="4548567"/>
            <a:ext cx="4294909" cy="5957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ja-JP"/>
              <a:t>VirtualBOX</a:t>
            </a:r>
            <a:endParaRPr kumimoji="1" lang="ja-JP" altLang="en-US"/>
          </a:p>
        </p:txBody>
      </p:sp>
      <p:sp>
        <p:nvSpPr>
          <p:cNvPr id="4" name="正方形/長方形 3">
            <a:extLst>
              <a:ext uri="{FF2B5EF4-FFF2-40B4-BE49-F238E27FC236}">
                <a16:creationId xmlns:a16="http://schemas.microsoft.com/office/drawing/2014/main" id="{21101720-7E4C-9128-F958-07BA76E8CA64}"/>
              </a:ext>
            </a:extLst>
          </p:cNvPr>
          <p:cNvSpPr/>
          <p:nvPr/>
        </p:nvSpPr>
        <p:spPr>
          <a:xfrm>
            <a:off x="7204366" y="3253572"/>
            <a:ext cx="3186543" cy="12151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仮想マシン（</a:t>
            </a:r>
            <a:r>
              <a:rPr kumimoji="1" lang="en-US" altLang="ja-JP"/>
              <a:t>VM</a:t>
            </a:r>
            <a:r>
              <a:rPr kumimoji="1" lang="ja-JP" altLang="en-US"/>
              <a:t>）</a:t>
            </a:r>
          </a:p>
        </p:txBody>
      </p:sp>
      <p:sp>
        <p:nvSpPr>
          <p:cNvPr id="5" name="正方形/長方形 4">
            <a:extLst>
              <a:ext uri="{FF2B5EF4-FFF2-40B4-BE49-F238E27FC236}">
                <a16:creationId xmlns:a16="http://schemas.microsoft.com/office/drawing/2014/main" id="{1B2C77B4-7DFC-9DD5-4739-1206914EAC3F}"/>
              </a:ext>
            </a:extLst>
          </p:cNvPr>
          <p:cNvSpPr/>
          <p:nvPr/>
        </p:nvSpPr>
        <p:spPr>
          <a:xfrm>
            <a:off x="6096000" y="5761230"/>
            <a:ext cx="4294909" cy="47432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a:t>物理マシン</a:t>
            </a:r>
            <a:r>
              <a:rPr kumimoji="1" lang="en-US" altLang="ja-JP"/>
              <a:t>(</a:t>
            </a:r>
            <a:r>
              <a:rPr kumimoji="1" lang="ja-JP" altLang="en-US"/>
              <a:t>富士通　</a:t>
            </a:r>
            <a:r>
              <a:rPr kumimoji="1" lang="en-US" altLang="ja-JP"/>
              <a:t>D588/CX)</a:t>
            </a:r>
            <a:endParaRPr kumimoji="1" lang="ja-JP" altLang="en-US"/>
          </a:p>
        </p:txBody>
      </p:sp>
      <p:sp>
        <p:nvSpPr>
          <p:cNvPr id="6" name="吹き出し: 折線 5">
            <a:extLst>
              <a:ext uri="{FF2B5EF4-FFF2-40B4-BE49-F238E27FC236}">
                <a16:creationId xmlns:a16="http://schemas.microsoft.com/office/drawing/2014/main" id="{33F02D1D-959A-5FFD-91E6-77BBE3E42C2F}"/>
              </a:ext>
            </a:extLst>
          </p:cNvPr>
          <p:cNvSpPr/>
          <p:nvPr/>
        </p:nvSpPr>
        <p:spPr>
          <a:xfrm flipH="1">
            <a:off x="2685143" y="3277215"/>
            <a:ext cx="3410857" cy="595746"/>
          </a:xfrm>
          <a:prstGeom prst="borderCallout2">
            <a:avLst>
              <a:gd name="adj1" fmla="val 18750"/>
              <a:gd name="adj2" fmla="val -8333"/>
              <a:gd name="adj3" fmla="val 18750"/>
              <a:gd name="adj4" fmla="val -16667"/>
              <a:gd name="adj5" fmla="val 241625"/>
              <a:gd name="adj6" fmla="val -3063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a:t>この部分をインストールします。</a:t>
            </a:r>
            <a:endParaRPr kumimoji="1" lang="en-US" altLang="ja-JP"/>
          </a:p>
        </p:txBody>
      </p:sp>
    </p:spTree>
    <p:extLst>
      <p:ext uri="{BB962C8B-B14F-4D97-AF65-F5344CB8AC3E}">
        <p14:creationId xmlns:p14="http://schemas.microsoft.com/office/powerpoint/2010/main" val="841676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2-1-5.VirtualBOX</a:t>
            </a:r>
            <a:r>
              <a:rPr lang="ja-JP" altLang="en-US"/>
              <a:t>インストール</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2-1-5-1.</a:t>
            </a:r>
            <a:r>
              <a:rPr kumimoji="1" lang="en-US" altLang="ja-JP" sz="1800"/>
              <a:t> VirtualBOX7.10 </a:t>
            </a:r>
            <a:r>
              <a:rPr kumimoji="1" lang="ja-JP" altLang="en-US" sz="1800"/>
              <a:t>インストール</a:t>
            </a:r>
            <a:r>
              <a:rPr lang="ja-JP" altLang="en-US"/>
              <a:t>手順</a:t>
            </a:r>
            <a:endParaRPr kumimoji="1" lang="ja-JP" altLang="en-US" sz="1800"/>
          </a:p>
        </p:txBody>
      </p:sp>
      <p:pic>
        <p:nvPicPr>
          <p:cNvPr id="2" name="図 1">
            <a:extLst>
              <a:ext uri="{FF2B5EF4-FFF2-40B4-BE49-F238E27FC236}">
                <a16:creationId xmlns:a16="http://schemas.microsoft.com/office/drawing/2014/main" id="{13A930B2-A0A0-39D4-DAA7-D1A6DF20AE59}"/>
              </a:ext>
            </a:extLst>
          </p:cNvPr>
          <p:cNvPicPr>
            <a:picLocks noChangeAspect="1"/>
          </p:cNvPicPr>
          <p:nvPr/>
        </p:nvPicPr>
        <p:blipFill>
          <a:blip r:embed="rId2"/>
          <a:stretch>
            <a:fillRect/>
          </a:stretch>
        </p:blipFill>
        <p:spPr>
          <a:xfrm>
            <a:off x="355489" y="2733940"/>
            <a:ext cx="3005245" cy="2006011"/>
          </a:xfrm>
          <a:prstGeom prst="rect">
            <a:avLst/>
          </a:prstGeom>
        </p:spPr>
      </p:pic>
      <p:pic>
        <p:nvPicPr>
          <p:cNvPr id="10" name="図 9">
            <a:extLst>
              <a:ext uri="{FF2B5EF4-FFF2-40B4-BE49-F238E27FC236}">
                <a16:creationId xmlns:a16="http://schemas.microsoft.com/office/drawing/2014/main" id="{C0FC3261-CC58-79FB-5675-4D893242AD51}"/>
              </a:ext>
            </a:extLst>
          </p:cNvPr>
          <p:cNvPicPr>
            <a:picLocks noChangeAspect="1"/>
          </p:cNvPicPr>
          <p:nvPr/>
        </p:nvPicPr>
        <p:blipFill>
          <a:blip r:embed="rId3"/>
          <a:stretch>
            <a:fillRect/>
          </a:stretch>
        </p:blipFill>
        <p:spPr>
          <a:xfrm>
            <a:off x="4195378" y="2731541"/>
            <a:ext cx="2286948" cy="2008410"/>
          </a:xfrm>
          <a:prstGeom prst="rect">
            <a:avLst/>
          </a:prstGeom>
        </p:spPr>
      </p:pic>
      <p:pic>
        <p:nvPicPr>
          <p:cNvPr id="14" name="図 13">
            <a:extLst>
              <a:ext uri="{FF2B5EF4-FFF2-40B4-BE49-F238E27FC236}">
                <a16:creationId xmlns:a16="http://schemas.microsoft.com/office/drawing/2014/main" id="{6C71FBC2-EE0C-4C5A-AA9B-1BD894EF53D7}"/>
              </a:ext>
            </a:extLst>
          </p:cNvPr>
          <p:cNvPicPr>
            <a:picLocks noChangeAspect="1"/>
          </p:cNvPicPr>
          <p:nvPr/>
        </p:nvPicPr>
        <p:blipFill>
          <a:blip r:embed="rId4"/>
          <a:stretch>
            <a:fillRect/>
          </a:stretch>
        </p:blipFill>
        <p:spPr>
          <a:xfrm>
            <a:off x="7594061" y="2735636"/>
            <a:ext cx="3592316" cy="2844824"/>
          </a:xfrm>
          <a:prstGeom prst="rect">
            <a:avLst/>
          </a:prstGeom>
        </p:spPr>
      </p:pic>
      <p:sp>
        <p:nvSpPr>
          <p:cNvPr id="3" name="テキスト ボックス 2">
            <a:extLst>
              <a:ext uri="{FF2B5EF4-FFF2-40B4-BE49-F238E27FC236}">
                <a16:creationId xmlns:a16="http://schemas.microsoft.com/office/drawing/2014/main" id="{DFDE60DF-561F-1E48-1D2C-5434D0B5725E}"/>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①ダウンロードフォルダ内の「</a:t>
            </a:r>
            <a:r>
              <a:rPr kumimoji="1" lang="en-US" altLang="ja-JP" sz="1200"/>
              <a:t>7.0.10-158379-Win.exe</a:t>
            </a:r>
            <a:r>
              <a:rPr kumimoji="1" lang="ja-JP" altLang="en-US" sz="1600"/>
              <a:t>」をダブルクリックし実行します。</a:t>
            </a:r>
          </a:p>
        </p:txBody>
      </p:sp>
      <p:sp>
        <p:nvSpPr>
          <p:cNvPr id="4" name="テキスト ボックス 3">
            <a:extLst>
              <a:ext uri="{FF2B5EF4-FFF2-40B4-BE49-F238E27FC236}">
                <a16:creationId xmlns:a16="http://schemas.microsoft.com/office/drawing/2014/main" id="{802E37EB-D542-674C-D953-48AE12568905}"/>
              </a:ext>
            </a:extLst>
          </p:cNvPr>
          <p:cNvSpPr txBox="1"/>
          <p:nvPr/>
        </p:nvSpPr>
        <p:spPr>
          <a:xfrm>
            <a:off x="7594062" y="1443243"/>
            <a:ext cx="3693063" cy="584775"/>
          </a:xfrm>
          <a:prstGeom prst="rect">
            <a:avLst/>
          </a:prstGeom>
          <a:noFill/>
        </p:spPr>
        <p:txBody>
          <a:bodyPr wrap="square" rtlCol="0">
            <a:spAutoFit/>
          </a:bodyPr>
          <a:lstStyle/>
          <a:p>
            <a:r>
              <a:rPr lang="ja-JP" altLang="en-US" sz="1600"/>
              <a:t>③以下の画面が表示されるので、「</a:t>
            </a:r>
            <a:r>
              <a:rPr lang="en-US" altLang="ja-JP" sz="1600"/>
              <a:t>NEXT&gt;</a:t>
            </a:r>
            <a:r>
              <a:rPr lang="ja-JP" altLang="en-US" sz="1600"/>
              <a:t>」ボタンをクリックします。</a:t>
            </a:r>
            <a:endParaRPr kumimoji="1" lang="ja-JP" altLang="en-US" sz="1600"/>
          </a:p>
        </p:txBody>
      </p:sp>
      <p:sp>
        <p:nvSpPr>
          <p:cNvPr id="5" name="テキスト ボックス 4">
            <a:extLst>
              <a:ext uri="{FF2B5EF4-FFF2-40B4-BE49-F238E27FC236}">
                <a16:creationId xmlns:a16="http://schemas.microsoft.com/office/drawing/2014/main" id="{03C7EE2C-F08A-B2B4-38C8-A8B24F56DC88}"/>
              </a:ext>
            </a:extLst>
          </p:cNvPr>
          <p:cNvSpPr txBox="1"/>
          <p:nvPr/>
        </p:nvSpPr>
        <p:spPr>
          <a:xfrm>
            <a:off x="4053645" y="1491712"/>
            <a:ext cx="3147255" cy="584775"/>
          </a:xfrm>
          <a:prstGeom prst="rect">
            <a:avLst/>
          </a:prstGeom>
          <a:noFill/>
        </p:spPr>
        <p:txBody>
          <a:bodyPr wrap="square" rtlCol="0">
            <a:spAutoFit/>
          </a:bodyPr>
          <a:lstStyle/>
          <a:p>
            <a:r>
              <a:rPr kumimoji="1" lang="ja-JP" altLang="en-US" sz="1600"/>
              <a:t>②以下の画面が表示されるので、「はい」ボタンをクリックします。</a:t>
            </a:r>
          </a:p>
        </p:txBody>
      </p:sp>
      <p:sp>
        <p:nvSpPr>
          <p:cNvPr id="6" name="正方形/長方形 5">
            <a:extLst>
              <a:ext uri="{FF2B5EF4-FFF2-40B4-BE49-F238E27FC236}">
                <a16:creationId xmlns:a16="http://schemas.microsoft.com/office/drawing/2014/main" id="{FC4794CF-7990-683C-B626-302398C32A37}"/>
              </a:ext>
            </a:extLst>
          </p:cNvPr>
          <p:cNvSpPr/>
          <p:nvPr/>
        </p:nvSpPr>
        <p:spPr>
          <a:xfrm>
            <a:off x="794757" y="3278372"/>
            <a:ext cx="767343" cy="72212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93E72C8-BD97-D8E2-6C85-F6A749CE4895}"/>
              </a:ext>
            </a:extLst>
          </p:cNvPr>
          <p:cNvSpPr/>
          <p:nvPr/>
        </p:nvSpPr>
        <p:spPr>
          <a:xfrm>
            <a:off x="4237351" y="4288022"/>
            <a:ext cx="1338843" cy="5847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0C1EC5C-D713-E029-C4D6-BD166356BFF6}"/>
              </a:ext>
            </a:extLst>
          </p:cNvPr>
          <p:cNvSpPr/>
          <p:nvPr/>
        </p:nvSpPr>
        <p:spPr>
          <a:xfrm>
            <a:off x="9795710" y="5122370"/>
            <a:ext cx="805615" cy="56405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7E200D4-E0E9-B129-9973-5C371772A34F}"/>
              </a:ext>
            </a:extLst>
          </p:cNvPr>
          <p:cNvSpPr txBox="1"/>
          <p:nvPr/>
        </p:nvSpPr>
        <p:spPr>
          <a:xfrm>
            <a:off x="6020433" y="5766865"/>
            <a:ext cx="3147255" cy="600164"/>
          </a:xfrm>
          <a:prstGeom prst="rect">
            <a:avLst/>
          </a:prstGeom>
          <a:noFill/>
        </p:spPr>
        <p:txBody>
          <a:bodyPr wrap="square" rtlCol="0">
            <a:spAutoFit/>
          </a:bodyPr>
          <a:lstStyle/>
          <a:p>
            <a:r>
              <a:rPr kumimoji="1" lang="en-US" altLang="ja-JP" sz="1100">
                <a:solidFill>
                  <a:srgbClr val="FF0000"/>
                </a:solidFill>
              </a:rPr>
              <a:t>※MS C++ 2019</a:t>
            </a:r>
            <a:r>
              <a:rPr lang="ja-JP" altLang="en-US" sz="1100">
                <a:solidFill>
                  <a:srgbClr val="FF0000"/>
                </a:solidFill>
              </a:rPr>
              <a:t>再配布パッケージ不足のエラーメッセージが出力された場合は、指示に従いインストールしてください。</a:t>
            </a:r>
            <a:endParaRPr kumimoji="1" lang="ja-JP" altLang="en-US" sz="1100">
              <a:solidFill>
                <a:srgbClr val="FF0000"/>
              </a:solidFill>
            </a:endParaRPr>
          </a:p>
        </p:txBody>
      </p:sp>
    </p:spTree>
    <p:extLst>
      <p:ext uri="{BB962C8B-B14F-4D97-AF65-F5344CB8AC3E}">
        <p14:creationId xmlns:p14="http://schemas.microsoft.com/office/powerpoint/2010/main" val="1455497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2-1-5.VirtualBOX</a:t>
            </a:r>
            <a:r>
              <a:rPr lang="ja-JP" altLang="en-US"/>
              <a:t>インストール</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2-1-5-1.</a:t>
            </a:r>
            <a:r>
              <a:rPr kumimoji="1" lang="en-US" altLang="ja-JP" sz="1800"/>
              <a:t> VirtualBOX7.10 </a:t>
            </a:r>
            <a:r>
              <a:rPr kumimoji="1" lang="ja-JP" altLang="en-US" sz="1800"/>
              <a:t>インストール</a:t>
            </a:r>
            <a:r>
              <a:rPr lang="ja-JP" altLang="en-US"/>
              <a:t>手順</a:t>
            </a:r>
            <a:endParaRPr kumimoji="1" lang="ja-JP" altLang="en-US" sz="1800"/>
          </a:p>
        </p:txBody>
      </p:sp>
      <p:pic>
        <p:nvPicPr>
          <p:cNvPr id="3" name="図 2">
            <a:extLst>
              <a:ext uri="{FF2B5EF4-FFF2-40B4-BE49-F238E27FC236}">
                <a16:creationId xmlns:a16="http://schemas.microsoft.com/office/drawing/2014/main" id="{E15A627D-01CB-4697-7346-C92E2BB7371C}"/>
              </a:ext>
            </a:extLst>
          </p:cNvPr>
          <p:cNvPicPr>
            <a:picLocks noChangeAspect="1"/>
          </p:cNvPicPr>
          <p:nvPr/>
        </p:nvPicPr>
        <p:blipFill>
          <a:blip r:embed="rId2"/>
          <a:stretch>
            <a:fillRect/>
          </a:stretch>
        </p:blipFill>
        <p:spPr>
          <a:xfrm>
            <a:off x="352490" y="2712887"/>
            <a:ext cx="3610947" cy="2859578"/>
          </a:xfrm>
          <a:prstGeom prst="rect">
            <a:avLst/>
          </a:prstGeom>
        </p:spPr>
      </p:pic>
      <p:pic>
        <p:nvPicPr>
          <p:cNvPr id="4" name="図 3">
            <a:extLst>
              <a:ext uri="{FF2B5EF4-FFF2-40B4-BE49-F238E27FC236}">
                <a16:creationId xmlns:a16="http://schemas.microsoft.com/office/drawing/2014/main" id="{407EA2B3-F2CA-2AB8-6EA8-15342D679721}"/>
              </a:ext>
            </a:extLst>
          </p:cNvPr>
          <p:cNvPicPr>
            <a:picLocks noChangeAspect="1"/>
          </p:cNvPicPr>
          <p:nvPr/>
        </p:nvPicPr>
        <p:blipFill>
          <a:blip r:embed="rId3"/>
          <a:stretch>
            <a:fillRect/>
          </a:stretch>
        </p:blipFill>
        <p:spPr>
          <a:xfrm>
            <a:off x="4328486" y="2712887"/>
            <a:ext cx="3610947" cy="2859578"/>
          </a:xfrm>
          <a:prstGeom prst="rect">
            <a:avLst/>
          </a:prstGeom>
        </p:spPr>
      </p:pic>
      <p:pic>
        <p:nvPicPr>
          <p:cNvPr id="5" name="図 4">
            <a:extLst>
              <a:ext uri="{FF2B5EF4-FFF2-40B4-BE49-F238E27FC236}">
                <a16:creationId xmlns:a16="http://schemas.microsoft.com/office/drawing/2014/main" id="{8724737D-F97A-6919-A61D-3F027DB4B52C}"/>
              </a:ext>
            </a:extLst>
          </p:cNvPr>
          <p:cNvPicPr>
            <a:picLocks noChangeAspect="1"/>
          </p:cNvPicPr>
          <p:nvPr/>
        </p:nvPicPr>
        <p:blipFill>
          <a:blip r:embed="rId4"/>
          <a:stretch>
            <a:fillRect/>
          </a:stretch>
        </p:blipFill>
        <p:spPr>
          <a:xfrm>
            <a:off x="8304482" y="2712887"/>
            <a:ext cx="3610947" cy="2859578"/>
          </a:xfrm>
          <a:prstGeom prst="rect">
            <a:avLst/>
          </a:prstGeom>
        </p:spPr>
      </p:pic>
      <p:sp>
        <p:nvSpPr>
          <p:cNvPr id="2" name="テキスト ボックス 1">
            <a:extLst>
              <a:ext uri="{FF2B5EF4-FFF2-40B4-BE49-F238E27FC236}">
                <a16:creationId xmlns:a16="http://schemas.microsoft.com/office/drawing/2014/main" id="{31651FDA-A7CF-4680-1E90-43DCE8A147BA}"/>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④</a:t>
            </a:r>
            <a:r>
              <a:rPr lang="ja-JP" altLang="en-US" sz="1600"/>
              <a:t>以下の画面が表示されるので、「</a:t>
            </a:r>
            <a:r>
              <a:rPr lang="en-US" altLang="ja-JP" sz="1600"/>
              <a:t>NEXT&gt;</a:t>
            </a:r>
            <a:r>
              <a:rPr lang="ja-JP" altLang="en-US" sz="1600"/>
              <a:t>」ボタンをクリックします。</a:t>
            </a:r>
            <a:endParaRPr kumimoji="1" lang="ja-JP" altLang="en-US" sz="1600"/>
          </a:p>
        </p:txBody>
      </p:sp>
      <p:sp>
        <p:nvSpPr>
          <p:cNvPr id="6" name="テキスト ボックス 5">
            <a:extLst>
              <a:ext uri="{FF2B5EF4-FFF2-40B4-BE49-F238E27FC236}">
                <a16:creationId xmlns:a16="http://schemas.microsoft.com/office/drawing/2014/main" id="{9EDD04E6-6E68-A9FE-E88E-E0D8F42C9C8F}"/>
              </a:ext>
            </a:extLst>
          </p:cNvPr>
          <p:cNvSpPr txBox="1"/>
          <p:nvPr/>
        </p:nvSpPr>
        <p:spPr>
          <a:xfrm>
            <a:off x="8294257" y="1443243"/>
            <a:ext cx="3731488" cy="584775"/>
          </a:xfrm>
          <a:prstGeom prst="rect">
            <a:avLst/>
          </a:prstGeom>
          <a:noFill/>
        </p:spPr>
        <p:txBody>
          <a:bodyPr wrap="square" rtlCol="0">
            <a:spAutoFit/>
          </a:bodyPr>
          <a:lstStyle/>
          <a:p>
            <a:r>
              <a:rPr lang="ja-JP" altLang="en-US" sz="1600"/>
              <a:t>⑥以下の画面が表示されるので、「</a:t>
            </a:r>
            <a:r>
              <a:rPr lang="en-US" altLang="ja-JP" sz="1600"/>
              <a:t>YES</a:t>
            </a:r>
            <a:r>
              <a:rPr lang="ja-JP" altLang="en-US" sz="1600"/>
              <a:t>」ボタンをクリックします。</a:t>
            </a:r>
            <a:endParaRPr kumimoji="1" lang="ja-JP" altLang="en-US" sz="1600"/>
          </a:p>
        </p:txBody>
      </p:sp>
      <p:sp>
        <p:nvSpPr>
          <p:cNvPr id="8" name="テキスト ボックス 7">
            <a:extLst>
              <a:ext uri="{FF2B5EF4-FFF2-40B4-BE49-F238E27FC236}">
                <a16:creationId xmlns:a16="http://schemas.microsoft.com/office/drawing/2014/main" id="{5255E0BC-8DC3-0F5E-F27A-D86FE7F16AFA}"/>
              </a:ext>
            </a:extLst>
          </p:cNvPr>
          <p:cNvSpPr txBox="1"/>
          <p:nvPr/>
        </p:nvSpPr>
        <p:spPr>
          <a:xfrm>
            <a:off x="4328486" y="1491712"/>
            <a:ext cx="3610946" cy="584775"/>
          </a:xfrm>
          <a:prstGeom prst="rect">
            <a:avLst/>
          </a:prstGeom>
          <a:noFill/>
        </p:spPr>
        <p:txBody>
          <a:bodyPr wrap="square" rtlCol="0">
            <a:spAutoFit/>
          </a:bodyPr>
          <a:lstStyle/>
          <a:p>
            <a:r>
              <a:rPr kumimoji="1" lang="ja-JP" altLang="en-US" sz="1600"/>
              <a:t>⑤</a:t>
            </a:r>
            <a:r>
              <a:rPr lang="ja-JP" altLang="en-US" sz="1600"/>
              <a:t>以下の画面が表示さるので、「</a:t>
            </a:r>
            <a:r>
              <a:rPr lang="en-US" altLang="ja-JP" sz="1600"/>
              <a:t>YES</a:t>
            </a:r>
            <a:r>
              <a:rPr lang="ja-JP" altLang="en-US" sz="1600"/>
              <a:t>」ボタンをクリックします。</a:t>
            </a:r>
            <a:endParaRPr kumimoji="1" lang="ja-JP" altLang="en-US" sz="1600"/>
          </a:p>
        </p:txBody>
      </p:sp>
      <p:sp>
        <p:nvSpPr>
          <p:cNvPr id="9" name="正方形/長方形 8">
            <a:extLst>
              <a:ext uri="{FF2B5EF4-FFF2-40B4-BE49-F238E27FC236}">
                <a16:creationId xmlns:a16="http://schemas.microsoft.com/office/drawing/2014/main" id="{C72CDE70-B33D-46F9-2A27-AF1447AB8EAF}"/>
              </a:ext>
            </a:extLst>
          </p:cNvPr>
          <p:cNvSpPr/>
          <p:nvPr/>
        </p:nvSpPr>
        <p:spPr>
          <a:xfrm>
            <a:off x="2547185" y="5169995"/>
            <a:ext cx="805615" cy="50690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7DA3255-1E7B-394B-2123-CFD180F3EB4E}"/>
              </a:ext>
            </a:extLst>
          </p:cNvPr>
          <p:cNvSpPr/>
          <p:nvPr/>
        </p:nvSpPr>
        <p:spPr>
          <a:xfrm>
            <a:off x="6461960" y="5169995"/>
            <a:ext cx="805615" cy="50690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4D4E04C-297D-83AD-6A0B-10890D364074}"/>
              </a:ext>
            </a:extLst>
          </p:cNvPr>
          <p:cNvSpPr/>
          <p:nvPr/>
        </p:nvSpPr>
        <p:spPr>
          <a:xfrm>
            <a:off x="10447481" y="5161304"/>
            <a:ext cx="805615" cy="50690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4049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2-1-5.VirtualBOX</a:t>
            </a:r>
            <a:r>
              <a:rPr lang="ja-JP" altLang="en-US"/>
              <a:t>インストール</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2-1-5-1.</a:t>
            </a:r>
            <a:r>
              <a:rPr kumimoji="1" lang="en-US" altLang="ja-JP" sz="1800"/>
              <a:t> VirtualBOX7.10 </a:t>
            </a:r>
            <a:r>
              <a:rPr kumimoji="1" lang="ja-JP" altLang="en-US" sz="1800"/>
              <a:t>インストール</a:t>
            </a:r>
            <a:r>
              <a:rPr lang="ja-JP" altLang="en-US"/>
              <a:t>手順</a:t>
            </a:r>
            <a:endParaRPr kumimoji="1" lang="ja-JP" altLang="en-US" sz="1800"/>
          </a:p>
        </p:txBody>
      </p:sp>
      <p:pic>
        <p:nvPicPr>
          <p:cNvPr id="2" name="図 1">
            <a:extLst>
              <a:ext uri="{FF2B5EF4-FFF2-40B4-BE49-F238E27FC236}">
                <a16:creationId xmlns:a16="http://schemas.microsoft.com/office/drawing/2014/main" id="{D732CE5C-0855-50E8-1559-9A472F224AAF}"/>
              </a:ext>
            </a:extLst>
          </p:cNvPr>
          <p:cNvPicPr>
            <a:picLocks noChangeAspect="1"/>
          </p:cNvPicPr>
          <p:nvPr/>
        </p:nvPicPr>
        <p:blipFill>
          <a:blip r:embed="rId2"/>
          <a:stretch>
            <a:fillRect/>
          </a:stretch>
        </p:blipFill>
        <p:spPr>
          <a:xfrm>
            <a:off x="358826" y="2720679"/>
            <a:ext cx="3622034" cy="2868358"/>
          </a:xfrm>
          <a:prstGeom prst="rect">
            <a:avLst/>
          </a:prstGeom>
        </p:spPr>
      </p:pic>
      <p:pic>
        <p:nvPicPr>
          <p:cNvPr id="3" name="図 2">
            <a:extLst>
              <a:ext uri="{FF2B5EF4-FFF2-40B4-BE49-F238E27FC236}">
                <a16:creationId xmlns:a16="http://schemas.microsoft.com/office/drawing/2014/main" id="{6DD69641-9659-9908-8D24-AD8A92A46B60}"/>
              </a:ext>
            </a:extLst>
          </p:cNvPr>
          <p:cNvPicPr>
            <a:picLocks noChangeAspect="1"/>
          </p:cNvPicPr>
          <p:nvPr/>
        </p:nvPicPr>
        <p:blipFill>
          <a:blip r:embed="rId3"/>
          <a:stretch>
            <a:fillRect/>
          </a:stretch>
        </p:blipFill>
        <p:spPr>
          <a:xfrm>
            <a:off x="4303020" y="2720679"/>
            <a:ext cx="3622034" cy="2868358"/>
          </a:xfrm>
          <a:prstGeom prst="rect">
            <a:avLst/>
          </a:prstGeom>
        </p:spPr>
      </p:pic>
      <p:pic>
        <p:nvPicPr>
          <p:cNvPr id="4" name="図 3">
            <a:extLst>
              <a:ext uri="{FF2B5EF4-FFF2-40B4-BE49-F238E27FC236}">
                <a16:creationId xmlns:a16="http://schemas.microsoft.com/office/drawing/2014/main" id="{533FA4C2-DEA8-74F9-1F90-1BD73F5224A3}"/>
              </a:ext>
            </a:extLst>
          </p:cNvPr>
          <p:cNvPicPr>
            <a:picLocks noChangeAspect="1"/>
          </p:cNvPicPr>
          <p:nvPr/>
        </p:nvPicPr>
        <p:blipFill>
          <a:blip r:embed="rId4"/>
          <a:stretch>
            <a:fillRect/>
          </a:stretch>
        </p:blipFill>
        <p:spPr>
          <a:xfrm>
            <a:off x="8247215" y="2720679"/>
            <a:ext cx="3622034" cy="2868358"/>
          </a:xfrm>
          <a:prstGeom prst="rect">
            <a:avLst/>
          </a:prstGeom>
        </p:spPr>
      </p:pic>
      <p:sp>
        <p:nvSpPr>
          <p:cNvPr id="5" name="テキスト ボックス 4">
            <a:extLst>
              <a:ext uri="{FF2B5EF4-FFF2-40B4-BE49-F238E27FC236}">
                <a16:creationId xmlns:a16="http://schemas.microsoft.com/office/drawing/2014/main" id="{81368577-C00E-06E4-E2EE-7EAE3AF0F2C0}"/>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⑦以下の画面が表示されるので、「</a:t>
            </a:r>
            <a:r>
              <a:rPr kumimoji="1" lang="en-US" altLang="ja-JP" sz="1600"/>
              <a:t>Install</a:t>
            </a:r>
            <a:r>
              <a:rPr kumimoji="1" lang="ja-JP" altLang="en-US" sz="1600"/>
              <a:t>」ボタンをクリックします。</a:t>
            </a:r>
          </a:p>
        </p:txBody>
      </p:sp>
      <p:sp>
        <p:nvSpPr>
          <p:cNvPr id="6" name="テキスト ボックス 5">
            <a:extLst>
              <a:ext uri="{FF2B5EF4-FFF2-40B4-BE49-F238E27FC236}">
                <a16:creationId xmlns:a16="http://schemas.microsoft.com/office/drawing/2014/main" id="{1BD3BD67-A629-3C58-63E2-E8955024411F}"/>
              </a:ext>
            </a:extLst>
          </p:cNvPr>
          <p:cNvSpPr txBox="1"/>
          <p:nvPr/>
        </p:nvSpPr>
        <p:spPr>
          <a:xfrm>
            <a:off x="8247215" y="1443243"/>
            <a:ext cx="3778530" cy="830997"/>
          </a:xfrm>
          <a:prstGeom prst="rect">
            <a:avLst/>
          </a:prstGeom>
          <a:noFill/>
        </p:spPr>
        <p:txBody>
          <a:bodyPr wrap="square" rtlCol="0">
            <a:spAutoFit/>
          </a:bodyPr>
          <a:lstStyle/>
          <a:p>
            <a:r>
              <a:rPr lang="ja-JP" altLang="en-US" sz="1600"/>
              <a:t>⑨インストールが完了すると以下の画面が表示されますので、「</a:t>
            </a:r>
            <a:r>
              <a:rPr lang="en-US" altLang="ja-JP" sz="1600"/>
              <a:t>Finish</a:t>
            </a:r>
            <a:r>
              <a:rPr lang="ja-JP" altLang="en-US" sz="1600"/>
              <a:t>」ボタンをクリックします。</a:t>
            </a:r>
            <a:endParaRPr kumimoji="1" lang="ja-JP" altLang="en-US" sz="1600"/>
          </a:p>
        </p:txBody>
      </p:sp>
      <p:sp>
        <p:nvSpPr>
          <p:cNvPr id="8" name="テキスト ボックス 7">
            <a:extLst>
              <a:ext uri="{FF2B5EF4-FFF2-40B4-BE49-F238E27FC236}">
                <a16:creationId xmlns:a16="http://schemas.microsoft.com/office/drawing/2014/main" id="{34055887-96B5-744D-4F92-08C8EB8F8937}"/>
              </a:ext>
            </a:extLst>
          </p:cNvPr>
          <p:cNvSpPr txBox="1"/>
          <p:nvPr/>
        </p:nvSpPr>
        <p:spPr>
          <a:xfrm>
            <a:off x="4303021" y="1491712"/>
            <a:ext cx="3622034" cy="584775"/>
          </a:xfrm>
          <a:prstGeom prst="rect">
            <a:avLst/>
          </a:prstGeom>
          <a:noFill/>
        </p:spPr>
        <p:txBody>
          <a:bodyPr wrap="square" rtlCol="0">
            <a:spAutoFit/>
          </a:bodyPr>
          <a:lstStyle/>
          <a:p>
            <a:r>
              <a:rPr kumimoji="1" lang="ja-JP" altLang="en-US" sz="1600"/>
              <a:t>⑧インストールが開始されると以下の画面になります。</a:t>
            </a:r>
          </a:p>
        </p:txBody>
      </p:sp>
      <p:sp>
        <p:nvSpPr>
          <p:cNvPr id="9" name="正方形/長方形 8">
            <a:extLst>
              <a:ext uri="{FF2B5EF4-FFF2-40B4-BE49-F238E27FC236}">
                <a16:creationId xmlns:a16="http://schemas.microsoft.com/office/drawing/2014/main" id="{3ADC2403-A24F-C7BA-D3CE-B9865AE7A5A6}"/>
              </a:ext>
            </a:extLst>
          </p:cNvPr>
          <p:cNvSpPr/>
          <p:nvPr/>
        </p:nvSpPr>
        <p:spPr>
          <a:xfrm>
            <a:off x="2480682" y="5173847"/>
            <a:ext cx="843543" cy="54115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DB47586-9E73-E96A-F897-CBBF9807A7DE}"/>
              </a:ext>
            </a:extLst>
          </p:cNvPr>
          <p:cNvSpPr/>
          <p:nvPr/>
        </p:nvSpPr>
        <p:spPr>
          <a:xfrm>
            <a:off x="10348332" y="5173847"/>
            <a:ext cx="843543" cy="54115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8601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2-1-5.VirtualBOX</a:t>
            </a:r>
            <a:r>
              <a:rPr lang="ja-JP" altLang="en-US"/>
              <a:t>インストール</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88314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2-1-5-1.</a:t>
            </a:r>
            <a:r>
              <a:rPr kumimoji="1" lang="en-US" altLang="ja-JP" sz="1800"/>
              <a:t> VirtualBOX7.10 </a:t>
            </a:r>
            <a:r>
              <a:rPr kumimoji="1" lang="ja-JP" altLang="en-US" sz="1800"/>
              <a:t>インストール</a:t>
            </a:r>
            <a:r>
              <a:rPr lang="ja-JP" altLang="en-US"/>
              <a:t>手順</a:t>
            </a:r>
            <a:endParaRPr kumimoji="1" lang="ja-JP" altLang="en-US" sz="1800"/>
          </a:p>
        </p:txBody>
      </p:sp>
      <p:pic>
        <p:nvPicPr>
          <p:cNvPr id="2" name="図 1">
            <a:extLst>
              <a:ext uri="{FF2B5EF4-FFF2-40B4-BE49-F238E27FC236}">
                <a16:creationId xmlns:a16="http://schemas.microsoft.com/office/drawing/2014/main" id="{482E8D1F-0DB4-CD20-18CE-C13C27F4851B}"/>
              </a:ext>
            </a:extLst>
          </p:cNvPr>
          <p:cNvPicPr>
            <a:picLocks noChangeAspect="1"/>
          </p:cNvPicPr>
          <p:nvPr/>
        </p:nvPicPr>
        <p:blipFill>
          <a:blip r:embed="rId2"/>
          <a:stretch>
            <a:fillRect/>
          </a:stretch>
        </p:blipFill>
        <p:spPr>
          <a:xfrm>
            <a:off x="348141" y="2718954"/>
            <a:ext cx="5045896" cy="2874377"/>
          </a:xfrm>
          <a:prstGeom prst="rect">
            <a:avLst/>
          </a:prstGeom>
        </p:spPr>
      </p:pic>
      <p:sp>
        <p:nvSpPr>
          <p:cNvPr id="3" name="テキスト ボックス 2">
            <a:extLst>
              <a:ext uri="{FF2B5EF4-FFF2-40B4-BE49-F238E27FC236}">
                <a16:creationId xmlns:a16="http://schemas.microsoft.com/office/drawing/2014/main" id="{97B5E70D-2C86-59DD-AB25-4CDC0118C094}"/>
              </a:ext>
            </a:extLst>
          </p:cNvPr>
          <p:cNvSpPr txBox="1"/>
          <p:nvPr/>
        </p:nvSpPr>
        <p:spPr>
          <a:xfrm>
            <a:off x="320306" y="1496260"/>
            <a:ext cx="5045896" cy="584775"/>
          </a:xfrm>
          <a:prstGeom prst="rect">
            <a:avLst/>
          </a:prstGeom>
          <a:noFill/>
        </p:spPr>
        <p:txBody>
          <a:bodyPr wrap="square" rtlCol="0">
            <a:spAutoFit/>
          </a:bodyPr>
          <a:lstStyle/>
          <a:p>
            <a:r>
              <a:rPr kumimoji="1" lang="ja-JP" altLang="en-US" sz="1600"/>
              <a:t>⑩</a:t>
            </a:r>
            <a:r>
              <a:rPr lang="ja-JP" altLang="en-US" sz="1600"/>
              <a:t>インストールできると自動的に</a:t>
            </a:r>
            <a:r>
              <a:rPr lang="en-US" altLang="ja-JP" sz="1600"/>
              <a:t>VirtualBOX</a:t>
            </a:r>
            <a:r>
              <a:rPr lang="ja-JP" altLang="en-US" sz="1600"/>
              <a:t>のメイン画面が表示されます。</a:t>
            </a:r>
            <a:endParaRPr kumimoji="1" lang="en-US" altLang="ja-JP" sz="1600"/>
          </a:p>
        </p:txBody>
      </p:sp>
    </p:spTree>
    <p:extLst>
      <p:ext uri="{BB962C8B-B14F-4D97-AF65-F5344CB8AC3E}">
        <p14:creationId xmlns:p14="http://schemas.microsoft.com/office/powerpoint/2010/main" val="163875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9CA272DE-C91F-1EC3-E20B-AE341A2DDF8D}"/>
              </a:ext>
            </a:extLst>
          </p:cNvPr>
          <p:cNvSpPr>
            <a:spLocks noGrp="1"/>
          </p:cNvSpPr>
          <p:nvPr>
            <p:ph type="title"/>
          </p:nvPr>
        </p:nvSpPr>
        <p:spPr/>
        <p:txBody>
          <a:bodyPr/>
          <a:lstStyle/>
          <a:p>
            <a:r>
              <a:rPr lang="ja-JP" altLang="en-US"/>
              <a:t>目次</a:t>
            </a:r>
          </a:p>
        </p:txBody>
      </p:sp>
      <p:sp>
        <p:nvSpPr>
          <p:cNvPr id="2" name="テキスト ボックス 1">
            <a:extLst>
              <a:ext uri="{FF2B5EF4-FFF2-40B4-BE49-F238E27FC236}">
                <a16:creationId xmlns:a16="http://schemas.microsoft.com/office/drawing/2014/main" id="{0DC3EABF-50BC-4545-9914-CAE4A72364DC}"/>
              </a:ext>
            </a:extLst>
          </p:cNvPr>
          <p:cNvSpPr txBox="1"/>
          <p:nvPr/>
        </p:nvSpPr>
        <p:spPr>
          <a:xfrm>
            <a:off x="363556" y="1057620"/>
            <a:ext cx="10785513" cy="3970318"/>
          </a:xfrm>
          <a:prstGeom prst="rect">
            <a:avLst/>
          </a:prstGeom>
          <a:noFill/>
        </p:spPr>
        <p:txBody>
          <a:bodyPr wrap="square" rtlCol="0">
            <a:spAutoFit/>
          </a:bodyPr>
          <a:lstStyle/>
          <a:p>
            <a:r>
              <a:rPr lang="en-US" altLang="ja-JP"/>
              <a:t>2-1.</a:t>
            </a:r>
            <a:r>
              <a:rPr lang="ja-JP" altLang="en-US"/>
              <a:t>仮想技術（仮想化ツール、</a:t>
            </a:r>
            <a:r>
              <a:rPr lang="en-US" altLang="ja-JP"/>
              <a:t>NW</a:t>
            </a:r>
            <a:r>
              <a:rPr lang="ja-JP" altLang="en-US"/>
              <a:t>、サーバ）　　　・・・・・・・・・・・・・・・・・・・・・・・・・・・・・・・・・・・・・・・・・・・・・・</a:t>
            </a:r>
            <a:endParaRPr lang="en-US" altLang="ja-JP"/>
          </a:p>
          <a:p>
            <a:r>
              <a:rPr lang="ja-JP" altLang="en-US"/>
              <a:t>　　　　</a:t>
            </a:r>
            <a:r>
              <a:rPr lang="en-US" altLang="ja-JP"/>
              <a:t>2-1-1.</a:t>
            </a:r>
            <a:r>
              <a:rPr lang="ja-JP" altLang="en-US"/>
              <a:t>仮想化技術</a:t>
            </a:r>
            <a:endParaRPr lang="en-US" altLang="ja-JP"/>
          </a:p>
          <a:p>
            <a:r>
              <a:rPr lang="ja-JP" altLang="en-US"/>
              <a:t>　　　　</a:t>
            </a:r>
            <a:r>
              <a:rPr lang="en-US" altLang="ja-JP"/>
              <a:t>2-1-2.</a:t>
            </a:r>
            <a:r>
              <a:rPr lang="ja-JP" altLang="en-US"/>
              <a:t>仮想サーバ</a:t>
            </a:r>
            <a:r>
              <a:rPr lang="en-US" altLang="ja-JP"/>
              <a:t>(</a:t>
            </a:r>
            <a:r>
              <a:rPr lang="ja-JP" altLang="en-US"/>
              <a:t>ゲスト</a:t>
            </a:r>
            <a:r>
              <a:rPr lang="en-US" altLang="ja-JP"/>
              <a:t>OS)</a:t>
            </a:r>
            <a:r>
              <a:rPr lang="ja-JP" altLang="en-US"/>
              <a:t>作成</a:t>
            </a:r>
            <a:endParaRPr lang="en-US" altLang="ja-JP"/>
          </a:p>
          <a:p>
            <a:r>
              <a:rPr lang="ja-JP" altLang="en-US"/>
              <a:t>　　　　</a:t>
            </a:r>
            <a:r>
              <a:rPr lang="en-US" altLang="ja-JP"/>
              <a:t>2-1-3.</a:t>
            </a:r>
            <a:r>
              <a:rPr lang="ja-JP" altLang="en-US"/>
              <a:t>仮想</a:t>
            </a:r>
            <a:r>
              <a:rPr lang="en-US" altLang="ja-JP"/>
              <a:t>NW</a:t>
            </a:r>
            <a:r>
              <a:rPr lang="ja-JP" altLang="en-US"/>
              <a:t>作成</a:t>
            </a:r>
            <a:endParaRPr lang="en-US" altLang="ja-JP"/>
          </a:p>
          <a:p>
            <a:r>
              <a:rPr lang="ja-JP" altLang="en-US"/>
              <a:t>　　　　</a:t>
            </a:r>
            <a:r>
              <a:rPr lang="en-US" altLang="ja-JP"/>
              <a:t>2-1-4.</a:t>
            </a:r>
            <a:r>
              <a:rPr lang="ja-JP" altLang="en-US"/>
              <a:t>必要ソフトダウンロード</a:t>
            </a:r>
            <a:endParaRPr lang="en-US" altLang="ja-JP"/>
          </a:p>
          <a:p>
            <a:r>
              <a:rPr lang="ja-JP" altLang="en-US"/>
              <a:t>　　　　</a:t>
            </a:r>
            <a:r>
              <a:rPr lang="en-US" altLang="ja-JP"/>
              <a:t>2-1-5.VirtualBOX</a:t>
            </a:r>
            <a:r>
              <a:rPr lang="ja-JP" altLang="en-US"/>
              <a:t>インストール</a:t>
            </a:r>
            <a:endParaRPr lang="en-US" altLang="ja-JP"/>
          </a:p>
          <a:p>
            <a:r>
              <a:rPr lang="ja-JP" altLang="en-US"/>
              <a:t>　　　　</a:t>
            </a:r>
            <a:r>
              <a:rPr lang="en-US" altLang="ja-JP"/>
              <a:t>2-1-6.</a:t>
            </a:r>
            <a:r>
              <a:rPr lang="ja-JP" altLang="en-US"/>
              <a:t>練習</a:t>
            </a:r>
            <a:endParaRPr lang="en-US" altLang="ja-JP"/>
          </a:p>
          <a:p>
            <a:endParaRPr lang="en-US" altLang="ja-JP"/>
          </a:p>
          <a:p>
            <a:r>
              <a:rPr lang="en-US" altLang="ja-JP"/>
              <a:t>2-2.</a:t>
            </a:r>
            <a:r>
              <a:rPr lang="ja-JP" altLang="en-US"/>
              <a:t>（仮想</a:t>
            </a:r>
            <a:r>
              <a:rPr lang="en-US" altLang="ja-JP"/>
              <a:t>Linux</a:t>
            </a:r>
            <a:r>
              <a:rPr lang="ja-JP" altLang="en-US"/>
              <a:t>）</a:t>
            </a:r>
            <a:r>
              <a:rPr lang="en-US" altLang="ja-JP"/>
              <a:t>web</a:t>
            </a:r>
            <a:r>
              <a:rPr lang="ja-JP" altLang="en-US"/>
              <a:t>サーバ、データベースサーバ</a:t>
            </a:r>
            <a:r>
              <a:rPr lang="en-US" altLang="ja-JP"/>
              <a:t>(Postgresql</a:t>
            </a:r>
            <a:r>
              <a:rPr lang="ja-JP" altLang="en-US"/>
              <a:t>、</a:t>
            </a:r>
            <a:r>
              <a:rPr lang="en-US" altLang="ja-JP"/>
              <a:t>pgAdmin)</a:t>
            </a:r>
            <a:r>
              <a:rPr lang="ja-JP" altLang="en-US"/>
              <a:t>の構築　　　・・・・・・・・</a:t>
            </a:r>
          </a:p>
          <a:p>
            <a:r>
              <a:rPr lang="en-US" altLang="ja-JP"/>
              <a:t>        2-2-1.</a:t>
            </a:r>
            <a:r>
              <a:rPr lang="ja-JP" altLang="en-US"/>
              <a:t>「データベースサーバ</a:t>
            </a:r>
            <a:r>
              <a:rPr lang="en-US" altLang="ja-JP"/>
              <a:t>(Linux)</a:t>
            </a:r>
            <a:r>
              <a:rPr lang="ja-JP" altLang="en-US"/>
              <a:t>」構築</a:t>
            </a:r>
          </a:p>
          <a:p>
            <a:r>
              <a:rPr lang="en-US" altLang="ja-JP"/>
              <a:t>        2-2-3.</a:t>
            </a:r>
            <a:r>
              <a:rPr lang="ja-JP" altLang="en-US"/>
              <a:t>「</a:t>
            </a:r>
            <a:r>
              <a:rPr lang="en-US" altLang="ja-JP"/>
              <a:t>web</a:t>
            </a:r>
            <a:r>
              <a:rPr lang="ja-JP" altLang="en-US"/>
              <a:t>サーバ</a:t>
            </a:r>
            <a:r>
              <a:rPr lang="en-US" altLang="ja-JP"/>
              <a:t>(WinServer)</a:t>
            </a:r>
            <a:r>
              <a:rPr lang="ja-JP" altLang="en-US"/>
              <a:t>」構築</a:t>
            </a:r>
          </a:p>
          <a:p>
            <a:endParaRPr lang="en-US" altLang="ja-JP"/>
          </a:p>
          <a:p>
            <a:r>
              <a:rPr lang="en-US" altLang="ja-JP"/>
              <a:t>2-3.VisualStudio</a:t>
            </a:r>
            <a:r>
              <a:rPr lang="ja-JP" altLang="en-US"/>
              <a:t>インストール、環境設定　　   ・・・・・・・・・・・・・・・・・・・・・・・・・・・・・・・・・・・・・・・・・・・・・</a:t>
            </a:r>
          </a:p>
          <a:p>
            <a:r>
              <a:rPr lang="en-US" altLang="ja-JP"/>
              <a:t>        2-3-1.VisualStudio</a:t>
            </a:r>
            <a:r>
              <a:rPr lang="ja-JP" altLang="en-US"/>
              <a:t>インストール</a:t>
            </a:r>
          </a:p>
        </p:txBody>
      </p:sp>
      <p:sp>
        <p:nvSpPr>
          <p:cNvPr id="3" name="テキスト ボックス 2">
            <a:extLst>
              <a:ext uri="{FF2B5EF4-FFF2-40B4-BE49-F238E27FC236}">
                <a16:creationId xmlns:a16="http://schemas.microsoft.com/office/drawing/2014/main" id="{97B5C290-197A-CDCA-6932-39F831B60FDC}"/>
              </a:ext>
            </a:extLst>
          </p:cNvPr>
          <p:cNvSpPr txBox="1"/>
          <p:nvPr/>
        </p:nvSpPr>
        <p:spPr>
          <a:xfrm>
            <a:off x="10442602" y="1043557"/>
            <a:ext cx="728501" cy="3970318"/>
          </a:xfrm>
          <a:prstGeom prst="rect">
            <a:avLst/>
          </a:prstGeom>
          <a:noFill/>
        </p:spPr>
        <p:txBody>
          <a:bodyPr wrap="square" rtlCol="0">
            <a:spAutoFit/>
          </a:bodyPr>
          <a:lstStyle/>
          <a:p>
            <a:pPr algn="r"/>
            <a:r>
              <a:rPr lang="en-US" altLang="ja-JP"/>
              <a:t>6</a:t>
            </a:r>
          </a:p>
          <a:p>
            <a:pPr algn="r"/>
            <a:r>
              <a:rPr lang="en-US" altLang="ja-JP"/>
              <a:t>8</a:t>
            </a:r>
          </a:p>
          <a:p>
            <a:pPr algn="r"/>
            <a:r>
              <a:rPr lang="ja-JP" altLang="en-US"/>
              <a:t>１</a:t>
            </a:r>
            <a:r>
              <a:rPr lang="en-US" altLang="ja-JP"/>
              <a:t>5</a:t>
            </a:r>
          </a:p>
          <a:p>
            <a:pPr algn="r"/>
            <a:r>
              <a:rPr lang="en-US" altLang="ja-JP"/>
              <a:t>20</a:t>
            </a:r>
          </a:p>
          <a:p>
            <a:pPr algn="r"/>
            <a:r>
              <a:rPr lang="en-US" altLang="ja-JP"/>
              <a:t>28</a:t>
            </a:r>
          </a:p>
          <a:p>
            <a:pPr algn="r"/>
            <a:r>
              <a:rPr lang="en-US" altLang="ja-JP"/>
              <a:t>43</a:t>
            </a:r>
          </a:p>
          <a:p>
            <a:pPr algn="r"/>
            <a:r>
              <a:rPr lang="en-US" altLang="ja-JP"/>
              <a:t>48</a:t>
            </a:r>
          </a:p>
          <a:p>
            <a:pPr algn="r"/>
            <a:endParaRPr lang="en-US" altLang="ja-JP"/>
          </a:p>
          <a:p>
            <a:pPr algn="r"/>
            <a:r>
              <a:rPr lang="en-US" altLang="ja-JP"/>
              <a:t>76</a:t>
            </a:r>
          </a:p>
          <a:p>
            <a:pPr algn="r"/>
            <a:r>
              <a:rPr lang="en-US" altLang="ja-JP"/>
              <a:t>78</a:t>
            </a:r>
          </a:p>
          <a:p>
            <a:pPr algn="r"/>
            <a:r>
              <a:rPr lang="en-US" altLang="ja-JP"/>
              <a:t>137</a:t>
            </a:r>
          </a:p>
          <a:p>
            <a:pPr algn="r"/>
            <a:endParaRPr lang="en-US" altLang="ja-JP"/>
          </a:p>
          <a:p>
            <a:pPr algn="r"/>
            <a:r>
              <a:rPr lang="en-US" altLang="ja-JP"/>
              <a:t>165</a:t>
            </a:r>
          </a:p>
          <a:p>
            <a:pPr algn="r"/>
            <a:r>
              <a:rPr lang="en-US" altLang="ja-JP"/>
              <a:t>167</a:t>
            </a:r>
          </a:p>
        </p:txBody>
      </p:sp>
    </p:spTree>
    <p:extLst>
      <p:ext uri="{BB962C8B-B14F-4D97-AF65-F5344CB8AC3E}">
        <p14:creationId xmlns:p14="http://schemas.microsoft.com/office/powerpoint/2010/main" val="3217175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6A472C7-10FC-8BE9-9627-81A48F03DD59}"/>
              </a:ext>
            </a:extLst>
          </p:cNvPr>
          <p:cNvSpPr txBox="1"/>
          <p:nvPr/>
        </p:nvSpPr>
        <p:spPr>
          <a:xfrm>
            <a:off x="3451686" y="1733550"/>
            <a:ext cx="5288627" cy="3154710"/>
          </a:xfrm>
          <a:prstGeom prst="rect">
            <a:avLst/>
          </a:prstGeom>
          <a:noFill/>
        </p:spPr>
        <p:txBody>
          <a:bodyPr wrap="none" rtlCol="0">
            <a:spAutoFit/>
          </a:bodyPr>
          <a:lstStyle/>
          <a:p>
            <a:r>
              <a:rPr kumimoji="1" lang="ja-JP" altLang="en-US" sz="19900"/>
              <a:t>練習</a:t>
            </a:r>
          </a:p>
        </p:txBody>
      </p:sp>
      <p:pic>
        <p:nvPicPr>
          <p:cNvPr id="2052" name="Picture 4" descr="ラックサーバイラスト｜無料イラスト・フリー素材なら「イラストAC」">
            <a:extLst>
              <a:ext uri="{FF2B5EF4-FFF2-40B4-BE49-F238E27FC236}">
                <a16:creationId xmlns:a16="http://schemas.microsoft.com/office/drawing/2014/main" id="{0C903C9A-9FEF-3589-1C57-09911783D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25" y="952500"/>
            <a:ext cx="2398563" cy="1695450"/>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A1BF7A40-5093-17CD-4EEB-EB73A249BEF6}"/>
              </a:ext>
            </a:extLst>
          </p:cNvPr>
          <p:cNvPicPr>
            <a:picLocks noChangeAspect="1"/>
          </p:cNvPicPr>
          <p:nvPr/>
        </p:nvPicPr>
        <p:blipFill>
          <a:blip r:embed="rId3"/>
          <a:stretch>
            <a:fillRect/>
          </a:stretch>
        </p:blipFill>
        <p:spPr>
          <a:xfrm>
            <a:off x="8740313" y="3971924"/>
            <a:ext cx="3243263" cy="2428875"/>
          </a:xfrm>
          <a:prstGeom prst="rect">
            <a:avLst/>
          </a:prstGeom>
        </p:spPr>
      </p:pic>
      <p:sp>
        <p:nvSpPr>
          <p:cNvPr id="8" name="テキスト ボックス 7">
            <a:extLst>
              <a:ext uri="{FF2B5EF4-FFF2-40B4-BE49-F238E27FC236}">
                <a16:creationId xmlns:a16="http://schemas.microsoft.com/office/drawing/2014/main" id="{EC2A40E8-B62A-FDDC-6346-E97B1F95C96A}"/>
              </a:ext>
            </a:extLst>
          </p:cNvPr>
          <p:cNvSpPr txBox="1"/>
          <p:nvPr/>
        </p:nvSpPr>
        <p:spPr>
          <a:xfrm>
            <a:off x="4501653" y="5275197"/>
            <a:ext cx="3188693" cy="369332"/>
          </a:xfrm>
          <a:prstGeom prst="rect">
            <a:avLst/>
          </a:prstGeom>
          <a:noFill/>
        </p:spPr>
        <p:txBody>
          <a:bodyPr wrap="none" rtlCol="0">
            <a:spAutoFit/>
          </a:bodyPr>
          <a:lstStyle/>
          <a:p>
            <a:r>
              <a:rPr kumimoji="1" lang="ja-JP" altLang="en-US"/>
              <a:t>４７ページ　～　</a:t>
            </a:r>
            <a:r>
              <a:rPr kumimoji="1" lang="en-US" altLang="ja-JP"/>
              <a:t>74</a:t>
            </a:r>
            <a:r>
              <a:rPr kumimoji="1" lang="ja-JP" altLang="en-US"/>
              <a:t>ページまで</a:t>
            </a:r>
          </a:p>
        </p:txBody>
      </p:sp>
    </p:spTree>
    <p:extLst>
      <p:ext uri="{BB962C8B-B14F-4D97-AF65-F5344CB8AC3E}">
        <p14:creationId xmlns:p14="http://schemas.microsoft.com/office/powerpoint/2010/main" val="927124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861439"/>
            <a:ext cx="11344390" cy="96736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次の章よりサーバ構築が始まりますが、その前に。。。。</a:t>
            </a:r>
            <a:endParaRPr kumimoji="1" lang="en-US" altLang="ja-JP"/>
          </a:p>
          <a:p>
            <a:r>
              <a:rPr kumimoji="1" lang="en-US" altLang="ja-JP" err="1"/>
              <a:t>VirtualBOX</a:t>
            </a:r>
            <a:r>
              <a:rPr kumimoji="1" lang="ja-JP" altLang="en-US"/>
              <a:t>がインストールできたので、試しに「</a:t>
            </a:r>
            <a:r>
              <a:rPr lang="en-US" altLang="ja-JP" err="1"/>
              <a:t>True</a:t>
            </a:r>
            <a:r>
              <a:rPr kumimoji="1" lang="en-US" altLang="ja-JP" err="1"/>
              <a:t>NAS</a:t>
            </a:r>
            <a:r>
              <a:rPr kumimoji="1" lang="ja-JP" altLang="en-US"/>
              <a:t>」をインストールしてみましょう。</a:t>
            </a:r>
            <a:endParaRPr kumimoji="1" lang="en-US" altLang="ja-JP"/>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13776" y="2221598"/>
            <a:ext cx="11564447"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構成</a:t>
            </a:r>
            <a:endParaRPr lang="en-US" altLang="ja-JP"/>
          </a:p>
        </p:txBody>
      </p:sp>
      <p:sp>
        <p:nvSpPr>
          <p:cNvPr id="2" name="正方形/長方形 1">
            <a:extLst>
              <a:ext uri="{FF2B5EF4-FFF2-40B4-BE49-F238E27FC236}">
                <a16:creationId xmlns:a16="http://schemas.microsoft.com/office/drawing/2014/main" id="{5811901A-297A-965F-9334-1ED75119AD3D}"/>
              </a:ext>
            </a:extLst>
          </p:cNvPr>
          <p:cNvSpPr/>
          <p:nvPr/>
        </p:nvSpPr>
        <p:spPr>
          <a:xfrm>
            <a:off x="4538949" y="5791056"/>
            <a:ext cx="7296838" cy="41100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a:t>物理</a:t>
            </a:r>
            <a:r>
              <a:rPr kumimoji="1" lang="en-US" altLang="ja-JP"/>
              <a:t>PC(Win11)</a:t>
            </a:r>
            <a:endParaRPr kumimoji="1" lang="ja-JP" altLang="en-US"/>
          </a:p>
        </p:txBody>
      </p:sp>
      <p:cxnSp>
        <p:nvCxnSpPr>
          <p:cNvPr id="4" name="直線コネクタ 3">
            <a:extLst>
              <a:ext uri="{FF2B5EF4-FFF2-40B4-BE49-F238E27FC236}">
                <a16:creationId xmlns:a16="http://schemas.microsoft.com/office/drawing/2014/main" id="{4685B57A-EB3E-9AA9-99D2-F9C52D6159E2}"/>
              </a:ext>
            </a:extLst>
          </p:cNvPr>
          <p:cNvCxnSpPr>
            <a:cxnSpLocks/>
            <a:endCxn id="2" idx="1"/>
          </p:cNvCxnSpPr>
          <p:nvPr/>
        </p:nvCxnSpPr>
        <p:spPr>
          <a:xfrm>
            <a:off x="1806766" y="5996560"/>
            <a:ext cx="2732183"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57D83DC9-43B4-FA21-DB22-8DF6E2E8799B}"/>
              </a:ext>
            </a:extLst>
          </p:cNvPr>
          <p:cNvSpPr/>
          <p:nvPr/>
        </p:nvSpPr>
        <p:spPr>
          <a:xfrm>
            <a:off x="828100" y="5791056"/>
            <a:ext cx="978666" cy="41100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a:t>ルータ</a:t>
            </a:r>
          </a:p>
        </p:txBody>
      </p:sp>
      <p:sp>
        <p:nvSpPr>
          <p:cNvPr id="8" name="楕円 7">
            <a:extLst>
              <a:ext uri="{FF2B5EF4-FFF2-40B4-BE49-F238E27FC236}">
                <a16:creationId xmlns:a16="http://schemas.microsoft.com/office/drawing/2014/main" id="{FF5F361B-EFB5-3B2C-05B0-F7AF1E66CABA}"/>
              </a:ext>
            </a:extLst>
          </p:cNvPr>
          <p:cNvSpPr/>
          <p:nvPr/>
        </p:nvSpPr>
        <p:spPr>
          <a:xfrm>
            <a:off x="88135" y="5398264"/>
            <a:ext cx="739965" cy="1156771"/>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EB564E6-CDFC-361C-AD72-5142310FD42E}"/>
              </a:ext>
            </a:extLst>
          </p:cNvPr>
          <p:cNvSpPr txBox="1"/>
          <p:nvPr/>
        </p:nvSpPr>
        <p:spPr>
          <a:xfrm rot="16200000">
            <a:off x="-77825" y="5845844"/>
            <a:ext cx="1040670" cy="261610"/>
          </a:xfrm>
          <a:prstGeom prst="rect">
            <a:avLst/>
          </a:prstGeom>
          <a:noFill/>
        </p:spPr>
        <p:txBody>
          <a:bodyPr wrap="none" rtlCol="0">
            <a:spAutoFit/>
          </a:bodyPr>
          <a:lstStyle/>
          <a:p>
            <a:r>
              <a:rPr kumimoji="1" lang="ja-JP" altLang="en-US" sz="1100"/>
              <a:t>インターネット</a:t>
            </a:r>
          </a:p>
        </p:txBody>
      </p:sp>
      <p:sp>
        <p:nvSpPr>
          <p:cNvPr id="12" name="正方形/長方形 11">
            <a:extLst>
              <a:ext uri="{FF2B5EF4-FFF2-40B4-BE49-F238E27FC236}">
                <a16:creationId xmlns:a16="http://schemas.microsoft.com/office/drawing/2014/main" id="{8FEEFD93-E924-0A59-0050-B40CF5F7115A}"/>
              </a:ext>
            </a:extLst>
          </p:cNvPr>
          <p:cNvSpPr/>
          <p:nvPr/>
        </p:nvSpPr>
        <p:spPr>
          <a:xfrm>
            <a:off x="7524519" y="5359921"/>
            <a:ext cx="4311267" cy="41100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err="1"/>
              <a:t>VirtualBOX</a:t>
            </a:r>
            <a:endParaRPr kumimoji="1" lang="ja-JP" altLang="en-US"/>
          </a:p>
        </p:txBody>
      </p:sp>
      <p:sp>
        <p:nvSpPr>
          <p:cNvPr id="13" name="正方形/長方形 12">
            <a:extLst>
              <a:ext uri="{FF2B5EF4-FFF2-40B4-BE49-F238E27FC236}">
                <a16:creationId xmlns:a16="http://schemas.microsoft.com/office/drawing/2014/main" id="{463A2CEA-9504-B930-B926-489E2366B5C6}"/>
              </a:ext>
            </a:extLst>
          </p:cNvPr>
          <p:cNvSpPr/>
          <p:nvPr/>
        </p:nvSpPr>
        <p:spPr>
          <a:xfrm>
            <a:off x="10432973" y="3238960"/>
            <a:ext cx="1411992" cy="20453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BAE1ADE-B485-EA18-DDA9-81BB44FABA33}"/>
              </a:ext>
            </a:extLst>
          </p:cNvPr>
          <p:cNvSpPr/>
          <p:nvPr/>
        </p:nvSpPr>
        <p:spPr>
          <a:xfrm>
            <a:off x="10432973" y="5025195"/>
            <a:ext cx="1411992" cy="2705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a:t>VM</a:t>
            </a:r>
            <a:endParaRPr kumimoji="1" lang="ja-JP" altLang="en-US"/>
          </a:p>
        </p:txBody>
      </p:sp>
      <p:sp>
        <p:nvSpPr>
          <p:cNvPr id="16" name="正方形/長方形 15">
            <a:extLst>
              <a:ext uri="{FF2B5EF4-FFF2-40B4-BE49-F238E27FC236}">
                <a16:creationId xmlns:a16="http://schemas.microsoft.com/office/drawing/2014/main" id="{A551BBAE-A817-A627-DCB4-BC20BA477F90}"/>
              </a:ext>
            </a:extLst>
          </p:cNvPr>
          <p:cNvSpPr/>
          <p:nvPr/>
        </p:nvSpPr>
        <p:spPr>
          <a:xfrm>
            <a:off x="10510092" y="4331230"/>
            <a:ext cx="1189822" cy="62979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err="1"/>
              <a:t>TrueNAS</a:t>
            </a:r>
            <a:endParaRPr kumimoji="1" lang="ja-JP" altLang="en-US" sz="1600"/>
          </a:p>
        </p:txBody>
      </p:sp>
      <p:sp>
        <p:nvSpPr>
          <p:cNvPr id="17" name="正方形/長方形 16">
            <a:extLst>
              <a:ext uri="{FF2B5EF4-FFF2-40B4-BE49-F238E27FC236}">
                <a16:creationId xmlns:a16="http://schemas.microsoft.com/office/drawing/2014/main" id="{0AF25A07-442C-4127-2CD8-0472CDC5F90E}"/>
              </a:ext>
            </a:extLst>
          </p:cNvPr>
          <p:cNvSpPr/>
          <p:nvPr/>
        </p:nvSpPr>
        <p:spPr>
          <a:xfrm rot="16200000">
            <a:off x="11063478" y="3659650"/>
            <a:ext cx="957977" cy="31489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a:t>Apps</a:t>
            </a:r>
            <a:endParaRPr kumimoji="1" lang="ja-JP" altLang="en-US" sz="1600"/>
          </a:p>
        </p:txBody>
      </p:sp>
      <p:sp>
        <p:nvSpPr>
          <p:cNvPr id="18" name="正方形/長方形 17">
            <a:extLst>
              <a:ext uri="{FF2B5EF4-FFF2-40B4-BE49-F238E27FC236}">
                <a16:creationId xmlns:a16="http://schemas.microsoft.com/office/drawing/2014/main" id="{E4E60694-7D6A-5545-10E8-1B89B1F99A7D}"/>
              </a:ext>
            </a:extLst>
          </p:cNvPr>
          <p:cNvSpPr/>
          <p:nvPr/>
        </p:nvSpPr>
        <p:spPr>
          <a:xfrm rot="16200000">
            <a:off x="10659980" y="3645309"/>
            <a:ext cx="957977" cy="31489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a:t>Apps</a:t>
            </a:r>
            <a:endParaRPr kumimoji="1" lang="ja-JP" altLang="en-US" sz="1600"/>
          </a:p>
        </p:txBody>
      </p:sp>
      <p:pic>
        <p:nvPicPr>
          <p:cNvPr id="21" name="図 20">
            <a:extLst>
              <a:ext uri="{FF2B5EF4-FFF2-40B4-BE49-F238E27FC236}">
                <a16:creationId xmlns:a16="http://schemas.microsoft.com/office/drawing/2014/main" id="{42265590-8E8D-7006-E73C-B38A108CF10F}"/>
              </a:ext>
            </a:extLst>
          </p:cNvPr>
          <p:cNvPicPr>
            <a:picLocks noChangeAspect="1"/>
          </p:cNvPicPr>
          <p:nvPr/>
        </p:nvPicPr>
        <p:blipFill>
          <a:blip r:embed="rId2"/>
          <a:stretch>
            <a:fillRect/>
          </a:stretch>
        </p:blipFill>
        <p:spPr>
          <a:xfrm>
            <a:off x="4857233" y="3830879"/>
            <a:ext cx="2118738" cy="1630497"/>
          </a:xfrm>
          <a:prstGeom prst="rect">
            <a:avLst/>
          </a:prstGeom>
        </p:spPr>
      </p:pic>
      <p:sp>
        <p:nvSpPr>
          <p:cNvPr id="22" name="正方形/長方形 21">
            <a:extLst>
              <a:ext uri="{FF2B5EF4-FFF2-40B4-BE49-F238E27FC236}">
                <a16:creationId xmlns:a16="http://schemas.microsoft.com/office/drawing/2014/main" id="{FBFB8763-BE55-2E49-55E2-12A298FA5B2F}"/>
              </a:ext>
            </a:extLst>
          </p:cNvPr>
          <p:cNvSpPr/>
          <p:nvPr/>
        </p:nvSpPr>
        <p:spPr>
          <a:xfrm>
            <a:off x="1046603" y="5050950"/>
            <a:ext cx="2732183" cy="41100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a:t>物理</a:t>
            </a:r>
            <a:r>
              <a:rPr kumimoji="1" lang="en-US" altLang="ja-JP"/>
              <a:t>PC(Win11)</a:t>
            </a:r>
            <a:endParaRPr kumimoji="1" lang="ja-JP" altLang="en-US"/>
          </a:p>
        </p:txBody>
      </p:sp>
      <p:pic>
        <p:nvPicPr>
          <p:cNvPr id="23" name="図 22">
            <a:extLst>
              <a:ext uri="{FF2B5EF4-FFF2-40B4-BE49-F238E27FC236}">
                <a16:creationId xmlns:a16="http://schemas.microsoft.com/office/drawing/2014/main" id="{CA263C50-B6BC-7E05-DAEA-CF8A2B71E83C}"/>
              </a:ext>
            </a:extLst>
          </p:cNvPr>
          <p:cNvPicPr>
            <a:picLocks noChangeAspect="1"/>
          </p:cNvPicPr>
          <p:nvPr/>
        </p:nvPicPr>
        <p:blipFill>
          <a:blip r:embed="rId2"/>
          <a:stretch>
            <a:fillRect/>
          </a:stretch>
        </p:blipFill>
        <p:spPr>
          <a:xfrm>
            <a:off x="1317433" y="3405672"/>
            <a:ext cx="2118738" cy="1630497"/>
          </a:xfrm>
          <a:prstGeom prst="rect">
            <a:avLst/>
          </a:prstGeom>
        </p:spPr>
      </p:pic>
      <p:cxnSp>
        <p:nvCxnSpPr>
          <p:cNvPr id="25" name="直線コネクタ 24">
            <a:extLst>
              <a:ext uri="{FF2B5EF4-FFF2-40B4-BE49-F238E27FC236}">
                <a16:creationId xmlns:a16="http://schemas.microsoft.com/office/drawing/2014/main" id="{81B6454C-F25A-F79C-3BAF-3E06A7AAE813}"/>
              </a:ext>
            </a:extLst>
          </p:cNvPr>
          <p:cNvCxnSpPr>
            <a:cxnSpLocks/>
            <a:stCxn id="22" idx="2"/>
          </p:cNvCxnSpPr>
          <p:nvPr/>
        </p:nvCxnSpPr>
        <p:spPr>
          <a:xfrm>
            <a:off x="2412695" y="5461959"/>
            <a:ext cx="0" cy="5346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後ろから見たパソコンを使う人のイラスト（男性） | かわいいフリー素材集 いらすとや">
            <a:extLst>
              <a:ext uri="{FF2B5EF4-FFF2-40B4-BE49-F238E27FC236}">
                <a16:creationId xmlns:a16="http://schemas.microsoft.com/office/drawing/2014/main" id="{2CED47BF-D98C-68E0-5365-389980E92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78599" y="3205610"/>
            <a:ext cx="789067" cy="6575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後ろから見たパソコンを使う人のイラスト（男性） | かわいいフリー素材集 いらすとや">
            <a:extLst>
              <a:ext uri="{FF2B5EF4-FFF2-40B4-BE49-F238E27FC236}">
                <a16:creationId xmlns:a16="http://schemas.microsoft.com/office/drawing/2014/main" id="{7D798BA0-04C3-CA57-4242-6EA683142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317649" y="3596714"/>
            <a:ext cx="789067" cy="657556"/>
          </a:xfrm>
          <a:prstGeom prst="rect">
            <a:avLst/>
          </a:prstGeom>
          <a:noFill/>
          <a:extLst>
            <a:ext uri="{909E8E84-426E-40DD-AFC4-6F175D3DCCD1}">
              <a14:hiddenFill xmlns:a14="http://schemas.microsoft.com/office/drawing/2010/main">
                <a:solidFill>
                  <a:srgbClr val="FFFFFF"/>
                </a:solidFill>
              </a14:hiddenFill>
            </a:ext>
          </a:extLst>
        </p:spPr>
      </p:pic>
      <p:sp>
        <p:nvSpPr>
          <p:cNvPr id="27" name="フリーフォーム: 図形 26">
            <a:extLst>
              <a:ext uri="{FF2B5EF4-FFF2-40B4-BE49-F238E27FC236}">
                <a16:creationId xmlns:a16="http://schemas.microsoft.com/office/drawing/2014/main" id="{7046757F-0A56-7E0C-A6FB-7432872D427E}"/>
              </a:ext>
            </a:extLst>
          </p:cNvPr>
          <p:cNvSpPr/>
          <p:nvPr/>
        </p:nvSpPr>
        <p:spPr>
          <a:xfrm>
            <a:off x="2236763" y="5329349"/>
            <a:ext cx="8187397" cy="1156771"/>
          </a:xfrm>
          <a:custGeom>
            <a:avLst/>
            <a:gdLst>
              <a:gd name="connsiteX0" fmla="*/ 0 w 8187397"/>
              <a:gd name="connsiteY0" fmla="*/ 168812 h 1393615"/>
              <a:gd name="connsiteX1" fmla="*/ 2236763 w 8187397"/>
              <a:gd name="connsiteY1" fmla="*/ 1392701 h 1393615"/>
              <a:gd name="connsiteX2" fmla="*/ 8187397 w 8187397"/>
              <a:gd name="connsiteY2" fmla="*/ 0 h 1393615"/>
            </a:gdLst>
            <a:ahLst/>
            <a:cxnLst>
              <a:cxn ang="0">
                <a:pos x="connsiteX0" y="connsiteY0"/>
              </a:cxn>
              <a:cxn ang="0">
                <a:pos x="connsiteX1" y="connsiteY1"/>
              </a:cxn>
              <a:cxn ang="0">
                <a:pos x="connsiteX2" y="connsiteY2"/>
              </a:cxn>
            </a:cxnLst>
            <a:rect l="l" t="t" r="r" b="b"/>
            <a:pathLst>
              <a:path w="8187397" h="1393615">
                <a:moveTo>
                  <a:pt x="0" y="168812"/>
                </a:moveTo>
                <a:cubicBezTo>
                  <a:pt x="436098" y="794824"/>
                  <a:pt x="872197" y="1420836"/>
                  <a:pt x="2236763" y="1392701"/>
                </a:cubicBezTo>
                <a:cubicBezTo>
                  <a:pt x="3601329" y="1364566"/>
                  <a:pt x="5894363" y="682283"/>
                  <a:pt x="8187397" y="0"/>
                </a:cubicBezTo>
              </a:path>
            </a:pathLst>
          </a:custGeom>
          <a:noFill/>
          <a:ln w="63500">
            <a:solidFill>
              <a:srgbClr val="FF66FF">
                <a:alpha val="44000"/>
              </a:srgbClr>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6C1A3F41-537C-5824-CF38-C04D0F8803BB}"/>
              </a:ext>
            </a:extLst>
          </p:cNvPr>
          <p:cNvSpPr/>
          <p:nvPr/>
        </p:nvSpPr>
        <p:spPr>
          <a:xfrm>
            <a:off x="5894363" y="5289452"/>
            <a:ext cx="4515729" cy="1198928"/>
          </a:xfrm>
          <a:custGeom>
            <a:avLst/>
            <a:gdLst>
              <a:gd name="connsiteX0" fmla="*/ 0 w 4515729"/>
              <a:gd name="connsiteY0" fmla="*/ 281354 h 1198928"/>
              <a:gd name="connsiteX1" fmla="*/ 1913206 w 4515729"/>
              <a:gd name="connsiteY1" fmla="*/ 1195754 h 1198928"/>
              <a:gd name="connsiteX2" fmla="*/ 4515729 w 4515729"/>
              <a:gd name="connsiteY2" fmla="*/ 0 h 1198928"/>
            </a:gdLst>
            <a:ahLst/>
            <a:cxnLst>
              <a:cxn ang="0">
                <a:pos x="connsiteX0" y="connsiteY0"/>
              </a:cxn>
              <a:cxn ang="0">
                <a:pos x="connsiteX1" y="connsiteY1"/>
              </a:cxn>
              <a:cxn ang="0">
                <a:pos x="connsiteX2" y="connsiteY2"/>
              </a:cxn>
            </a:cxnLst>
            <a:rect l="l" t="t" r="r" b="b"/>
            <a:pathLst>
              <a:path w="4515729" h="1198928">
                <a:moveTo>
                  <a:pt x="0" y="281354"/>
                </a:moveTo>
                <a:cubicBezTo>
                  <a:pt x="580292" y="762000"/>
                  <a:pt x="1160585" y="1242646"/>
                  <a:pt x="1913206" y="1195754"/>
                </a:cubicBezTo>
                <a:cubicBezTo>
                  <a:pt x="2665827" y="1148862"/>
                  <a:pt x="3590778" y="574431"/>
                  <a:pt x="4515729" y="0"/>
                </a:cubicBezTo>
              </a:path>
            </a:pathLst>
          </a:custGeom>
          <a:noFill/>
          <a:ln w="63500">
            <a:solidFill>
              <a:srgbClr val="FF66FF">
                <a:alpha val="44000"/>
              </a:srgbClr>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0397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a:t>
            </a:r>
            <a:r>
              <a:rPr lang="ja-JP" altLang="en-US"/>
              <a:t>参考</a:t>
            </a:r>
            <a:r>
              <a:rPr lang="en-US" altLang="ja-JP"/>
              <a:t>】</a:t>
            </a:r>
            <a:r>
              <a:rPr lang="en-US" altLang="ja-JP" err="1"/>
              <a:t>TrueNAS</a:t>
            </a:r>
            <a:endParaRPr lang="ja-JP" altLang="en-US"/>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78509" y="871800"/>
            <a:ext cx="11564447"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TrueNAS</a:t>
            </a:r>
            <a:r>
              <a:rPr lang="ja-JP" altLang="en-US"/>
              <a:t>とは、</a:t>
            </a:r>
            <a:endParaRPr lang="en-US" altLang="ja-JP"/>
          </a:p>
        </p:txBody>
      </p:sp>
      <p:sp>
        <p:nvSpPr>
          <p:cNvPr id="2" name="正方形/長方形 1">
            <a:extLst>
              <a:ext uri="{FF2B5EF4-FFF2-40B4-BE49-F238E27FC236}">
                <a16:creationId xmlns:a16="http://schemas.microsoft.com/office/drawing/2014/main" id="{1387AE76-2E62-9EBF-80A5-521B710BE623}"/>
              </a:ext>
            </a:extLst>
          </p:cNvPr>
          <p:cNvSpPr/>
          <p:nvPr/>
        </p:nvSpPr>
        <p:spPr>
          <a:xfrm>
            <a:off x="561861" y="1297538"/>
            <a:ext cx="11344390" cy="17973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err="1">
                <a:latin typeface="+mn-ea"/>
              </a:rPr>
              <a:t>TrueNAS</a:t>
            </a:r>
            <a:r>
              <a:rPr kumimoji="1" lang="ja-JP" altLang="en-US">
                <a:latin typeface="+mn-ea"/>
              </a:rPr>
              <a:t>（トゥルーナス）は、</a:t>
            </a:r>
            <a:r>
              <a:rPr kumimoji="1" lang="en-US" altLang="ja-JP">
                <a:latin typeface="+mn-ea"/>
              </a:rPr>
              <a:t>PC</a:t>
            </a:r>
            <a:r>
              <a:rPr kumimoji="1" lang="ja-JP" altLang="en-US">
                <a:latin typeface="+mn-ea"/>
              </a:rPr>
              <a:t>で</a:t>
            </a:r>
            <a:r>
              <a:rPr kumimoji="1" lang="en-US" altLang="ja-JP">
                <a:latin typeface="+mn-ea"/>
              </a:rPr>
              <a:t>NAS</a:t>
            </a:r>
            <a:r>
              <a:rPr kumimoji="1" lang="ja-JP" altLang="en-US">
                <a:latin typeface="+mn-ea"/>
              </a:rPr>
              <a:t>（ネットワークアタッチトストレージ）を構築することに特化した</a:t>
            </a:r>
            <a:r>
              <a:rPr kumimoji="1" lang="en-US" altLang="ja-JP">
                <a:latin typeface="+mn-ea"/>
              </a:rPr>
              <a:t>Unix</a:t>
            </a:r>
            <a:r>
              <a:rPr kumimoji="1" lang="ja-JP" altLang="en-US">
                <a:latin typeface="+mn-ea"/>
              </a:rPr>
              <a:t>系システム（</a:t>
            </a:r>
            <a:r>
              <a:rPr kumimoji="1" lang="en-US" altLang="ja-JP">
                <a:latin typeface="+mn-ea"/>
              </a:rPr>
              <a:t>FreeBSD/</a:t>
            </a:r>
            <a:r>
              <a:rPr kumimoji="1" lang="en-US" altLang="ja-JP" err="1">
                <a:latin typeface="+mn-ea"/>
              </a:rPr>
              <a:t>DebianLinux</a:t>
            </a:r>
            <a:r>
              <a:rPr kumimoji="1" lang="ja-JP" altLang="en-US">
                <a:latin typeface="+mn-ea"/>
              </a:rPr>
              <a:t>ディストリビューション）です。</a:t>
            </a:r>
            <a:r>
              <a:rPr kumimoji="1" lang="en-US" altLang="ja-JP">
                <a:latin typeface="+mn-ea"/>
              </a:rPr>
              <a:t>BSD</a:t>
            </a:r>
            <a:r>
              <a:rPr kumimoji="1" lang="ja-JP" altLang="en-US">
                <a:latin typeface="+mn-ea"/>
              </a:rPr>
              <a:t>ライセンス下で配布されています。</a:t>
            </a:r>
            <a:endParaRPr kumimoji="1" lang="en-US" altLang="ja-JP">
              <a:latin typeface="+mn-ea"/>
            </a:endParaRPr>
          </a:p>
          <a:p>
            <a:r>
              <a:rPr kumimoji="1" lang="ja-JP" altLang="en-US">
                <a:latin typeface="+mn-ea"/>
              </a:rPr>
              <a:t>基本的には、ファイルサーバですが、その</a:t>
            </a:r>
            <a:r>
              <a:rPr kumimoji="1" lang="en-US" altLang="ja-JP">
                <a:latin typeface="+mn-ea"/>
              </a:rPr>
              <a:t>Plugin</a:t>
            </a:r>
            <a:r>
              <a:rPr kumimoji="1" lang="ja-JP" altLang="en-US">
                <a:latin typeface="+mn-ea"/>
              </a:rPr>
              <a:t>をインストールすることで多数のサービスを導入することができます。</a:t>
            </a:r>
            <a:r>
              <a:rPr lang="ja-JP" altLang="en-US">
                <a:latin typeface="+mn-ea"/>
              </a:rPr>
              <a:t>例えば、</a:t>
            </a:r>
            <a:r>
              <a:rPr lang="en-US" altLang="ja-JP">
                <a:latin typeface="+mn-ea"/>
              </a:rPr>
              <a:t>GitLab</a:t>
            </a:r>
            <a:r>
              <a:rPr lang="ja-JP" altLang="en-US">
                <a:latin typeface="+mn-ea"/>
              </a:rPr>
              <a:t>や</a:t>
            </a:r>
            <a:r>
              <a:rPr lang="en-US" altLang="ja-JP">
                <a:latin typeface="+mn-ea"/>
              </a:rPr>
              <a:t>Redmine</a:t>
            </a:r>
            <a:r>
              <a:rPr lang="ja-JP" altLang="en-US">
                <a:latin typeface="+mn-ea"/>
              </a:rPr>
              <a:t>、</a:t>
            </a:r>
            <a:r>
              <a:rPr lang="en-US" altLang="ja-JP">
                <a:latin typeface="+mn-ea"/>
              </a:rPr>
              <a:t>Jenkins</a:t>
            </a:r>
            <a:r>
              <a:rPr lang="ja-JP" altLang="en-US">
                <a:latin typeface="+mn-ea"/>
              </a:rPr>
              <a:t>など開発で使用するアプリが１</a:t>
            </a:r>
            <a:r>
              <a:rPr lang="en-US" altLang="ja-JP">
                <a:latin typeface="+mn-ea"/>
              </a:rPr>
              <a:t>Click</a:t>
            </a:r>
            <a:r>
              <a:rPr lang="ja-JP" altLang="en-US">
                <a:latin typeface="+mn-ea"/>
              </a:rPr>
              <a:t>で導入できます。</a:t>
            </a:r>
            <a:endParaRPr kumimoji="1" lang="en-US" altLang="ja-JP">
              <a:latin typeface="+mn-ea"/>
            </a:endParaRPr>
          </a:p>
        </p:txBody>
      </p:sp>
      <p:pic>
        <p:nvPicPr>
          <p:cNvPr id="4" name="図 3">
            <a:extLst>
              <a:ext uri="{FF2B5EF4-FFF2-40B4-BE49-F238E27FC236}">
                <a16:creationId xmlns:a16="http://schemas.microsoft.com/office/drawing/2014/main" id="{32C555E2-803C-E063-10BE-51F385A880C7}"/>
              </a:ext>
            </a:extLst>
          </p:cNvPr>
          <p:cNvPicPr>
            <a:picLocks noChangeAspect="1"/>
          </p:cNvPicPr>
          <p:nvPr/>
        </p:nvPicPr>
        <p:blipFill>
          <a:blip r:embed="rId2"/>
          <a:stretch>
            <a:fillRect/>
          </a:stretch>
        </p:blipFill>
        <p:spPr>
          <a:xfrm>
            <a:off x="561861" y="3239235"/>
            <a:ext cx="3843259" cy="3094890"/>
          </a:xfrm>
          <a:prstGeom prst="rect">
            <a:avLst/>
          </a:prstGeom>
        </p:spPr>
      </p:pic>
      <p:graphicFrame>
        <p:nvGraphicFramePr>
          <p:cNvPr id="5" name="表 4">
            <a:extLst>
              <a:ext uri="{FF2B5EF4-FFF2-40B4-BE49-F238E27FC236}">
                <a16:creationId xmlns:a16="http://schemas.microsoft.com/office/drawing/2014/main" id="{FCCB069F-7E3D-ECEC-C97E-C86238187EF5}"/>
              </a:ext>
            </a:extLst>
          </p:cNvPr>
          <p:cNvGraphicFramePr>
            <a:graphicFrameLocks noGrp="1"/>
          </p:cNvGraphicFramePr>
          <p:nvPr>
            <p:extLst>
              <p:ext uri="{D42A27DB-BD31-4B8C-83A1-F6EECF244321}">
                <p14:modId xmlns:p14="http://schemas.microsoft.com/office/powerpoint/2010/main" val="239931505"/>
              </p:ext>
            </p:extLst>
          </p:nvPr>
        </p:nvGraphicFramePr>
        <p:xfrm>
          <a:off x="5403849" y="3991297"/>
          <a:ext cx="6502402" cy="2194560"/>
        </p:xfrm>
        <a:graphic>
          <a:graphicData uri="http://schemas.openxmlformats.org/drawingml/2006/table">
            <a:tbl>
              <a:tblPr firstRow="1" bandRow="1">
                <a:tableStyleId>{5C22544A-7EE6-4342-B048-85BDC9FD1C3A}</a:tableStyleId>
              </a:tblPr>
              <a:tblGrid>
                <a:gridCol w="1374322">
                  <a:extLst>
                    <a:ext uri="{9D8B030D-6E8A-4147-A177-3AD203B41FA5}">
                      <a16:colId xmlns:a16="http://schemas.microsoft.com/office/drawing/2014/main" val="870697332"/>
                    </a:ext>
                  </a:extLst>
                </a:gridCol>
                <a:gridCol w="5128080">
                  <a:extLst>
                    <a:ext uri="{9D8B030D-6E8A-4147-A177-3AD203B41FA5}">
                      <a16:colId xmlns:a16="http://schemas.microsoft.com/office/drawing/2014/main" val="55504460"/>
                    </a:ext>
                  </a:extLst>
                </a:gridCol>
              </a:tblGrid>
              <a:tr h="166398">
                <a:tc>
                  <a:txBody>
                    <a:bodyPr/>
                    <a:lstStyle/>
                    <a:p>
                      <a:pPr algn="ctr"/>
                      <a:r>
                        <a:rPr kumimoji="1" lang="ja-JP" altLang="en-US" sz="1200"/>
                        <a:t>リソース</a:t>
                      </a:r>
                    </a:p>
                  </a:txBody>
                  <a:tcPr/>
                </a:tc>
                <a:tc>
                  <a:txBody>
                    <a:bodyPr/>
                    <a:lstStyle/>
                    <a:p>
                      <a:pPr algn="ctr"/>
                      <a:r>
                        <a:rPr kumimoji="1" lang="ja-JP" altLang="en-US" sz="1200"/>
                        <a:t>説明</a:t>
                      </a:r>
                    </a:p>
                  </a:txBody>
                  <a:tcPr/>
                </a:tc>
                <a:extLst>
                  <a:ext uri="{0D108BD9-81ED-4DB2-BD59-A6C34878D82A}">
                    <a16:rowId xmlns:a16="http://schemas.microsoft.com/office/drawing/2014/main" val="1417708977"/>
                  </a:ext>
                </a:extLst>
              </a:tr>
              <a:tr h="166398">
                <a:tc>
                  <a:txBody>
                    <a:bodyPr/>
                    <a:lstStyle/>
                    <a:p>
                      <a:r>
                        <a:rPr kumimoji="1" lang="en-US" altLang="ja-JP" sz="1200"/>
                        <a:t>CPU</a:t>
                      </a:r>
                      <a:endParaRPr kumimoji="1" lang="ja-JP" altLang="en-US" sz="1200"/>
                    </a:p>
                  </a:txBody>
                  <a:tcPr/>
                </a:tc>
                <a:tc>
                  <a:txBody>
                    <a:bodyPr/>
                    <a:lstStyle/>
                    <a:p>
                      <a:r>
                        <a:rPr kumimoji="1" lang="en-US" altLang="ja-JP" sz="1200"/>
                        <a:t>2 </a:t>
                      </a:r>
                      <a:r>
                        <a:rPr kumimoji="1" lang="ja-JP" altLang="en-US" sz="1200"/>
                        <a:t>コア </a:t>
                      </a:r>
                      <a:r>
                        <a:rPr kumimoji="1" lang="en-US" altLang="ja-JP" sz="1200"/>
                        <a:t>Intel 64 </a:t>
                      </a:r>
                      <a:r>
                        <a:rPr kumimoji="1" lang="ja-JP" altLang="en-US" sz="1200"/>
                        <a:t>ビットまたは </a:t>
                      </a:r>
                      <a:r>
                        <a:rPr kumimoji="1" lang="en-US" altLang="ja-JP" sz="1200"/>
                        <a:t>AMD x86_64 </a:t>
                      </a:r>
                      <a:r>
                        <a:rPr kumimoji="1" lang="ja-JP" altLang="en-US" sz="1200"/>
                        <a:t>プロセッサ</a:t>
                      </a:r>
                      <a:endParaRPr kumimoji="1" lang="en-US" altLang="ja-JP" sz="1200"/>
                    </a:p>
                    <a:p>
                      <a:endParaRPr kumimoji="1" lang="ja-JP" altLang="en-US" sz="1200"/>
                    </a:p>
                  </a:txBody>
                  <a:tcPr/>
                </a:tc>
                <a:extLst>
                  <a:ext uri="{0D108BD9-81ED-4DB2-BD59-A6C34878D82A}">
                    <a16:rowId xmlns:a16="http://schemas.microsoft.com/office/drawing/2014/main" val="1338429631"/>
                  </a:ext>
                </a:extLst>
              </a:tr>
              <a:tr h="166398">
                <a:tc>
                  <a:txBody>
                    <a:bodyPr/>
                    <a:lstStyle/>
                    <a:p>
                      <a:r>
                        <a:rPr kumimoji="1" lang="ja-JP" altLang="en-US" sz="1200"/>
                        <a:t>メモリ</a:t>
                      </a:r>
                    </a:p>
                  </a:txBody>
                  <a:tcPr/>
                </a:tc>
                <a:tc>
                  <a:txBody>
                    <a:bodyPr/>
                    <a:lstStyle/>
                    <a:p>
                      <a:r>
                        <a:rPr kumimoji="1" lang="en-US" altLang="ja-JP" sz="1200"/>
                        <a:t>8GB</a:t>
                      </a:r>
                      <a:r>
                        <a:rPr kumimoji="1" lang="ja-JP" altLang="en-US" sz="1200"/>
                        <a:t>メモリ</a:t>
                      </a:r>
                      <a:endParaRPr kumimoji="1" lang="en-US" altLang="ja-JP" sz="1200"/>
                    </a:p>
                    <a:p>
                      <a:endParaRPr kumimoji="1" lang="ja-JP" altLang="en-US" sz="1200"/>
                    </a:p>
                  </a:txBody>
                  <a:tcPr/>
                </a:tc>
                <a:extLst>
                  <a:ext uri="{0D108BD9-81ED-4DB2-BD59-A6C34878D82A}">
                    <a16:rowId xmlns:a16="http://schemas.microsoft.com/office/drawing/2014/main" val="588938384"/>
                  </a:ext>
                </a:extLst>
              </a:tr>
              <a:tr h="166398">
                <a:tc>
                  <a:txBody>
                    <a:bodyPr/>
                    <a:lstStyle/>
                    <a:p>
                      <a:r>
                        <a:rPr kumimoji="1" lang="en-US" altLang="ja-JP" sz="1200"/>
                        <a:t>HDD</a:t>
                      </a:r>
                      <a:endParaRPr kumimoji="1" lang="ja-JP" altLang="en-US" sz="1200"/>
                    </a:p>
                  </a:txBody>
                  <a:tcPr/>
                </a:tc>
                <a:tc>
                  <a:txBody>
                    <a:bodyPr/>
                    <a:lstStyle/>
                    <a:p>
                      <a:r>
                        <a:rPr kumimoji="1" lang="ja-JP" altLang="en-US" sz="1200"/>
                        <a:t>ブート用</a:t>
                      </a:r>
                      <a:r>
                        <a:rPr kumimoji="1" lang="en-US" altLang="ja-JP" sz="1200"/>
                        <a:t>HDD</a:t>
                      </a:r>
                    </a:p>
                    <a:p>
                      <a:r>
                        <a:rPr kumimoji="1" lang="ja-JP" altLang="en-US" sz="1200"/>
                        <a:t>　　　</a:t>
                      </a:r>
                      <a:r>
                        <a:rPr kumimoji="1" lang="en-US" altLang="ja-JP" sz="1200"/>
                        <a:t>16 GB SSD </a:t>
                      </a:r>
                      <a:r>
                        <a:rPr kumimoji="1" lang="ja-JP" altLang="en-US" sz="1200"/>
                        <a:t>ブートデバイス</a:t>
                      </a:r>
                    </a:p>
                    <a:p>
                      <a:r>
                        <a:rPr kumimoji="1" lang="ja-JP" altLang="en-US" sz="1200"/>
                        <a:t>データ保存用</a:t>
                      </a:r>
                      <a:r>
                        <a:rPr kumimoji="1" lang="en-US" altLang="ja-JP" sz="1200"/>
                        <a:t>HDD</a:t>
                      </a:r>
                    </a:p>
                    <a:p>
                      <a:r>
                        <a:rPr kumimoji="1" lang="ja-JP" altLang="en-US" sz="1200"/>
                        <a:t>　　　</a:t>
                      </a:r>
                      <a:r>
                        <a:rPr kumimoji="1" lang="en-US" altLang="ja-JP" sz="1200"/>
                        <a:t>1 </a:t>
                      </a:r>
                      <a:r>
                        <a:rPr kumimoji="1" lang="ja-JP" altLang="en-US" sz="1200"/>
                        <a:t>つのストレージ プールに同じサイズの </a:t>
                      </a:r>
                      <a:r>
                        <a:rPr kumimoji="1" lang="en-US" altLang="ja-JP" sz="1200"/>
                        <a:t>2 </a:t>
                      </a:r>
                      <a:r>
                        <a:rPr kumimoji="1" lang="ja-JP" altLang="en-US" sz="1200"/>
                        <a:t>つのデバイス</a:t>
                      </a:r>
                      <a:endParaRPr kumimoji="1" lang="en-US" altLang="ja-JP" sz="1200"/>
                    </a:p>
                    <a:p>
                      <a:endParaRPr kumimoji="1" lang="en-US" altLang="ja-JP" sz="1200"/>
                    </a:p>
                  </a:txBody>
                  <a:tcPr/>
                </a:tc>
                <a:extLst>
                  <a:ext uri="{0D108BD9-81ED-4DB2-BD59-A6C34878D82A}">
                    <a16:rowId xmlns:a16="http://schemas.microsoft.com/office/drawing/2014/main" val="4012640312"/>
                  </a:ext>
                </a:extLst>
              </a:tr>
            </a:tbl>
          </a:graphicData>
        </a:graphic>
      </p:graphicFrame>
      <p:sp>
        <p:nvSpPr>
          <p:cNvPr id="6" name="テキスト ボックス 5">
            <a:extLst>
              <a:ext uri="{FF2B5EF4-FFF2-40B4-BE49-F238E27FC236}">
                <a16:creationId xmlns:a16="http://schemas.microsoft.com/office/drawing/2014/main" id="{E156F65C-7514-AA6C-BF83-A3F83125CE7F}"/>
              </a:ext>
            </a:extLst>
          </p:cNvPr>
          <p:cNvSpPr txBox="1"/>
          <p:nvPr/>
        </p:nvSpPr>
        <p:spPr>
          <a:xfrm>
            <a:off x="5403849" y="3483431"/>
            <a:ext cx="3659976" cy="369332"/>
          </a:xfrm>
          <a:prstGeom prst="rect">
            <a:avLst/>
          </a:prstGeom>
          <a:noFill/>
        </p:spPr>
        <p:txBody>
          <a:bodyPr wrap="none" rtlCol="0">
            <a:spAutoFit/>
          </a:bodyPr>
          <a:lstStyle/>
          <a:p>
            <a:r>
              <a:rPr kumimoji="1" lang="ja-JP" altLang="en-US"/>
              <a:t>■</a:t>
            </a:r>
            <a:r>
              <a:rPr kumimoji="1" lang="en-US" altLang="ja-JP"/>
              <a:t>TrueNAS SCALE </a:t>
            </a:r>
            <a:r>
              <a:rPr kumimoji="1" lang="ja-JP" altLang="en-US"/>
              <a:t>の最小要件</a:t>
            </a:r>
          </a:p>
        </p:txBody>
      </p:sp>
    </p:spTree>
    <p:extLst>
      <p:ext uri="{BB962C8B-B14F-4D97-AF65-F5344CB8AC3E}">
        <p14:creationId xmlns:p14="http://schemas.microsoft.com/office/powerpoint/2010/main" val="3338954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ダウンロード</a:t>
            </a:r>
            <a:endParaRPr lang="en-US" altLang="ja-JP"/>
          </a:p>
        </p:txBody>
      </p:sp>
      <p:sp>
        <p:nvSpPr>
          <p:cNvPr id="5" name="テキスト ボックス 4">
            <a:extLst>
              <a:ext uri="{FF2B5EF4-FFF2-40B4-BE49-F238E27FC236}">
                <a16:creationId xmlns:a16="http://schemas.microsoft.com/office/drawing/2014/main" id="{20E375B4-E447-5114-2C22-C690E2D0A86E}"/>
              </a:ext>
            </a:extLst>
          </p:cNvPr>
          <p:cNvSpPr txBox="1"/>
          <p:nvPr/>
        </p:nvSpPr>
        <p:spPr>
          <a:xfrm>
            <a:off x="304994" y="2454597"/>
            <a:ext cx="3748651" cy="230832"/>
          </a:xfrm>
          <a:prstGeom prst="rect">
            <a:avLst/>
          </a:prstGeom>
          <a:noFill/>
        </p:spPr>
        <p:txBody>
          <a:bodyPr wrap="square">
            <a:spAutoFit/>
          </a:bodyPr>
          <a:lstStyle/>
          <a:p>
            <a:r>
              <a:rPr lang="en-US" altLang="ja-JP" sz="900"/>
              <a:t>https://www.truenas.com/download-truenas-scale/</a:t>
            </a:r>
            <a:endParaRPr lang="ja-JP" altLang="en-US" sz="900"/>
          </a:p>
        </p:txBody>
      </p:sp>
      <p:pic>
        <p:nvPicPr>
          <p:cNvPr id="8" name="図 7">
            <a:extLst>
              <a:ext uri="{FF2B5EF4-FFF2-40B4-BE49-F238E27FC236}">
                <a16:creationId xmlns:a16="http://schemas.microsoft.com/office/drawing/2014/main" id="{50B44613-E03D-6927-BF6E-5900310EBD2D}"/>
              </a:ext>
            </a:extLst>
          </p:cNvPr>
          <p:cNvPicPr>
            <a:picLocks noChangeAspect="1"/>
          </p:cNvPicPr>
          <p:nvPr/>
        </p:nvPicPr>
        <p:blipFill>
          <a:blip r:embed="rId2"/>
          <a:stretch>
            <a:fillRect/>
          </a:stretch>
        </p:blipFill>
        <p:spPr>
          <a:xfrm>
            <a:off x="304995" y="2705366"/>
            <a:ext cx="3628027" cy="2198298"/>
          </a:xfrm>
          <a:prstGeom prst="rect">
            <a:avLst/>
          </a:prstGeom>
        </p:spPr>
      </p:pic>
      <p:pic>
        <p:nvPicPr>
          <p:cNvPr id="10" name="図 9">
            <a:extLst>
              <a:ext uri="{FF2B5EF4-FFF2-40B4-BE49-F238E27FC236}">
                <a16:creationId xmlns:a16="http://schemas.microsoft.com/office/drawing/2014/main" id="{FBC883D5-0807-D353-1487-F3D240A29B21}"/>
              </a:ext>
            </a:extLst>
          </p:cNvPr>
          <p:cNvPicPr>
            <a:picLocks noChangeAspect="1"/>
          </p:cNvPicPr>
          <p:nvPr/>
        </p:nvPicPr>
        <p:blipFill>
          <a:blip r:embed="rId3"/>
          <a:stretch>
            <a:fillRect/>
          </a:stretch>
        </p:blipFill>
        <p:spPr>
          <a:xfrm>
            <a:off x="4402332" y="2705366"/>
            <a:ext cx="3628027" cy="2198298"/>
          </a:xfrm>
          <a:prstGeom prst="rect">
            <a:avLst/>
          </a:prstGeom>
        </p:spPr>
      </p:pic>
      <p:pic>
        <p:nvPicPr>
          <p:cNvPr id="15" name="図 14">
            <a:extLst>
              <a:ext uri="{FF2B5EF4-FFF2-40B4-BE49-F238E27FC236}">
                <a16:creationId xmlns:a16="http://schemas.microsoft.com/office/drawing/2014/main" id="{65C1BD5F-D501-3A90-0539-93912B7D0458}"/>
              </a:ext>
            </a:extLst>
          </p:cNvPr>
          <p:cNvPicPr>
            <a:picLocks noChangeAspect="1"/>
          </p:cNvPicPr>
          <p:nvPr/>
        </p:nvPicPr>
        <p:blipFill>
          <a:blip r:embed="rId4"/>
          <a:stretch>
            <a:fillRect/>
          </a:stretch>
        </p:blipFill>
        <p:spPr>
          <a:xfrm>
            <a:off x="5580513" y="5043509"/>
            <a:ext cx="2506212" cy="1169166"/>
          </a:xfrm>
          <a:prstGeom prst="rect">
            <a:avLst/>
          </a:prstGeom>
        </p:spPr>
      </p:pic>
      <p:pic>
        <p:nvPicPr>
          <p:cNvPr id="17" name="図 16">
            <a:extLst>
              <a:ext uri="{FF2B5EF4-FFF2-40B4-BE49-F238E27FC236}">
                <a16:creationId xmlns:a16="http://schemas.microsoft.com/office/drawing/2014/main" id="{4122E922-9DED-1152-85E7-F141275EC44A}"/>
              </a:ext>
            </a:extLst>
          </p:cNvPr>
          <p:cNvPicPr>
            <a:picLocks noChangeAspect="1"/>
          </p:cNvPicPr>
          <p:nvPr/>
        </p:nvPicPr>
        <p:blipFill>
          <a:blip r:embed="rId5"/>
          <a:stretch>
            <a:fillRect/>
          </a:stretch>
        </p:blipFill>
        <p:spPr>
          <a:xfrm>
            <a:off x="8204905" y="2705365"/>
            <a:ext cx="3738052" cy="2031887"/>
          </a:xfrm>
          <a:prstGeom prst="rect">
            <a:avLst/>
          </a:prstGeom>
        </p:spPr>
      </p:pic>
      <p:sp>
        <p:nvSpPr>
          <p:cNvPr id="2" name="テキスト ボックス 1">
            <a:extLst>
              <a:ext uri="{FF2B5EF4-FFF2-40B4-BE49-F238E27FC236}">
                <a16:creationId xmlns:a16="http://schemas.microsoft.com/office/drawing/2014/main" id="{7E1975FA-C5BD-4101-7903-04ACACEF7ED1}"/>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a:t>
            </a:r>
            <a:r>
              <a:rPr kumimoji="1" lang="en-US" altLang="ja-JP" sz="1600"/>
              <a:t>Download STABLE</a:t>
            </a:r>
            <a:r>
              <a:rPr kumimoji="1" lang="ja-JP" altLang="en-US" sz="1600"/>
              <a:t>」ボタンをクリックします。</a:t>
            </a:r>
          </a:p>
        </p:txBody>
      </p:sp>
      <p:sp>
        <p:nvSpPr>
          <p:cNvPr id="3" name="テキスト ボックス 2">
            <a:extLst>
              <a:ext uri="{FF2B5EF4-FFF2-40B4-BE49-F238E27FC236}">
                <a16:creationId xmlns:a16="http://schemas.microsoft.com/office/drawing/2014/main" id="{24B80C31-D043-3CF8-BD45-87CABE5176F6}"/>
              </a:ext>
            </a:extLst>
          </p:cNvPr>
          <p:cNvSpPr txBox="1"/>
          <p:nvPr/>
        </p:nvSpPr>
        <p:spPr>
          <a:xfrm>
            <a:off x="8204905" y="1443243"/>
            <a:ext cx="3820840" cy="584775"/>
          </a:xfrm>
          <a:prstGeom prst="rect">
            <a:avLst/>
          </a:prstGeom>
          <a:noFill/>
        </p:spPr>
        <p:txBody>
          <a:bodyPr wrap="square" rtlCol="0">
            <a:spAutoFit/>
          </a:bodyPr>
          <a:lstStyle/>
          <a:p>
            <a:r>
              <a:rPr lang="ja-JP" altLang="en-US" sz="1600"/>
              <a:t>③ダウンロードが完了すると、ダウンロードフォルダにファイルが保存されます。</a:t>
            </a:r>
            <a:endParaRPr kumimoji="1" lang="ja-JP" altLang="en-US" sz="1600"/>
          </a:p>
        </p:txBody>
      </p:sp>
      <p:sp>
        <p:nvSpPr>
          <p:cNvPr id="4" name="テキスト ボックス 3">
            <a:extLst>
              <a:ext uri="{FF2B5EF4-FFF2-40B4-BE49-F238E27FC236}">
                <a16:creationId xmlns:a16="http://schemas.microsoft.com/office/drawing/2014/main" id="{D7327530-F1A8-0B51-6E59-428CBD8432DC}"/>
              </a:ext>
            </a:extLst>
          </p:cNvPr>
          <p:cNvSpPr txBox="1"/>
          <p:nvPr/>
        </p:nvSpPr>
        <p:spPr>
          <a:xfrm>
            <a:off x="4402331" y="1491712"/>
            <a:ext cx="3628027" cy="338554"/>
          </a:xfrm>
          <a:prstGeom prst="rect">
            <a:avLst/>
          </a:prstGeom>
          <a:noFill/>
        </p:spPr>
        <p:txBody>
          <a:bodyPr wrap="square" rtlCol="0">
            <a:spAutoFit/>
          </a:bodyPr>
          <a:lstStyle/>
          <a:p>
            <a:r>
              <a:rPr kumimoji="1" lang="ja-JP" altLang="en-US" sz="1600"/>
              <a:t>②ダウンロードが開始されます。</a:t>
            </a:r>
          </a:p>
        </p:txBody>
      </p:sp>
      <p:sp>
        <p:nvSpPr>
          <p:cNvPr id="6" name="正方形/長方形 5">
            <a:extLst>
              <a:ext uri="{FF2B5EF4-FFF2-40B4-BE49-F238E27FC236}">
                <a16:creationId xmlns:a16="http://schemas.microsoft.com/office/drawing/2014/main" id="{03DC542E-9D39-FD8F-B348-59D668D2EA11}"/>
              </a:ext>
            </a:extLst>
          </p:cNvPr>
          <p:cNvSpPr/>
          <p:nvPr/>
        </p:nvSpPr>
        <p:spPr>
          <a:xfrm>
            <a:off x="718557" y="4362511"/>
            <a:ext cx="1148343" cy="37474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AAF312C-B2FC-40AE-A52C-8A7B947F1CD6}"/>
              </a:ext>
            </a:extLst>
          </p:cNvPr>
          <p:cNvSpPr/>
          <p:nvPr/>
        </p:nvSpPr>
        <p:spPr>
          <a:xfrm>
            <a:off x="6700258" y="2895661"/>
            <a:ext cx="948318" cy="39046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C3B571F-CEA4-BB66-25E5-953746C8CFC8}"/>
              </a:ext>
            </a:extLst>
          </p:cNvPr>
          <p:cNvSpPr/>
          <p:nvPr/>
        </p:nvSpPr>
        <p:spPr>
          <a:xfrm>
            <a:off x="8986258" y="3609283"/>
            <a:ext cx="1319792" cy="43884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4" name="表 13">
            <a:extLst>
              <a:ext uri="{FF2B5EF4-FFF2-40B4-BE49-F238E27FC236}">
                <a16:creationId xmlns:a16="http://schemas.microsoft.com/office/drawing/2014/main" id="{6E7E53BD-3B2C-AC1E-A7AA-5D2093B65983}"/>
              </a:ext>
            </a:extLst>
          </p:cNvPr>
          <p:cNvGraphicFramePr>
            <a:graphicFrameLocks noGrp="1"/>
          </p:cNvGraphicFramePr>
          <p:nvPr>
            <p:extLst>
              <p:ext uri="{D42A27DB-BD31-4B8C-83A1-F6EECF244321}">
                <p14:modId xmlns:p14="http://schemas.microsoft.com/office/powerpoint/2010/main" val="3874008368"/>
              </p:ext>
            </p:extLst>
          </p:nvPr>
        </p:nvGraphicFramePr>
        <p:xfrm>
          <a:off x="8261350" y="4952043"/>
          <a:ext cx="3681606" cy="548640"/>
        </p:xfrm>
        <a:graphic>
          <a:graphicData uri="http://schemas.openxmlformats.org/drawingml/2006/table">
            <a:tbl>
              <a:tblPr firstRow="1" bandRow="1">
                <a:tableStyleId>{5C22544A-7EE6-4342-B048-85BDC9FD1C3A}</a:tableStyleId>
              </a:tblPr>
              <a:tblGrid>
                <a:gridCol w="3681606">
                  <a:extLst>
                    <a:ext uri="{9D8B030D-6E8A-4147-A177-3AD203B41FA5}">
                      <a16:colId xmlns:a16="http://schemas.microsoft.com/office/drawing/2014/main" val="43552034"/>
                    </a:ext>
                  </a:extLst>
                </a:gridCol>
              </a:tblGrid>
              <a:tr h="196677">
                <a:tc>
                  <a:txBody>
                    <a:bodyPr/>
                    <a:lstStyle/>
                    <a:p>
                      <a:pPr algn="ctr"/>
                      <a:r>
                        <a:rPr kumimoji="1" lang="ja-JP" altLang="en-US" sz="1200"/>
                        <a:t>ダウンロードしたファイル</a:t>
                      </a:r>
                    </a:p>
                  </a:txBody>
                  <a:tcPr/>
                </a:tc>
                <a:extLst>
                  <a:ext uri="{0D108BD9-81ED-4DB2-BD59-A6C34878D82A}">
                    <a16:rowId xmlns:a16="http://schemas.microsoft.com/office/drawing/2014/main" val="3481444455"/>
                  </a:ext>
                </a:extLst>
              </a:tr>
              <a:tr h="265879">
                <a:tc>
                  <a:txBody>
                    <a:bodyPr/>
                    <a:lstStyle/>
                    <a:p>
                      <a:pPr algn="ctr"/>
                      <a:r>
                        <a:rPr kumimoji="1" lang="en-US" altLang="ja-JP" sz="1200"/>
                        <a:t>TrueNAS-SCALE-22.12.3.3.iso 1.7G</a:t>
                      </a:r>
                      <a:endParaRPr kumimoji="1" lang="ja-JP" altLang="en-US" sz="1200"/>
                    </a:p>
                  </a:txBody>
                  <a:tcPr/>
                </a:tc>
                <a:extLst>
                  <a:ext uri="{0D108BD9-81ED-4DB2-BD59-A6C34878D82A}">
                    <a16:rowId xmlns:a16="http://schemas.microsoft.com/office/drawing/2014/main" val="2184247449"/>
                  </a:ext>
                </a:extLst>
              </a:tr>
            </a:tbl>
          </a:graphicData>
        </a:graphic>
      </p:graphicFrame>
    </p:spTree>
    <p:extLst>
      <p:ext uri="{BB962C8B-B14F-4D97-AF65-F5344CB8AC3E}">
        <p14:creationId xmlns:p14="http://schemas.microsoft.com/office/powerpoint/2010/main" val="566516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VM</a:t>
            </a:r>
            <a:r>
              <a:rPr lang="ja-JP" altLang="en-US"/>
              <a:t>作成</a:t>
            </a:r>
            <a:endParaRPr lang="en-US" altLang="ja-JP"/>
          </a:p>
        </p:txBody>
      </p:sp>
      <p:pic>
        <p:nvPicPr>
          <p:cNvPr id="3" name="図 2">
            <a:extLst>
              <a:ext uri="{FF2B5EF4-FFF2-40B4-BE49-F238E27FC236}">
                <a16:creationId xmlns:a16="http://schemas.microsoft.com/office/drawing/2014/main" id="{0248DAD5-E70F-B345-2625-ADE1AED40EB8}"/>
              </a:ext>
            </a:extLst>
          </p:cNvPr>
          <p:cNvPicPr>
            <a:picLocks noChangeAspect="1"/>
          </p:cNvPicPr>
          <p:nvPr/>
        </p:nvPicPr>
        <p:blipFill>
          <a:blip r:embed="rId2"/>
          <a:stretch>
            <a:fillRect/>
          </a:stretch>
        </p:blipFill>
        <p:spPr>
          <a:xfrm>
            <a:off x="304994" y="2737597"/>
            <a:ext cx="1953464" cy="2152237"/>
          </a:xfrm>
          <a:prstGeom prst="rect">
            <a:avLst/>
          </a:prstGeom>
        </p:spPr>
      </p:pic>
      <p:pic>
        <p:nvPicPr>
          <p:cNvPr id="5" name="図 4">
            <a:extLst>
              <a:ext uri="{FF2B5EF4-FFF2-40B4-BE49-F238E27FC236}">
                <a16:creationId xmlns:a16="http://schemas.microsoft.com/office/drawing/2014/main" id="{3A6D90AE-72C8-77A5-E04C-EA4319521DF7}"/>
              </a:ext>
            </a:extLst>
          </p:cNvPr>
          <p:cNvPicPr>
            <a:picLocks noChangeAspect="1"/>
          </p:cNvPicPr>
          <p:nvPr/>
        </p:nvPicPr>
        <p:blipFill>
          <a:blip r:embed="rId3"/>
          <a:stretch>
            <a:fillRect/>
          </a:stretch>
        </p:blipFill>
        <p:spPr>
          <a:xfrm>
            <a:off x="2858534" y="2737597"/>
            <a:ext cx="4213019" cy="2399932"/>
          </a:xfrm>
          <a:prstGeom prst="rect">
            <a:avLst/>
          </a:prstGeom>
        </p:spPr>
      </p:pic>
      <p:sp>
        <p:nvSpPr>
          <p:cNvPr id="2" name="テキスト ボックス 1">
            <a:extLst>
              <a:ext uri="{FF2B5EF4-FFF2-40B4-BE49-F238E27FC236}">
                <a16:creationId xmlns:a16="http://schemas.microsoft.com/office/drawing/2014/main" id="{6049D19C-CDCB-46A4-8241-F90754F20B43}"/>
              </a:ext>
            </a:extLst>
          </p:cNvPr>
          <p:cNvSpPr txBox="1"/>
          <p:nvPr/>
        </p:nvSpPr>
        <p:spPr>
          <a:xfrm>
            <a:off x="320307" y="1496260"/>
            <a:ext cx="2814780" cy="830997"/>
          </a:xfrm>
          <a:prstGeom prst="rect">
            <a:avLst/>
          </a:prstGeom>
          <a:noFill/>
        </p:spPr>
        <p:txBody>
          <a:bodyPr wrap="square" rtlCol="0">
            <a:spAutoFit/>
          </a:bodyPr>
          <a:lstStyle/>
          <a:p>
            <a:r>
              <a:rPr kumimoji="1" lang="ja-JP" altLang="en-US" sz="1600"/>
              <a:t>①デスクトップ画面上の「</a:t>
            </a:r>
            <a:r>
              <a:rPr kumimoji="1" lang="en-US" altLang="ja-JP" sz="1600"/>
              <a:t>VirtualBOX</a:t>
            </a:r>
            <a:r>
              <a:rPr kumimoji="1" lang="ja-JP" altLang="en-US" sz="1600"/>
              <a:t>」アイコンをダブルクリックし、起動します。</a:t>
            </a:r>
          </a:p>
        </p:txBody>
      </p:sp>
      <p:sp>
        <p:nvSpPr>
          <p:cNvPr id="4" name="テキスト ボックス 3">
            <a:extLst>
              <a:ext uri="{FF2B5EF4-FFF2-40B4-BE49-F238E27FC236}">
                <a16:creationId xmlns:a16="http://schemas.microsoft.com/office/drawing/2014/main" id="{4227F78F-CBC1-32EC-66A0-F7C1DA742000}"/>
              </a:ext>
            </a:extLst>
          </p:cNvPr>
          <p:cNvSpPr txBox="1"/>
          <p:nvPr/>
        </p:nvSpPr>
        <p:spPr>
          <a:xfrm>
            <a:off x="7786984" y="1443243"/>
            <a:ext cx="4238761" cy="584775"/>
          </a:xfrm>
          <a:prstGeom prst="rect">
            <a:avLst/>
          </a:prstGeom>
          <a:noFill/>
        </p:spPr>
        <p:txBody>
          <a:bodyPr wrap="square" rtlCol="0">
            <a:spAutoFit/>
          </a:bodyPr>
          <a:lstStyle/>
          <a:p>
            <a:r>
              <a:rPr lang="ja-JP" altLang="en-US" sz="1600"/>
              <a:t>③メニュー「仮想マシン」→「新規」をクリックします。</a:t>
            </a:r>
            <a:endParaRPr kumimoji="1" lang="ja-JP" altLang="en-US" sz="1600"/>
          </a:p>
        </p:txBody>
      </p:sp>
      <p:sp>
        <p:nvSpPr>
          <p:cNvPr id="6" name="テキスト ボックス 5">
            <a:extLst>
              <a:ext uri="{FF2B5EF4-FFF2-40B4-BE49-F238E27FC236}">
                <a16:creationId xmlns:a16="http://schemas.microsoft.com/office/drawing/2014/main" id="{9389982C-F0EF-0677-90B4-C5A4DC442169}"/>
              </a:ext>
            </a:extLst>
          </p:cNvPr>
          <p:cNvSpPr txBox="1"/>
          <p:nvPr/>
        </p:nvSpPr>
        <p:spPr>
          <a:xfrm>
            <a:off x="3135087" y="1491712"/>
            <a:ext cx="4495997" cy="338554"/>
          </a:xfrm>
          <a:prstGeom prst="rect">
            <a:avLst/>
          </a:prstGeom>
          <a:noFill/>
        </p:spPr>
        <p:txBody>
          <a:bodyPr wrap="square" rtlCol="0">
            <a:spAutoFit/>
          </a:bodyPr>
          <a:lstStyle/>
          <a:p>
            <a:r>
              <a:rPr kumimoji="1" lang="ja-JP" altLang="en-US" sz="1600"/>
              <a:t>②</a:t>
            </a:r>
            <a:r>
              <a:rPr lang="ja-JP" altLang="en-US" sz="1600"/>
              <a:t>以下の画面が表示されます。</a:t>
            </a:r>
            <a:endParaRPr kumimoji="1" lang="ja-JP" altLang="en-US" sz="1600"/>
          </a:p>
        </p:txBody>
      </p:sp>
      <p:sp>
        <p:nvSpPr>
          <p:cNvPr id="9" name="正方形/長方形 8">
            <a:extLst>
              <a:ext uri="{FF2B5EF4-FFF2-40B4-BE49-F238E27FC236}">
                <a16:creationId xmlns:a16="http://schemas.microsoft.com/office/drawing/2014/main" id="{C1A13726-7C49-2EA5-F4BE-802267E7BC09}"/>
              </a:ext>
            </a:extLst>
          </p:cNvPr>
          <p:cNvSpPr/>
          <p:nvPr/>
        </p:nvSpPr>
        <p:spPr>
          <a:xfrm>
            <a:off x="166108" y="4076760"/>
            <a:ext cx="919742" cy="8130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F3006593-E1A0-22F1-B70C-BB010D4F784A}"/>
              </a:ext>
            </a:extLst>
          </p:cNvPr>
          <p:cNvPicPr>
            <a:picLocks noChangeAspect="1"/>
          </p:cNvPicPr>
          <p:nvPr/>
        </p:nvPicPr>
        <p:blipFill>
          <a:blip r:embed="rId4"/>
          <a:stretch>
            <a:fillRect/>
          </a:stretch>
        </p:blipFill>
        <p:spPr>
          <a:xfrm>
            <a:off x="7984344" y="2737597"/>
            <a:ext cx="4010296" cy="2027678"/>
          </a:xfrm>
          <a:prstGeom prst="rect">
            <a:avLst/>
          </a:prstGeom>
        </p:spPr>
      </p:pic>
      <p:sp>
        <p:nvSpPr>
          <p:cNvPr id="10" name="正方形/長方形 9">
            <a:extLst>
              <a:ext uri="{FF2B5EF4-FFF2-40B4-BE49-F238E27FC236}">
                <a16:creationId xmlns:a16="http://schemas.microsoft.com/office/drawing/2014/main" id="{DA6C4ECD-C4AB-6461-72A9-B9EF27E1E961}"/>
              </a:ext>
            </a:extLst>
          </p:cNvPr>
          <p:cNvSpPr/>
          <p:nvPr/>
        </p:nvSpPr>
        <p:spPr>
          <a:xfrm>
            <a:off x="8635469" y="3000643"/>
            <a:ext cx="1222905" cy="35215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9FC3055-252F-D2B2-571B-870AAEB1C3BF}"/>
              </a:ext>
            </a:extLst>
          </p:cNvPr>
          <p:cNvSpPr/>
          <p:nvPr/>
        </p:nvSpPr>
        <p:spPr>
          <a:xfrm>
            <a:off x="8734425" y="3352801"/>
            <a:ext cx="1466849" cy="35215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3692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VM</a:t>
            </a:r>
            <a:r>
              <a:rPr lang="ja-JP" altLang="en-US"/>
              <a:t>作成</a:t>
            </a:r>
            <a:endParaRPr lang="en-US" altLang="ja-JP"/>
          </a:p>
        </p:txBody>
      </p:sp>
      <p:pic>
        <p:nvPicPr>
          <p:cNvPr id="4" name="図 3">
            <a:extLst>
              <a:ext uri="{FF2B5EF4-FFF2-40B4-BE49-F238E27FC236}">
                <a16:creationId xmlns:a16="http://schemas.microsoft.com/office/drawing/2014/main" id="{C3A286FF-9852-12E9-E985-CFEC4F5A66BB}"/>
              </a:ext>
            </a:extLst>
          </p:cNvPr>
          <p:cNvPicPr>
            <a:picLocks noChangeAspect="1"/>
          </p:cNvPicPr>
          <p:nvPr/>
        </p:nvPicPr>
        <p:blipFill>
          <a:blip r:embed="rId2"/>
          <a:stretch>
            <a:fillRect/>
          </a:stretch>
        </p:blipFill>
        <p:spPr>
          <a:xfrm>
            <a:off x="8236475" y="2197167"/>
            <a:ext cx="3568194" cy="1719180"/>
          </a:xfrm>
          <a:prstGeom prst="rect">
            <a:avLst/>
          </a:prstGeom>
        </p:spPr>
      </p:pic>
      <p:pic>
        <p:nvPicPr>
          <p:cNvPr id="9" name="図 8">
            <a:extLst>
              <a:ext uri="{FF2B5EF4-FFF2-40B4-BE49-F238E27FC236}">
                <a16:creationId xmlns:a16="http://schemas.microsoft.com/office/drawing/2014/main" id="{5F425B7E-D199-5224-244A-84689C9BC591}"/>
              </a:ext>
            </a:extLst>
          </p:cNvPr>
          <p:cNvPicPr>
            <a:picLocks noChangeAspect="1"/>
          </p:cNvPicPr>
          <p:nvPr/>
        </p:nvPicPr>
        <p:blipFill>
          <a:blip r:embed="rId3"/>
          <a:stretch>
            <a:fillRect/>
          </a:stretch>
        </p:blipFill>
        <p:spPr>
          <a:xfrm>
            <a:off x="304994" y="2700394"/>
            <a:ext cx="5031295" cy="2562606"/>
          </a:xfrm>
          <a:prstGeom prst="rect">
            <a:avLst/>
          </a:prstGeom>
        </p:spPr>
      </p:pic>
      <p:pic>
        <p:nvPicPr>
          <p:cNvPr id="16" name="図 15">
            <a:extLst>
              <a:ext uri="{FF2B5EF4-FFF2-40B4-BE49-F238E27FC236}">
                <a16:creationId xmlns:a16="http://schemas.microsoft.com/office/drawing/2014/main" id="{A9C98F46-F51D-DFBD-23A4-3FD147FDF75D}"/>
              </a:ext>
            </a:extLst>
          </p:cNvPr>
          <p:cNvPicPr>
            <a:picLocks noChangeAspect="1"/>
          </p:cNvPicPr>
          <p:nvPr/>
        </p:nvPicPr>
        <p:blipFill>
          <a:blip r:embed="rId4"/>
          <a:stretch>
            <a:fillRect/>
          </a:stretch>
        </p:blipFill>
        <p:spPr>
          <a:xfrm>
            <a:off x="6096000" y="1317487"/>
            <a:ext cx="5620534" cy="828791"/>
          </a:xfrm>
          <a:prstGeom prst="rect">
            <a:avLst/>
          </a:prstGeom>
        </p:spPr>
      </p:pic>
      <p:pic>
        <p:nvPicPr>
          <p:cNvPr id="18" name="図 17">
            <a:extLst>
              <a:ext uri="{FF2B5EF4-FFF2-40B4-BE49-F238E27FC236}">
                <a16:creationId xmlns:a16="http://schemas.microsoft.com/office/drawing/2014/main" id="{396D6263-32BE-8646-B907-AC8645495E33}"/>
              </a:ext>
            </a:extLst>
          </p:cNvPr>
          <p:cNvPicPr>
            <a:picLocks noChangeAspect="1"/>
          </p:cNvPicPr>
          <p:nvPr/>
        </p:nvPicPr>
        <p:blipFill>
          <a:blip r:embed="rId5"/>
          <a:stretch>
            <a:fillRect/>
          </a:stretch>
        </p:blipFill>
        <p:spPr>
          <a:xfrm>
            <a:off x="6096000" y="3994330"/>
            <a:ext cx="4072569" cy="900015"/>
          </a:xfrm>
          <a:prstGeom prst="rect">
            <a:avLst/>
          </a:prstGeom>
        </p:spPr>
      </p:pic>
      <p:pic>
        <p:nvPicPr>
          <p:cNvPr id="20" name="図 19">
            <a:extLst>
              <a:ext uri="{FF2B5EF4-FFF2-40B4-BE49-F238E27FC236}">
                <a16:creationId xmlns:a16="http://schemas.microsoft.com/office/drawing/2014/main" id="{492100A4-02CE-81F4-4DEB-8135727B2D60}"/>
              </a:ext>
            </a:extLst>
          </p:cNvPr>
          <p:cNvPicPr>
            <a:picLocks noChangeAspect="1"/>
          </p:cNvPicPr>
          <p:nvPr/>
        </p:nvPicPr>
        <p:blipFill>
          <a:blip r:embed="rId6"/>
          <a:stretch>
            <a:fillRect/>
          </a:stretch>
        </p:blipFill>
        <p:spPr>
          <a:xfrm>
            <a:off x="6096000" y="4972328"/>
            <a:ext cx="4735306" cy="1396408"/>
          </a:xfrm>
          <a:prstGeom prst="rect">
            <a:avLst/>
          </a:prstGeom>
        </p:spPr>
      </p:pic>
      <p:sp>
        <p:nvSpPr>
          <p:cNvPr id="2" name="テキスト ボックス 1">
            <a:extLst>
              <a:ext uri="{FF2B5EF4-FFF2-40B4-BE49-F238E27FC236}">
                <a16:creationId xmlns:a16="http://schemas.microsoft.com/office/drawing/2014/main" id="{84B05966-8633-2134-366B-F414C7E8AD1F}"/>
              </a:ext>
            </a:extLst>
          </p:cNvPr>
          <p:cNvSpPr txBox="1"/>
          <p:nvPr/>
        </p:nvSpPr>
        <p:spPr>
          <a:xfrm>
            <a:off x="320306" y="1496260"/>
            <a:ext cx="5031295" cy="830997"/>
          </a:xfrm>
          <a:prstGeom prst="rect">
            <a:avLst/>
          </a:prstGeom>
          <a:noFill/>
        </p:spPr>
        <p:txBody>
          <a:bodyPr wrap="square" rtlCol="0">
            <a:spAutoFit/>
          </a:bodyPr>
          <a:lstStyle/>
          <a:p>
            <a:r>
              <a:rPr kumimoji="1" lang="ja-JP" altLang="en-US" sz="1600"/>
              <a:t>④以下の画面が表示されるので、名前、</a:t>
            </a:r>
            <a:r>
              <a:rPr kumimoji="1" lang="en-US" altLang="ja-JP" sz="1600"/>
              <a:t>ISO image</a:t>
            </a:r>
            <a:r>
              <a:rPr kumimoji="1" lang="ja-JP" altLang="en-US" sz="1600"/>
              <a:t>、タイプ、バージョンを選択し、「次へ」ボタンをクリックします。</a:t>
            </a:r>
          </a:p>
        </p:txBody>
      </p:sp>
      <p:sp>
        <p:nvSpPr>
          <p:cNvPr id="6" name="正方形/長方形 5">
            <a:extLst>
              <a:ext uri="{FF2B5EF4-FFF2-40B4-BE49-F238E27FC236}">
                <a16:creationId xmlns:a16="http://schemas.microsoft.com/office/drawing/2014/main" id="{54B40285-DBDF-5CF8-3A3F-180043574C18}"/>
              </a:ext>
            </a:extLst>
          </p:cNvPr>
          <p:cNvSpPr/>
          <p:nvPr/>
        </p:nvSpPr>
        <p:spPr>
          <a:xfrm>
            <a:off x="1396469" y="3429000"/>
            <a:ext cx="4072569" cy="108585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18201B5-3865-85DF-7DB4-3223B9B226D5}"/>
              </a:ext>
            </a:extLst>
          </p:cNvPr>
          <p:cNvSpPr/>
          <p:nvPr/>
        </p:nvSpPr>
        <p:spPr>
          <a:xfrm>
            <a:off x="4163906" y="4883526"/>
            <a:ext cx="722419" cy="45999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2B306EF8-47AE-0679-67D4-D9EA19CD014A}"/>
              </a:ext>
            </a:extLst>
          </p:cNvPr>
          <p:cNvCxnSpPr>
            <a:cxnSpLocks/>
          </p:cNvCxnSpPr>
          <p:nvPr/>
        </p:nvCxnSpPr>
        <p:spPr>
          <a:xfrm flipV="1">
            <a:off x="4886325" y="2081035"/>
            <a:ext cx="1533525" cy="183277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65588DC-F2C3-B905-7AED-15AA4C211A61}"/>
              </a:ext>
            </a:extLst>
          </p:cNvPr>
          <p:cNvCxnSpPr/>
          <p:nvPr/>
        </p:nvCxnSpPr>
        <p:spPr>
          <a:xfrm>
            <a:off x="4886325" y="4257675"/>
            <a:ext cx="1133475"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7A5E3EE-87DE-1531-D9B8-95817313A41F}"/>
              </a:ext>
            </a:extLst>
          </p:cNvPr>
          <p:cNvCxnSpPr/>
          <p:nvPr/>
        </p:nvCxnSpPr>
        <p:spPr>
          <a:xfrm>
            <a:off x="4714875" y="4448175"/>
            <a:ext cx="1476375" cy="52415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55F9D97F-0C53-ABC3-80DB-DED872766339}"/>
              </a:ext>
            </a:extLst>
          </p:cNvPr>
          <p:cNvSpPr/>
          <p:nvPr/>
        </p:nvSpPr>
        <p:spPr>
          <a:xfrm>
            <a:off x="6605743" y="1621036"/>
            <a:ext cx="927171" cy="23679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21D4A877-AB3E-CD91-703E-86637D3B66E4}"/>
              </a:ext>
            </a:extLst>
          </p:cNvPr>
          <p:cNvSpPr/>
          <p:nvPr/>
        </p:nvSpPr>
        <p:spPr>
          <a:xfrm>
            <a:off x="8826145" y="2879023"/>
            <a:ext cx="1091475" cy="32323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5CCB236D-F4CA-C629-7AFB-C2D1BE3A81FD}"/>
              </a:ext>
            </a:extLst>
          </p:cNvPr>
          <p:cNvSpPr/>
          <p:nvPr/>
        </p:nvSpPr>
        <p:spPr>
          <a:xfrm>
            <a:off x="10795531" y="3672953"/>
            <a:ext cx="685269" cy="29428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C0ED9D0A-129D-C039-AD22-C02018EBE566}"/>
              </a:ext>
            </a:extLst>
          </p:cNvPr>
          <p:cNvSpPr/>
          <p:nvPr/>
        </p:nvSpPr>
        <p:spPr>
          <a:xfrm>
            <a:off x="6377373" y="4246062"/>
            <a:ext cx="1024913" cy="20211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5343B746-0914-A22C-DA2F-F91582C9E471}"/>
              </a:ext>
            </a:extLst>
          </p:cNvPr>
          <p:cNvSpPr/>
          <p:nvPr/>
        </p:nvSpPr>
        <p:spPr>
          <a:xfrm>
            <a:off x="6556871" y="5748213"/>
            <a:ext cx="1679604" cy="1888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2327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VM</a:t>
            </a:r>
            <a:r>
              <a:rPr lang="ja-JP" altLang="en-US"/>
              <a:t>作成</a:t>
            </a:r>
            <a:endParaRPr lang="en-US" altLang="ja-JP"/>
          </a:p>
        </p:txBody>
      </p:sp>
      <p:pic>
        <p:nvPicPr>
          <p:cNvPr id="3" name="図 2">
            <a:extLst>
              <a:ext uri="{FF2B5EF4-FFF2-40B4-BE49-F238E27FC236}">
                <a16:creationId xmlns:a16="http://schemas.microsoft.com/office/drawing/2014/main" id="{0ED00274-4E36-E8B8-6BC7-434CA138E9A6}"/>
              </a:ext>
            </a:extLst>
          </p:cNvPr>
          <p:cNvPicPr>
            <a:picLocks noChangeAspect="1"/>
          </p:cNvPicPr>
          <p:nvPr/>
        </p:nvPicPr>
        <p:blipFill>
          <a:blip r:embed="rId2"/>
          <a:stretch>
            <a:fillRect/>
          </a:stretch>
        </p:blipFill>
        <p:spPr>
          <a:xfrm>
            <a:off x="304995" y="2711413"/>
            <a:ext cx="5590754" cy="2847558"/>
          </a:xfrm>
          <a:prstGeom prst="rect">
            <a:avLst/>
          </a:prstGeom>
        </p:spPr>
      </p:pic>
      <p:pic>
        <p:nvPicPr>
          <p:cNvPr id="6" name="図 5">
            <a:extLst>
              <a:ext uri="{FF2B5EF4-FFF2-40B4-BE49-F238E27FC236}">
                <a16:creationId xmlns:a16="http://schemas.microsoft.com/office/drawing/2014/main" id="{E401FCD5-FC83-FACB-3711-298778AC67D1}"/>
              </a:ext>
            </a:extLst>
          </p:cNvPr>
          <p:cNvPicPr>
            <a:picLocks noChangeAspect="1"/>
          </p:cNvPicPr>
          <p:nvPr/>
        </p:nvPicPr>
        <p:blipFill>
          <a:blip r:embed="rId3"/>
          <a:stretch>
            <a:fillRect/>
          </a:stretch>
        </p:blipFill>
        <p:spPr>
          <a:xfrm>
            <a:off x="6296253" y="2711413"/>
            <a:ext cx="5590754" cy="2847558"/>
          </a:xfrm>
          <a:prstGeom prst="rect">
            <a:avLst/>
          </a:prstGeom>
        </p:spPr>
      </p:pic>
      <p:sp>
        <p:nvSpPr>
          <p:cNvPr id="2" name="テキスト ボックス 1">
            <a:extLst>
              <a:ext uri="{FF2B5EF4-FFF2-40B4-BE49-F238E27FC236}">
                <a16:creationId xmlns:a16="http://schemas.microsoft.com/office/drawing/2014/main" id="{BE435E25-CB72-4814-352D-F45BC1D20948}"/>
              </a:ext>
            </a:extLst>
          </p:cNvPr>
          <p:cNvSpPr txBox="1"/>
          <p:nvPr/>
        </p:nvSpPr>
        <p:spPr>
          <a:xfrm>
            <a:off x="320305" y="1496260"/>
            <a:ext cx="5575443" cy="584775"/>
          </a:xfrm>
          <a:prstGeom prst="rect">
            <a:avLst/>
          </a:prstGeom>
          <a:noFill/>
        </p:spPr>
        <p:txBody>
          <a:bodyPr wrap="square" rtlCol="0">
            <a:spAutoFit/>
          </a:bodyPr>
          <a:lstStyle/>
          <a:p>
            <a:r>
              <a:rPr kumimoji="1" lang="ja-JP" altLang="en-US" sz="1600"/>
              <a:t>⑤以下の画面が表示されるので、</a:t>
            </a:r>
            <a:r>
              <a:rPr lang="ja-JP" altLang="en-US" sz="1600"/>
              <a:t>メモリを「</a:t>
            </a:r>
            <a:r>
              <a:rPr lang="en-US" altLang="ja-JP" sz="1600"/>
              <a:t>8192MB</a:t>
            </a:r>
            <a:r>
              <a:rPr lang="ja-JP" altLang="en-US" sz="1600"/>
              <a:t>」、</a:t>
            </a:r>
            <a:r>
              <a:rPr lang="en-US" altLang="ja-JP" sz="1600"/>
              <a:t>Processors</a:t>
            </a:r>
            <a:r>
              <a:rPr lang="ja-JP" altLang="en-US" sz="1600"/>
              <a:t>を「</a:t>
            </a:r>
            <a:r>
              <a:rPr lang="en-US" altLang="ja-JP" sz="1600"/>
              <a:t>2</a:t>
            </a:r>
            <a:r>
              <a:rPr lang="ja-JP" altLang="en-US" sz="1600"/>
              <a:t>」を設定し、「次へ」ボタンをクリックします。</a:t>
            </a:r>
            <a:endParaRPr kumimoji="1" lang="en-US" altLang="ja-JP" sz="1600"/>
          </a:p>
        </p:txBody>
      </p:sp>
      <p:sp>
        <p:nvSpPr>
          <p:cNvPr id="5" name="テキスト ボックス 4">
            <a:extLst>
              <a:ext uri="{FF2B5EF4-FFF2-40B4-BE49-F238E27FC236}">
                <a16:creationId xmlns:a16="http://schemas.microsoft.com/office/drawing/2014/main" id="{A9D6DAB1-D535-8809-DC72-553D582100EE}"/>
              </a:ext>
            </a:extLst>
          </p:cNvPr>
          <p:cNvSpPr txBox="1"/>
          <p:nvPr/>
        </p:nvSpPr>
        <p:spPr>
          <a:xfrm>
            <a:off x="6296253" y="1549328"/>
            <a:ext cx="5590754" cy="584775"/>
          </a:xfrm>
          <a:prstGeom prst="rect">
            <a:avLst/>
          </a:prstGeom>
          <a:noFill/>
        </p:spPr>
        <p:txBody>
          <a:bodyPr wrap="square" rtlCol="0">
            <a:spAutoFit/>
          </a:bodyPr>
          <a:lstStyle/>
          <a:p>
            <a:r>
              <a:rPr lang="ja-JP" altLang="en-US" sz="1600"/>
              <a:t>⑥以下の画面が表示されるので、</a:t>
            </a:r>
            <a:r>
              <a:rPr lang="en-US" altLang="ja-JP" sz="1600"/>
              <a:t>DiskSpace</a:t>
            </a:r>
            <a:r>
              <a:rPr lang="ja-JP" altLang="en-US" sz="1600"/>
              <a:t>に「</a:t>
            </a:r>
            <a:r>
              <a:rPr lang="en-US" altLang="ja-JP" sz="1600"/>
              <a:t>20</a:t>
            </a:r>
            <a:r>
              <a:rPr lang="ja-JP" altLang="en-US" sz="1600"/>
              <a:t>」</a:t>
            </a:r>
            <a:r>
              <a:rPr lang="en-US" altLang="ja-JP" sz="1600"/>
              <a:t>GB</a:t>
            </a:r>
            <a:r>
              <a:rPr lang="ja-JP" altLang="en-US" sz="1600"/>
              <a:t>を設定し、「次へ」ボタンをクリックしてください。</a:t>
            </a:r>
            <a:endParaRPr kumimoji="1" lang="ja-JP" altLang="en-US" sz="1600"/>
          </a:p>
        </p:txBody>
      </p:sp>
      <p:sp>
        <p:nvSpPr>
          <p:cNvPr id="9" name="正方形/長方形 8">
            <a:extLst>
              <a:ext uri="{FF2B5EF4-FFF2-40B4-BE49-F238E27FC236}">
                <a16:creationId xmlns:a16="http://schemas.microsoft.com/office/drawing/2014/main" id="{E486F758-5297-8679-2C0E-87CF0E5DBDC9}"/>
              </a:ext>
            </a:extLst>
          </p:cNvPr>
          <p:cNvSpPr/>
          <p:nvPr/>
        </p:nvSpPr>
        <p:spPr>
          <a:xfrm>
            <a:off x="5274927" y="3268457"/>
            <a:ext cx="722419" cy="45999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F0A7115-27F6-679A-1E8D-04280E03E97F}"/>
              </a:ext>
            </a:extLst>
          </p:cNvPr>
          <p:cNvSpPr/>
          <p:nvPr/>
        </p:nvSpPr>
        <p:spPr>
          <a:xfrm>
            <a:off x="5274927" y="3728456"/>
            <a:ext cx="722419" cy="45999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1C7E017-8D97-4DD4-6035-A9D1563207E2}"/>
              </a:ext>
            </a:extLst>
          </p:cNvPr>
          <p:cNvSpPr/>
          <p:nvPr/>
        </p:nvSpPr>
        <p:spPr>
          <a:xfrm>
            <a:off x="4581536" y="5175171"/>
            <a:ext cx="722419" cy="45999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21A1948-44E5-6CED-85C2-3E47D60A9676}"/>
              </a:ext>
            </a:extLst>
          </p:cNvPr>
          <p:cNvSpPr/>
          <p:nvPr/>
        </p:nvSpPr>
        <p:spPr>
          <a:xfrm>
            <a:off x="10539650" y="5175171"/>
            <a:ext cx="722419" cy="45999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C0BD64D-E9EF-2E5A-D5A3-0A6EBB60A63A}"/>
              </a:ext>
            </a:extLst>
          </p:cNvPr>
          <p:cNvSpPr/>
          <p:nvPr/>
        </p:nvSpPr>
        <p:spPr>
          <a:xfrm>
            <a:off x="10967278" y="3527749"/>
            <a:ext cx="1079579" cy="45999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Tree>
    <p:extLst>
      <p:ext uri="{BB962C8B-B14F-4D97-AF65-F5344CB8AC3E}">
        <p14:creationId xmlns:p14="http://schemas.microsoft.com/office/powerpoint/2010/main" val="244564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VM</a:t>
            </a:r>
            <a:r>
              <a:rPr lang="ja-JP" altLang="en-US"/>
              <a:t>作成</a:t>
            </a:r>
            <a:endParaRPr lang="en-US" altLang="ja-JP"/>
          </a:p>
        </p:txBody>
      </p:sp>
      <p:pic>
        <p:nvPicPr>
          <p:cNvPr id="10" name="図 9">
            <a:extLst>
              <a:ext uri="{FF2B5EF4-FFF2-40B4-BE49-F238E27FC236}">
                <a16:creationId xmlns:a16="http://schemas.microsoft.com/office/drawing/2014/main" id="{37A16FE5-0C53-8385-2053-E5C7A3FCB4E8}"/>
              </a:ext>
            </a:extLst>
          </p:cNvPr>
          <p:cNvPicPr>
            <a:picLocks noChangeAspect="1"/>
          </p:cNvPicPr>
          <p:nvPr/>
        </p:nvPicPr>
        <p:blipFill>
          <a:blip r:embed="rId2"/>
          <a:stretch>
            <a:fillRect/>
          </a:stretch>
        </p:blipFill>
        <p:spPr>
          <a:xfrm>
            <a:off x="304993" y="2722428"/>
            <a:ext cx="5892607" cy="3001301"/>
          </a:xfrm>
          <a:prstGeom prst="rect">
            <a:avLst/>
          </a:prstGeom>
        </p:spPr>
      </p:pic>
      <p:pic>
        <p:nvPicPr>
          <p:cNvPr id="4" name="図 3">
            <a:extLst>
              <a:ext uri="{FF2B5EF4-FFF2-40B4-BE49-F238E27FC236}">
                <a16:creationId xmlns:a16="http://schemas.microsoft.com/office/drawing/2014/main" id="{1B09FFDF-CF1E-B00F-52AB-88BB51B913B6}"/>
              </a:ext>
            </a:extLst>
          </p:cNvPr>
          <p:cNvPicPr>
            <a:picLocks noChangeAspect="1"/>
          </p:cNvPicPr>
          <p:nvPr/>
        </p:nvPicPr>
        <p:blipFill>
          <a:blip r:embed="rId3"/>
          <a:stretch>
            <a:fillRect/>
          </a:stretch>
        </p:blipFill>
        <p:spPr>
          <a:xfrm>
            <a:off x="6618299" y="2722428"/>
            <a:ext cx="5268707" cy="3001301"/>
          </a:xfrm>
          <a:prstGeom prst="rect">
            <a:avLst/>
          </a:prstGeom>
        </p:spPr>
      </p:pic>
      <p:sp>
        <p:nvSpPr>
          <p:cNvPr id="2" name="テキスト ボックス 1">
            <a:extLst>
              <a:ext uri="{FF2B5EF4-FFF2-40B4-BE49-F238E27FC236}">
                <a16:creationId xmlns:a16="http://schemas.microsoft.com/office/drawing/2014/main" id="{2FD2EC5B-A356-6809-ABE9-29D02279F463}"/>
              </a:ext>
            </a:extLst>
          </p:cNvPr>
          <p:cNvSpPr txBox="1"/>
          <p:nvPr/>
        </p:nvSpPr>
        <p:spPr>
          <a:xfrm>
            <a:off x="320306" y="1496260"/>
            <a:ext cx="5775694" cy="584775"/>
          </a:xfrm>
          <a:prstGeom prst="rect">
            <a:avLst/>
          </a:prstGeom>
          <a:noFill/>
        </p:spPr>
        <p:txBody>
          <a:bodyPr wrap="square" rtlCol="0">
            <a:spAutoFit/>
          </a:bodyPr>
          <a:lstStyle/>
          <a:p>
            <a:r>
              <a:rPr kumimoji="1" lang="ja-JP" altLang="en-US" sz="1600"/>
              <a:t>⑦以下の画面が表示されますので、「完了」ボタンをクリックしてください。</a:t>
            </a:r>
          </a:p>
        </p:txBody>
      </p:sp>
      <p:sp>
        <p:nvSpPr>
          <p:cNvPr id="3" name="テキスト ボックス 2">
            <a:extLst>
              <a:ext uri="{FF2B5EF4-FFF2-40B4-BE49-F238E27FC236}">
                <a16:creationId xmlns:a16="http://schemas.microsoft.com/office/drawing/2014/main" id="{2BF94F46-9A10-509C-6733-532D09B720C3}"/>
              </a:ext>
            </a:extLst>
          </p:cNvPr>
          <p:cNvSpPr txBox="1"/>
          <p:nvPr/>
        </p:nvSpPr>
        <p:spPr>
          <a:xfrm>
            <a:off x="6618299" y="1443242"/>
            <a:ext cx="5253395" cy="584775"/>
          </a:xfrm>
          <a:prstGeom prst="rect">
            <a:avLst/>
          </a:prstGeom>
          <a:noFill/>
        </p:spPr>
        <p:txBody>
          <a:bodyPr wrap="square" rtlCol="0">
            <a:spAutoFit/>
          </a:bodyPr>
          <a:lstStyle/>
          <a:p>
            <a:r>
              <a:rPr lang="ja-JP" altLang="en-US" sz="1600"/>
              <a:t>⑧以下の画面が表示され、左のリストに作成した仮想マシン</a:t>
            </a:r>
            <a:r>
              <a:rPr lang="en-US" altLang="ja-JP" sz="1600"/>
              <a:t>TrueNAS</a:t>
            </a:r>
            <a:r>
              <a:rPr lang="ja-JP" altLang="en-US" sz="1600"/>
              <a:t>」が表示されます。</a:t>
            </a:r>
            <a:endParaRPr kumimoji="1" lang="ja-JP" altLang="en-US" sz="1600"/>
          </a:p>
        </p:txBody>
      </p:sp>
      <p:sp>
        <p:nvSpPr>
          <p:cNvPr id="6" name="正方形/長方形 5">
            <a:extLst>
              <a:ext uri="{FF2B5EF4-FFF2-40B4-BE49-F238E27FC236}">
                <a16:creationId xmlns:a16="http://schemas.microsoft.com/office/drawing/2014/main" id="{AFF60B96-8608-6F98-E236-A43BE8A7BEAC}"/>
              </a:ext>
            </a:extLst>
          </p:cNvPr>
          <p:cNvSpPr/>
          <p:nvPr/>
        </p:nvSpPr>
        <p:spPr>
          <a:xfrm>
            <a:off x="4799250" y="5326888"/>
            <a:ext cx="759721" cy="5078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BF2C58A-F8B0-1CF1-7C7D-17EF3EF8CB37}"/>
              </a:ext>
            </a:extLst>
          </p:cNvPr>
          <p:cNvSpPr/>
          <p:nvPr/>
        </p:nvSpPr>
        <p:spPr>
          <a:xfrm>
            <a:off x="6418500" y="3202526"/>
            <a:ext cx="1934925" cy="584775"/>
          </a:xfrm>
          <a:prstGeom prst="rect">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6517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VM</a:t>
            </a:r>
            <a:r>
              <a:rPr lang="ja-JP" altLang="en-US"/>
              <a:t>作成</a:t>
            </a:r>
            <a:r>
              <a:rPr lang="en-US" altLang="ja-JP"/>
              <a:t>(</a:t>
            </a:r>
            <a:r>
              <a:rPr lang="ja-JP" altLang="en-US"/>
              <a:t>ストレージ追加</a:t>
            </a:r>
            <a:r>
              <a:rPr lang="en-US" altLang="ja-JP"/>
              <a:t>)</a:t>
            </a:r>
          </a:p>
        </p:txBody>
      </p:sp>
      <p:pic>
        <p:nvPicPr>
          <p:cNvPr id="17" name="図 16">
            <a:extLst>
              <a:ext uri="{FF2B5EF4-FFF2-40B4-BE49-F238E27FC236}">
                <a16:creationId xmlns:a16="http://schemas.microsoft.com/office/drawing/2014/main" id="{D0FA8399-3EFD-185B-122E-830D7CDCD03C}"/>
              </a:ext>
            </a:extLst>
          </p:cNvPr>
          <p:cNvPicPr>
            <a:picLocks noChangeAspect="1"/>
          </p:cNvPicPr>
          <p:nvPr/>
        </p:nvPicPr>
        <p:blipFill>
          <a:blip r:embed="rId2"/>
          <a:stretch>
            <a:fillRect/>
          </a:stretch>
        </p:blipFill>
        <p:spPr>
          <a:xfrm>
            <a:off x="338046" y="2719790"/>
            <a:ext cx="3583960" cy="1514942"/>
          </a:xfrm>
          <a:prstGeom prst="rect">
            <a:avLst/>
          </a:prstGeom>
        </p:spPr>
      </p:pic>
      <p:pic>
        <p:nvPicPr>
          <p:cNvPr id="19" name="図 18">
            <a:extLst>
              <a:ext uri="{FF2B5EF4-FFF2-40B4-BE49-F238E27FC236}">
                <a16:creationId xmlns:a16="http://schemas.microsoft.com/office/drawing/2014/main" id="{47B868CD-089C-61ED-A11F-F5D3DD8920C9}"/>
              </a:ext>
            </a:extLst>
          </p:cNvPr>
          <p:cNvPicPr>
            <a:picLocks noChangeAspect="1"/>
          </p:cNvPicPr>
          <p:nvPr/>
        </p:nvPicPr>
        <p:blipFill>
          <a:blip r:embed="rId3"/>
          <a:stretch>
            <a:fillRect/>
          </a:stretch>
        </p:blipFill>
        <p:spPr>
          <a:xfrm>
            <a:off x="4063560" y="2719790"/>
            <a:ext cx="4408412" cy="2724995"/>
          </a:xfrm>
          <a:prstGeom prst="rect">
            <a:avLst/>
          </a:prstGeom>
        </p:spPr>
      </p:pic>
      <p:pic>
        <p:nvPicPr>
          <p:cNvPr id="21" name="図 20">
            <a:extLst>
              <a:ext uri="{FF2B5EF4-FFF2-40B4-BE49-F238E27FC236}">
                <a16:creationId xmlns:a16="http://schemas.microsoft.com/office/drawing/2014/main" id="{686D1C73-32BA-71BE-6911-9C69BD17FC4B}"/>
              </a:ext>
            </a:extLst>
          </p:cNvPr>
          <p:cNvPicPr>
            <a:picLocks noChangeAspect="1"/>
          </p:cNvPicPr>
          <p:nvPr/>
        </p:nvPicPr>
        <p:blipFill>
          <a:blip r:embed="rId4"/>
          <a:stretch>
            <a:fillRect/>
          </a:stretch>
        </p:blipFill>
        <p:spPr>
          <a:xfrm>
            <a:off x="8599572" y="2719790"/>
            <a:ext cx="3495686" cy="2094581"/>
          </a:xfrm>
          <a:prstGeom prst="rect">
            <a:avLst/>
          </a:prstGeom>
        </p:spPr>
      </p:pic>
      <p:sp>
        <p:nvSpPr>
          <p:cNvPr id="2" name="テキスト ボックス 1">
            <a:extLst>
              <a:ext uri="{FF2B5EF4-FFF2-40B4-BE49-F238E27FC236}">
                <a16:creationId xmlns:a16="http://schemas.microsoft.com/office/drawing/2014/main" id="{903F9D07-D9E4-DAD6-71D0-2331EC87AD71}"/>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①メイン画面より、</a:t>
            </a:r>
            <a:r>
              <a:rPr lang="ja-JP" altLang="en-US" sz="1600"/>
              <a:t>「</a:t>
            </a:r>
            <a:r>
              <a:rPr lang="en-US" altLang="ja-JP" sz="1600"/>
              <a:t>TrueNAS</a:t>
            </a:r>
            <a:r>
              <a:rPr lang="ja-JP" altLang="en-US" sz="1600"/>
              <a:t>」アイコン→「設定」アイコンをクリックします。</a:t>
            </a:r>
            <a:endParaRPr kumimoji="1" lang="en-US" altLang="ja-JP" sz="1600"/>
          </a:p>
        </p:txBody>
      </p:sp>
      <p:sp>
        <p:nvSpPr>
          <p:cNvPr id="3" name="テキスト ボックス 2">
            <a:extLst>
              <a:ext uri="{FF2B5EF4-FFF2-40B4-BE49-F238E27FC236}">
                <a16:creationId xmlns:a16="http://schemas.microsoft.com/office/drawing/2014/main" id="{5B62B074-9223-7FDE-4E2C-6A59C11D0EFC}"/>
              </a:ext>
            </a:extLst>
          </p:cNvPr>
          <p:cNvSpPr txBox="1"/>
          <p:nvPr/>
        </p:nvSpPr>
        <p:spPr>
          <a:xfrm>
            <a:off x="8599572" y="1443243"/>
            <a:ext cx="3426173" cy="584775"/>
          </a:xfrm>
          <a:prstGeom prst="rect">
            <a:avLst/>
          </a:prstGeom>
          <a:noFill/>
        </p:spPr>
        <p:txBody>
          <a:bodyPr wrap="square" rtlCol="0">
            <a:spAutoFit/>
          </a:bodyPr>
          <a:lstStyle/>
          <a:p>
            <a:r>
              <a:rPr lang="ja-JP" altLang="en-US" sz="1600"/>
              <a:t>③以下の</a:t>
            </a:r>
            <a:r>
              <a:rPr lang="en-US" altLang="ja-JP" sz="1600"/>
              <a:t>p</a:t>
            </a:r>
            <a:r>
              <a:rPr lang="ja-JP" altLang="en-US" sz="1600"/>
              <a:t>画面が表示されるので、「作成」ボタンをクリックしてください。</a:t>
            </a:r>
            <a:endParaRPr kumimoji="1" lang="ja-JP" altLang="en-US" sz="1600"/>
          </a:p>
        </p:txBody>
      </p:sp>
      <p:sp>
        <p:nvSpPr>
          <p:cNvPr id="4" name="テキスト ボックス 3">
            <a:extLst>
              <a:ext uri="{FF2B5EF4-FFF2-40B4-BE49-F238E27FC236}">
                <a16:creationId xmlns:a16="http://schemas.microsoft.com/office/drawing/2014/main" id="{4AA6B719-5DCB-7402-9732-2D859A696E6D}"/>
              </a:ext>
            </a:extLst>
          </p:cNvPr>
          <p:cNvSpPr txBox="1"/>
          <p:nvPr/>
        </p:nvSpPr>
        <p:spPr>
          <a:xfrm>
            <a:off x="4053645" y="1491712"/>
            <a:ext cx="4309305" cy="830997"/>
          </a:xfrm>
          <a:prstGeom prst="rect">
            <a:avLst/>
          </a:prstGeom>
          <a:noFill/>
        </p:spPr>
        <p:txBody>
          <a:bodyPr wrap="square" rtlCol="0">
            <a:spAutoFit/>
          </a:bodyPr>
          <a:lstStyle/>
          <a:p>
            <a:r>
              <a:rPr kumimoji="1" lang="ja-JP" altLang="en-US" sz="1600"/>
              <a:t>②以下の画面が表示されるので、「ストレージ」→コントローラー</a:t>
            </a:r>
            <a:r>
              <a:rPr kumimoji="1" lang="en-US" altLang="ja-JP" sz="1600"/>
              <a:t>SATA</a:t>
            </a:r>
            <a:r>
              <a:rPr kumimoji="1" lang="ja-JP" altLang="en-US" sz="1600"/>
              <a:t>脇の「　　　」アイコンをクリックしてください。</a:t>
            </a:r>
          </a:p>
        </p:txBody>
      </p:sp>
      <p:sp>
        <p:nvSpPr>
          <p:cNvPr id="5" name="正方形/長方形 4">
            <a:extLst>
              <a:ext uri="{FF2B5EF4-FFF2-40B4-BE49-F238E27FC236}">
                <a16:creationId xmlns:a16="http://schemas.microsoft.com/office/drawing/2014/main" id="{6CDD7ED4-2C32-C36E-ACC1-9B295B696419}"/>
              </a:ext>
            </a:extLst>
          </p:cNvPr>
          <p:cNvSpPr/>
          <p:nvPr/>
        </p:nvSpPr>
        <p:spPr>
          <a:xfrm>
            <a:off x="267629" y="3429000"/>
            <a:ext cx="1009628" cy="47534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EDCD93D-61B7-9FA6-48D6-8C2EFC4E8BDE}"/>
              </a:ext>
            </a:extLst>
          </p:cNvPr>
          <p:cNvSpPr/>
          <p:nvPr/>
        </p:nvSpPr>
        <p:spPr>
          <a:xfrm>
            <a:off x="3294743" y="3001918"/>
            <a:ext cx="603002" cy="47534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DAE30AF-BE44-4B7F-4495-71B7C71DDB4C}"/>
              </a:ext>
            </a:extLst>
          </p:cNvPr>
          <p:cNvSpPr/>
          <p:nvPr/>
        </p:nvSpPr>
        <p:spPr>
          <a:xfrm>
            <a:off x="4039298" y="3459834"/>
            <a:ext cx="735901" cy="2703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1B34531-6F4E-2832-614B-937BBF787D80}"/>
              </a:ext>
            </a:extLst>
          </p:cNvPr>
          <p:cNvSpPr/>
          <p:nvPr/>
        </p:nvSpPr>
        <p:spPr>
          <a:xfrm>
            <a:off x="6136515" y="3488501"/>
            <a:ext cx="350740" cy="2416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8392BB9-587C-63A1-CF42-C61F1B733FF2}"/>
              </a:ext>
            </a:extLst>
          </p:cNvPr>
          <p:cNvSpPr/>
          <p:nvPr/>
        </p:nvSpPr>
        <p:spPr>
          <a:xfrm>
            <a:off x="8988570" y="3104239"/>
            <a:ext cx="605373" cy="50981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D3C62FE-3049-C817-3C79-AB5E41F84BAD}"/>
              </a:ext>
            </a:extLst>
          </p:cNvPr>
          <p:cNvPicPr>
            <a:picLocks noChangeAspect="1"/>
          </p:cNvPicPr>
          <p:nvPr/>
        </p:nvPicPr>
        <p:blipFill>
          <a:blip r:embed="rId5"/>
          <a:stretch>
            <a:fillRect/>
          </a:stretch>
        </p:blipFill>
        <p:spPr>
          <a:xfrm>
            <a:off x="6805566" y="1775429"/>
            <a:ext cx="290560" cy="298745"/>
          </a:xfrm>
          <a:prstGeom prst="rect">
            <a:avLst/>
          </a:prstGeom>
        </p:spPr>
      </p:pic>
    </p:spTree>
    <p:extLst>
      <p:ext uri="{BB962C8B-B14F-4D97-AF65-F5344CB8AC3E}">
        <p14:creationId xmlns:p14="http://schemas.microsoft.com/office/powerpoint/2010/main" val="385491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VM</a:t>
            </a:r>
            <a:r>
              <a:rPr lang="ja-JP" altLang="en-US"/>
              <a:t>作成</a:t>
            </a:r>
            <a:r>
              <a:rPr lang="en-US" altLang="ja-JP"/>
              <a:t>(</a:t>
            </a:r>
            <a:r>
              <a:rPr lang="ja-JP" altLang="en-US"/>
              <a:t>ストレージ追加</a:t>
            </a:r>
            <a:r>
              <a:rPr lang="en-US" altLang="ja-JP"/>
              <a:t>)</a:t>
            </a:r>
          </a:p>
        </p:txBody>
      </p:sp>
      <p:pic>
        <p:nvPicPr>
          <p:cNvPr id="3" name="図 2">
            <a:extLst>
              <a:ext uri="{FF2B5EF4-FFF2-40B4-BE49-F238E27FC236}">
                <a16:creationId xmlns:a16="http://schemas.microsoft.com/office/drawing/2014/main" id="{CE85685C-6DFF-3A0B-BC5A-AB412BE880A5}"/>
              </a:ext>
            </a:extLst>
          </p:cNvPr>
          <p:cNvPicPr>
            <a:picLocks noChangeAspect="1"/>
          </p:cNvPicPr>
          <p:nvPr/>
        </p:nvPicPr>
        <p:blipFill>
          <a:blip r:embed="rId2"/>
          <a:stretch>
            <a:fillRect/>
          </a:stretch>
        </p:blipFill>
        <p:spPr>
          <a:xfrm>
            <a:off x="106691" y="2713764"/>
            <a:ext cx="3925483" cy="2855612"/>
          </a:xfrm>
          <a:prstGeom prst="rect">
            <a:avLst/>
          </a:prstGeom>
        </p:spPr>
      </p:pic>
      <p:pic>
        <p:nvPicPr>
          <p:cNvPr id="5" name="図 4">
            <a:extLst>
              <a:ext uri="{FF2B5EF4-FFF2-40B4-BE49-F238E27FC236}">
                <a16:creationId xmlns:a16="http://schemas.microsoft.com/office/drawing/2014/main" id="{51B213BA-9265-6926-861D-348F5EA5210E}"/>
              </a:ext>
            </a:extLst>
          </p:cNvPr>
          <p:cNvPicPr>
            <a:picLocks noChangeAspect="1"/>
          </p:cNvPicPr>
          <p:nvPr/>
        </p:nvPicPr>
        <p:blipFill>
          <a:blip r:embed="rId3"/>
          <a:stretch>
            <a:fillRect/>
          </a:stretch>
        </p:blipFill>
        <p:spPr>
          <a:xfrm>
            <a:off x="4133258" y="2713764"/>
            <a:ext cx="3925484" cy="2855613"/>
          </a:xfrm>
          <a:prstGeom prst="rect">
            <a:avLst/>
          </a:prstGeom>
        </p:spPr>
      </p:pic>
      <p:pic>
        <p:nvPicPr>
          <p:cNvPr id="8" name="図 7">
            <a:extLst>
              <a:ext uri="{FF2B5EF4-FFF2-40B4-BE49-F238E27FC236}">
                <a16:creationId xmlns:a16="http://schemas.microsoft.com/office/drawing/2014/main" id="{3AB64515-53E8-05FC-F658-BC12769A0D9B}"/>
              </a:ext>
            </a:extLst>
          </p:cNvPr>
          <p:cNvPicPr>
            <a:picLocks noChangeAspect="1"/>
          </p:cNvPicPr>
          <p:nvPr/>
        </p:nvPicPr>
        <p:blipFill>
          <a:blip r:embed="rId4"/>
          <a:stretch>
            <a:fillRect/>
          </a:stretch>
        </p:blipFill>
        <p:spPr>
          <a:xfrm>
            <a:off x="8159826" y="2713764"/>
            <a:ext cx="3925483" cy="2855612"/>
          </a:xfrm>
          <a:prstGeom prst="rect">
            <a:avLst/>
          </a:prstGeom>
        </p:spPr>
      </p:pic>
      <p:sp>
        <p:nvSpPr>
          <p:cNvPr id="2" name="テキスト ボックス 1">
            <a:extLst>
              <a:ext uri="{FF2B5EF4-FFF2-40B4-BE49-F238E27FC236}">
                <a16:creationId xmlns:a16="http://schemas.microsoft.com/office/drawing/2014/main" id="{8DC91886-BAAD-F08B-2DF4-36F4623B6F75}"/>
              </a:ext>
            </a:extLst>
          </p:cNvPr>
          <p:cNvSpPr txBox="1"/>
          <p:nvPr/>
        </p:nvSpPr>
        <p:spPr>
          <a:xfrm>
            <a:off x="106692" y="1496260"/>
            <a:ext cx="3791054" cy="584775"/>
          </a:xfrm>
          <a:prstGeom prst="rect">
            <a:avLst/>
          </a:prstGeom>
          <a:noFill/>
        </p:spPr>
        <p:txBody>
          <a:bodyPr wrap="square" rtlCol="0">
            <a:spAutoFit/>
          </a:bodyPr>
          <a:lstStyle/>
          <a:p>
            <a:r>
              <a:rPr kumimoji="1" lang="ja-JP" altLang="en-US" sz="1600"/>
              <a:t>④以下の画面が表示されるので、「</a:t>
            </a:r>
            <a:r>
              <a:rPr kumimoji="1" lang="en-US" altLang="ja-JP" sz="1600"/>
              <a:t>VDI</a:t>
            </a:r>
            <a:r>
              <a:rPr kumimoji="1" lang="ja-JP" altLang="en-US" sz="1600"/>
              <a:t>」を選択し、「次へ」ボタンをクリックします。</a:t>
            </a:r>
          </a:p>
        </p:txBody>
      </p:sp>
      <p:sp>
        <p:nvSpPr>
          <p:cNvPr id="4" name="テキスト ボックス 3">
            <a:extLst>
              <a:ext uri="{FF2B5EF4-FFF2-40B4-BE49-F238E27FC236}">
                <a16:creationId xmlns:a16="http://schemas.microsoft.com/office/drawing/2014/main" id="{26E6D536-D16D-A262-2A05-EDB716C048F1}"/>
              </a:ext>
            </a:extLst>
          </p:cNvPr>
          <p:cNvSpPr txBox="1"/>
          <p:nvPr/>
        </p:nvSpPr>
        <p:spPr>
          <a:xfrm>
            <a:off x="8159821" y="1443243"/>
            <a:ext cx="3865924" cy="830997"/>
          </a:xfrm>
          <a:prstGeom prst="rect">
            <a:avLst/>
          </a:prstGeom>
          <a:noFill/>
        </p:spPr>
        <p:txBody>
          <a:bodyPr wrap="square" rtlCol="0">
            <a:spAutoFit/>
          </a:bodyPr>
          <a:lstStyle/>
          <a:p>
            <a:r>
              <a:rPr lang="ja-JP" altLang="en-US" sz="1600"/>
              <a:t>⑥以下の画面が表示されるので、サイズ「</a:t>
            </a:r>
            <a:r>
              <a:rPr lang="en-US" altLang="ja-JP" sz="1600"/>
              <a:t>100</a:t>
            </a:r>
            <a:r>
              <a:rPr lang="ja-JP" altLang="en-US" sz="1600"/>
              <a:t>」</a:t>
            </a:r>
            <a:r>
              <a:rPr lang="en-US" altLang="ja-JP" sz="1600"/>
              <a:t>GB</a:t>
            </a:r>
            <a:r>
              <a:rPr lang="ja-JP" altLang="en-US" sz="1600"/>
              <a:t>を入力し、「完了」ボタンをクリックする。</a:t>
            </a:r>
            <a:endParaRPr kumimoji="1" lang="ja-JP" altLang="en-US" sz="1600"/>
          </a:p>
        </p:txBody>
      </p:sp>
      <p:sp>
        <p:nvSpPr>
          <p:cNvPr id="6" name="テキスト ボックス 5">
            <a:extLst>
              <a:ext uri="{FF2B5EF4-FFF2-40B4-BE49-F238E27FC236}">
                <a16:creationId xmlns:a16="http://schemas.microsoft.com/office/drawing/2014/main" id="{6C642D92-8B0C-4609-7D95-EAE32434E9A4}"/>
              </a:ext>
            </a:extLst>
          </p:cNvPr>
          <p:cNvSpPr txBox="1"/>
          <p:nvPr/>
        </p:nvSpPr>
        <p:spPr>
          <a:xfrm>
            <a:off x="4133257" y="1491712"/>
            <a:ext cx="3791053" cy="584775"/>
          </a:xfrm>
          <a:prstGeom prst="rect">
            <a:avLst/>
          </a:prstGeom>
          <a:noFill/>
        </p:spPr>
        <p:txBody>
          <a:bodyPr wrap="square" rtlCol="0">
            <a:spAutoFit/>
          </a:bodyPr>
          <a:lstStyle/>
          <a:p>
            <a:r>
              <a:rPr kumimoji="1" lang="ja-JP" altLang="en-US" sz="1600"/>
              <a:t>⑤</a:t>
            </a:r>
            <a:r>
              <a:rPr lang="ja-JP" altLang="en-US" sz="1600"/>
              <a:t>以下の画面が表示されるので、「次へ」ボタンをクリックします。</a:t>
            </a:r>
            <a:endParaRPr kumimoji="1" lang="ja-JP" altLang="en-US" sz="1600"/>
          </a:p>
        </p:txBody>
      </p:sp>
      <p:sp>
        <p:nvSpPr>
          <p:cNvPr id="10" name="正方形/長方形 9">
            <a:extLst>
              <a:ext uri="{FF2B5EF4-FFF2-40B4-BE49-F238E27FC236}">
                <a16:creationId xmlns:a16="http://schemas.microsoft.com/office/drawing/2014/main" id="{BFA9CF0D-F310-C50E-5E95-C4CDCB57EC52}"/>
              </a:ext>
            </a:extLst>
          </p:cNvPr>
          <p:cNvSpPr/>
          <p:nvPr/>
        </p:nvSpPr>
        <p:spPr>
          <a:xfrm>
            <a:off x="1254601" y="3558864"/>
            <a:ext cx="1619228" cy="3309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D9AA302-DE33-C49A-AC73-BBA10D43C315}"/>
              </a:ext>
            </a:extLst>
          </p:cNvPr>
          <p:cNvSpPr/>
          <p:nvPr/>
        </p:nvSpPr>
        <p:spPr>
          <a:xfrm>
            <a:off x="2557572" y="5196257"/>
            <a:ext cx="911342" cy="47882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571FD52-C8FE-B08A-F1C6-0A77A510A1AF}"/>
              </a:ext>
            </a:extLst>
          </p:cNvPr>
          <p:cNvSpPr/>
          <p:nvPr/>
        </p:nvSpPr>
        <p:spPr>
          <a:xfrm>
            <a:off x="6585287" y="5199443"/>
            <a:ext cx="911342" cy="47882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413FA282-AF74-910C-401F-92ECDD60CC03}"/>
              </a:ext>
            </a:extLst>
          </p:cNvPr>
          <p:cNvSpPr/>
          <p:nvPr/>
        </p:nvSpPr>
        <p:spPr>
          <a:xfrm>
            <a:off x="11208745" y="4141570"/>
            <a:ext cx="911342" cy="47882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71549D41-0608-5091-7E21-FBD5C736F849}"/>
              </a:ext>
            </a:extLst>
          </p:cNvPr>
          <p:cNvSpPr/>
          <p:nvPr/>
        </p:nvSpPr>
        <p:spPr>
          <a:xfrm>
            <a:off x="10627028" y="5167228"/>
            <a:ext cx="911342" cy="47882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3859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B010BF6-C033-C876-067B-0081C59B3037}"/>
              </a:ext>
            </a:extLst>
          </p:cNvPr>
          <p:cNvSpPr>
            <a:spLocks noGrp="1"/>
          </p:cNvSpPr>
          <p:nvPr>
            <p:ph type="title"/>
          </p:nvPr>
        </p:nvSpPr>
        <p:spPr/>
        <p:txBody>
          <a:bodyPr/>
          <a:lstStyle/>
          <a:p>
            <a:r>
              <a:rPr lang="en-US" altLang="ja-JP"/>
              <a:t>2-1.</a:t>
            </a:r>
            <a:r>
              <a:rPr lang="ja-JP" altLang="en-US"/>
              <a:t>仮想技術（仮想化ツール、</a:t>
            </a:r>
            <a:r>
              <a:rPr lang="en-US" altLang="ja-JP"/>
              <a:t>NW</a:t>
            </a:r>
            <a:r>
              <a:rPr lang="ja-JP" altLang="en-US"/>
              <a:t>、サーバ）　　　</a:t>
            </a:r>
          </a:p>
        </p:txBody>
      </p:sp>
    </p:spTree>
    <p:extLst>
      <p:ext uri="{BB962C8B-B14F-4D97-AF65-F5344CB8AC3E}">
        <p14:creationId xmlns:p14="http://schemas.microsoft.com/office/powerpoint/2010/main" val="29149981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VM</a:t>
            </a:r>
            <a:r>
              <a:rPr lang="ja-JP" altLang="en-US"/>
              <a:t>作成</a:t>
            </a:r>
            <a:r>
              <a:rPr lang="en-US" altLang="ja-JP"/>
              <a:t>(</a:t>
            </a:r>
            <a:r>
              <a:rPr lang="ja-JP" altLang="en-US"/>
              <a:t>ストレージ追加</a:t>
            </a:r>
            <a:r>
              <a:rPr lang="en-US" altLang="ja-JP"/>
              <a:t>)</a:t>
            </a:r>
          </a:p>
        </p:txBody>
      </p:sp>
      <p:pic>
        <p:nvPicPr>
          <p:cNvPr id="4" name="図 3">
            <a:extLst>
              <a:ext uri="{FF2B5EF4-FFF2-40B4-BE49-F238E27FC236}">
                <a16:creationId xmlns:a16="http://schemas.microsoft.com/office/drawing/2014/main" id="{566DD654-71B8-28D4-B055-5E4FDB7E19C7}"/>
              </a:ext>
            </a:extLst>
          </p:cNvPr>
          <p:cNvPicPr>
            <a:picLocks noChangeAspect="1"/>
          </p:cNvPicPr>
          <p:nvPr/>
        </p:nvPicPr>
        <p:blipFill>
          <a:blip r:embed="rId2"/>
          <a:stretch>
            <a:fillRect/>
          </a:stretch>
        </p:blipFill>
        <p:spPr>
          <a:xfrm>
            <a:off x="106690" y="2724379"/>
            <a:ext cx="3579958" cy="2145076"/>
          </a:xfrm>
          <a:prstGeom prst="rect">
            <a:avLst/>
          </a:prstGeom>
        </p:spPr>
      </p:pic>
      <p:pic>
        <p:nvPicPr>
          <p:cNvPr id="9" name="図 8">
            <a:extLst>
              <a:ext uri="{FF2B5EF4-FFF2-40B4-BE49-F238E27FC236}">
                <a16:creationId xmlns:a16="http://schemas.microsoft.com/office/drawing/2014/main" id="{099D8EE4-38C1-4F55-07D8-A5A01BD10FD1}"/>
              </a:ext>
            </a:extLst>
          </p:cNvPr>
          <p:cNvPicPr>
            <a:picLocks noChangeAspect="1"/>
          </p:cNvPicPr>
          <p:nvPr/>
        </p:nvPicPr>
        <p:blipFill>
          <a:blip r:embed="rId3"/>
          <a:stretch>
            <a:fillRect/>
          </a:stretch>
        </p:blipFill>
        <p:spPr>
          <a:xfrm>
            <a:off x="3797243" y="2724379"/>
            <a:ext cx="4046669" cy="2501389"/>
          </a:xfrm>
          <a:prstGeom prst="rect">
            <a:avLst/>
          </a:prstGeom>
        </p:spPr>
      </p:pic>
      <p:pic>
        <p:nvPicPr>
          <p:cNvPr id="12" name="図 11">
            <a:extLst>
              <a:ext uri="{FF2B5EF4-FFF2-40B4-BE49-F238E27FC236}">
                <a16:creationId xmlns:a16="http://schemas.microsoft.com/office/drawing/2014/main" id="{9F8EF510-34D5-CA83-2A0D-60A613E14DB0}"/>
              </a:ext>
            </a:extLst>
          </p:cNvPr>
          <p:cNvPicPr>
            <a:picLocks noChangeAspect="1"/>
          </p:cNvPicPr>
          <p:nvPr/>
        </p:nvPicPr>
        <p:blipFill>
          <a:blip r:embed="rId4"/>
          <a:stretch>
            <a:fillRect/>
          </a:stretch>
        </p:blipFill>
        <p:spPr>
          <a:xfrm>
            <a:off x="7954507" y="2724379"/>
            <a:ext cx="4156021" cy="2501389"/>
          </a:xfrm>
          <a:prstGeom prst="rect">
            <a:avLst/>
          </a:prstGeom>
        </p:spPr>
      </p:pic>
      <p:sp>
        <p:nvSpPr>
          <p:cNvPr id="2" name="テキスト ボックス 1">
            <a:extLst>
              <a:ext uri="{FF2B5EF4-FFF2-40B4-BE49-F238E27FC236}">
                <a16:creationId xmlns:a16="http://schemas.microsoft.com/office/drawing/2014/main" id="{BD625DEB-6E4D-0007-A312-1935E50DF4C1}"/>
              </a:ext>
            </a:extLst>
          </p:cNvPr>
          <p:cNvSpPr txBox="1"/>
          <p:nvPr/>
        </p:nvSpPr>
        <p:spPr>
          <a:xfrm>
            <a:off x="106690" y="1496260"/>
            <a:ext cx="3577439" cy="584775"/>
          </a:xfrm>
          <a:prstGeom prst="rect">
            <a:avLst/>
          </a:prstGeom>
          <a:noFill/>
        </p:spPr>
        <p:txBody>
          <a:bodyPr wrap="square" rtlCol="0">
            <a:spAutoFit/>
          </a:bodyPr>
          <a:lstStyle/>
          <a:p>
            <a:r>
              <a:rPr kumimoji="1" lang="ja-JP" altLang="en-US" sz="1600"/>
              <a:t>⑦</a:t>
            </a:r>
            <a:r>
              <a:rPr lang="ja-JP" altLang="en-US" sz="1600"/>
              <a:t>以下の画面が表示されるので、「</a:t>
            </a:r>
            <a:r>
              <a:rPr lang="en-US" altLang="ja-JP" sz="1600"/>
              <a:t>choose</a:t>
            </a:r>
            <a:r>
              <a:rPr lang="ja-JP" altLang="en-US" sz="1600"/>
              <a:t>」ボタンをクリックします。</a:t>
            </a:r>
            <a:endParaRPr kumimoji="1" lang="ja-JP" altLang="en-US" sz="1600"/>
          </a:p>
        </p:txBody>
      </p:sp>
      <p:sp>
        <p:nvSpPr>
          <p:cNvPr id="3" name="テキスト ボックス 2">
            <a:extLst>
              <a:ext uri="{FF2B5EF4-FFF2-40B4-BE49-F238E27FC236}">
                <a16:creationId xmlns:a16="http://schemas.microsoft.com/office/drawing/2014/main" id="{0095EF80-AB3C-ED00-7874-AD96E0E6FDD9}"/>
              </a:ext>
            </a:extLst>
          </p:cNvPr>
          <p:cNvSpPr txBox="1"/>
          <p:nvPr/>
        </p:nvSpPr>
        <p:spPr>
          <a:xfrm>
            <a:off x="7954507" y="1443243"/>
            <a:ext cx="4071238" cy="584775"/>
          </a:xfrm>
          <a:prstGeom prst="rect">
            <a:avLst/>
          </a:prstGeom>
          <a:noFill/>
        </p:spPr>
        <p:txBody>
          <a:bodyPr wrap="square" rtlCol="0">
            <a:spAutoFit/>
          </a:bodyPr>
          <a:lstStyle/>
          <a:p>
            <a:r>
              <a:rPr lang="ja-JP" altLang="en-US" sz="1600"/>
              <a:t>⑨設定が完了すると、右側の仮想マシン詳細に追加した仮想ディスクが表示されます。</a:t>
            </a:r>
            <a:endParaRPr kumimoji="1" lang="ja-JP" altLang="en-US" sz="1600"/>
          </a:p>
        </p:txBody>
      </p:sp>
      <p:sp>
        <p:nvSpPr>
          <p:cNvPr id="5" name="テキスト ボックス 4">
            <a:extLst>
              <a:ext uri="{FF2B5EF4-FFF2-40B4-BE49-F238E27FC236}">
                <a16:creationId xmlns:a16="http://schemas.microsoft.com/office/drawing/2014/main" id="{D45B24FB-0B33-70BC-6FA5-F8A366A09069}"/>
              </a:ext>
            </a:extLst>
          </p:cNvPr>
          <p:cNvSpPr txBox="1"/>
          <p:nvPr/>
        </p:nvSpPr>
        <p:spPr>
          <a:xfrm>
            <a:off x="3797243" y="1491712"/>
            <a:ext cx="4046669" cy="584775"/>
          </a:xfrm>
          <a:prstGeom prst="rect">
            <a:avLst/>
          </a:prstGeom>
          <a:noFill/>
        </p:spPr>
        <p:txBody>
          <a:bodyPr wrap="square" rtlCol="0">
            <a:spAutoFit/>
          </a:bodyPr>
          <a:lstStyle/>
          <a:p>
            <a:r>
              <a:rPr kumimoji="1" lang="ja-JP" altLang="en-US" sz="1600"/>
              <a:t>⑧</a:t>
            </a:r>
            <a:r>
              <a:rPr lang="ja-JP" altLang="en-US" sz="1600"/>
              <a:t>以下の画面が表示されるので、「</a:t>
            </a:r>
            <a:r>
              <a:rPr lang="en-US" altLang="ja-JP" sz="1600"/>
              <a:t>OK</a:t>
            </a:r>
            <a:r>
              <a:rPr lang="ja-JP" altLang="en-US" sz="1600"/>
              <a:t>」ボタンをクリックします。</a:t>
            </a:r>
            <a:endParaRPr kumimoji="1" lang="ja-JP" altLang="en-US" sz="1600"/>
          </a:p>
        </p:txBody>
      </p:sp>
      <p:sp>
        <p:nvSpPr>
          <p:cNvPr id="6" name="正方形/長方形 5">
            <a:extLst>
              <a:ext uri="{FF2B5EF4-FFF2-40B4-BE49-F238E27FC236}">
                <a16:creationId xmlns:a16="http://schemas.microsoft.com/office/drawing/2014/main" id="{E9AEC503-F576-C112-02C6-B2555A3E295D}"/>
              </a:ext>
            </a:extLst>
          </p:cNvPr>
          <p:cNvSpPr/>
          <p:nvPr/>
        </p:nvSpPr>
        <p:spPr>
          <a:xfrm>
            <a:off x="106689" y="3882743"/>
            <a:ext cx="2588885" cy="365407"/>
          </a:xfrm>
          <a:prstGeom prst="rect">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6DB7D83-A5C6-992E-B6A4-0B1976502DF6}"/>
              </a:ext>
            </a:extLst>
          </p:cNvPr>
          <p:cNvSpPr/>
          <p:nvPr/>
        </p:nvSpPr>
        <p:spPr>
          <a:xfrm>
            <a:off x="2389687" y="4540160"/>
            <a:ext cx="753564" cy="36540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298EC82-88F2-7B99-120A-7D24E9D105B1}"/>
              </a:ext>
            </a:extLst>
          </p:cNvPr>
          <p:cNvSpPr/>
          <p:nvPr/>
        </p:nvSpPr>
        <p:spPr>
          <a:xfrm>
            <a:off x="4761412" y="3681182"/>
            <a:ext cx="734513" cy="201562"/>
          </a:xfrm>
          <a:prstGeom prst="rect">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7F152A2-37F3-5A18-D6ED-206DDDFF0226}"/>
              </a:ext>
            </a:extLst>
          </p:cNvPr>
          <p:cNvSpPr/>
          <p:nvPr/>
        </p:nvSpPr>
        <p:spPr>
          <a:xfrm>
            <a:off x="6409237" y="4976581"/>
            <a:ext cx="734513" cy="34208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8104648-5868-66BA-C204-D41C96CF8D7D}"/>
              </a:ext>
            </a:extLst>
          </p:cNvPr>
          <p:cNvSpPr/>
          <p:nvPr/>
        </p:nvSpPr>
        <p:spPr>
          <a:xfrm>
            <a:off x="9255613" y="4192266"/>
            <a:ext cx="2002937" cy="347894"/>
          </a:xfrm>
          <a:prstGeom prst="rect">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49846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VM</a:t>
            </a:r>
            <a:r>
              <a:rPr lang="ja-JP" altLang="en-US"/>
              <a:t>作成</a:t>
            </a:r>
            <a:r>
              <a:rPr lang="en-US" altLang="ja-JP"/>
              <a:t>(</a:t>
            </a:r>
            <a:r>
              <a:rPr lang="ja-JP" altLang="en-US"/>
              <a:t>ネットワーク設定変更</a:t>
            </a:r>
            <a:r>
              <a:rPr lang="en-US" altLang="ja-JP"/>
              <a:t>)</a:t>
            </a:r>
          </a:p>
        </p:txBody>
      </p:sp>
      <p:pic>
        <p:nvPicPr>
          <p:cNvPr id="6" name="図 5">
            <a:extLst>
              <a:ext uri="{FF2B5EF4-FFF2-40B4-BE49-F238E27FC236}">
                <a16:creationId xmlns:a16="http://schemas.microsoft.com/office/drawing/2014/main" id="{48175231-C764-AEBA-439B-4C2F7F1890A6}"/>
              </a:ext>
            </a:extLst>
          </p:cNvPr>
          <p:cNvPicPr>
            <a:picLocks noChangeAspect="1"/>
          </p:cNvPicPr>
          <p:nvPr/>
        </p:nvPicPr>
        <p:blipFill>
          <a:blip r:embed="rId2"/>
          <a:stretch>
            <a:fillRect/>
          </a:stretch>
        </p:blipFill>
        <p:spPr>
          <a:xfrm>
            <a:off x="357703" y="2744711"/>
            <a:ext cx="3476167" cy="2613897"/>
          </a:xfrm>
          <a:prstGeom prst="rect">
            <a:avLst/>
          </a:prstGeom>
        </p:spPr>
      </p:pic>
      <p:pic>
        <p:nvPicPr>
          <p:cNvPr id="14" name="図 13">
            <a:extLst>
              <a:ext uri="{FF2B5EF4-FFF2-40B4-BE49-F238E27FC236}">
                <a16:creationId xmlns:a16="http://schemas.microsoft.com/office/drawing/2014/main" id="{3FD7AB37-EFE1-4578-D2B2-700612729432}"/>
              </a:ext>
            </a:extLst>
          </p:cNvPr>
          <p:cNvPicPr>
            <a:picLocks noChangeAspect="1"/>
          </p:cNvPicPr>
          <p:nvPr/>
        </p:nvPicPr>
        <p:blipFill>
          <a:blip r:embed="rId3"/>
          <a:stretch>
            <a:fillRect/>
          </a:stretch>
        </p:blipFill>
        <p:spPr>
          <a:xfrm>
            <a:off x="4008477" y="2744711"/>
            <a:ext cx="4228680" cy="2613897"/>
          </a:xfrm>
          <a:prstGeom prst="rect">
            <a:avLst/>
          </a:prstGeom>
        </p:spPr>
      </p:pic>
      <p:pic>
        <p:nvPicPr>
          <p:cNvPr id="16" name="図 15">
            <a:extLst>
              <a:ext uri="{FF2B5EF4-FFF2-40B4-BE49-F238E27FC236}">
                <a16:creationId xmlns:a16="http://schemas.microsoft.com/office/drawing/2014/main" id="{CF9205DB-F927-B2EA-77D0-587FB4CFF257}"/>
              </a:ext>
            </a:extLst>
          </p:cNvPr>
          <p:cNvPicPr>
            <a:picLocks noChangeAspect="1"/>
          </p:cNvPicPr>
          <p:nvPr/>
        </p:nvPicPr>
        <p:blipFill>
          <a:blip r:embed="rId4"/>
          <a:stretch>
            <a:fillRect/>
          </a:stretch>
        </p:blipFill>
        <p:spPr>
          <a:xfrm>
            <a:off x="4819125" y="5421682"/>
            <a:ext cx="3418032" cy="854508"/>
          </a:xfrm>
          <a:prstGeom prst="rect">
            <a:avLst/>
          </a:prstGeom>
        </p:spPr>
      </p:pic>
      <p:pic>
        <p:nvPicPr>
          <p:cNvPr id="18" name="図 17">
            <a:extLst>
              <a:ext uri="{FF2B5EF4-FFF2-40B4-BE49-F238E27FC236}">
                <a16:creationId xmlns:a16="http://schemas.microsoft.com/office/drawing/2014/main" id="{EC089CEA-0C1D-6078-AD2B-33A610563954}"/>
              </a:ext>
            </a:extLst>
          </p:cNvPr>
          <p:cNvPicPr>
            <a:picLocks noChangeAspect="1"/>
          </p:cNvPicPr>
          <p:nvPr/>
        </p:nvPicPr>
        <p:blipFill>
          <a:blip r:embed="rId5"/>
          <a:stretch>
            <a:fillRect/>
          </a:stretch>
        </p:blipFill>
        <p:spPr>
          <a:xfrm>
            <a:off x="8262164" y="2709607"/>
            <a:ext cx="3846315" cy="2192899"/>
          </a:xfrm>
          <a:prstGeom prst="rect">
            <a:avLst/>
          </a:prstGeom>
        </p:spPr>
      </p:pic>
      <p:sp>
        <p:nvSpPr>
          <p:cNvPr id="2" name="テキスト ボックス 1">
            <a:extLst>
              <a:ext uri="{FF2B5EF4-FFF2-40B4-BE49-F238E27FC236}">
                <a16:creationId xmlns:a16="http://schemas.microsoft.com/office/drawing/2014/main" id="{A238B8CE-C5BA-437A-BE47-735BD6E1AECC}"/>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①メイン画面より、</a:t>
            </a:r>
            <a:r>
              <a:rPr lang="ja-JP" altLang="en-US" sz="1600"/>
              <a:t>「</a:t>
            </a:r>
            <a:r>
              <a:rPr lang="en-US" altLang="ja-JP" sz="1600"/>
              <a:t>TrueNAS</a:t>
            </a:r>
            <a:r>
              <a:rPr lang="ja-JP" altLang="en-US" sz="1600"/>
              <a:t>」アイコン→「設定」アイコンをクリックします。</a:t>
            </a:r>
            <a:endParaRPr kumimoji="1" lang="ja-JP" altLang="en-US" sz="1600"/>
          </a:p>
        </p:txBody>
      </p:sp>
      <p:sp>
        <p:nvSpPr>
          <p:cNvPr id="3" name="テキスト ボックス 2">
            <a:extLst>
              <a:ext uri="{FF2B5EF4-FFF2-40B4-BE49-F238E27FC236}">
                <a16:creationId xmlns:a16="http://schemas.microsoft.com/office/drawing/2014/main" id="{10F2EB9C-E4A4-C8B9-A278-D335958F0942}"/>
              </a:ext>
            </a:extLst>
          </p:cNvPr>
          <p:cNvSpPr txBox="1"/>
          <p:nvPr/>
        </p:nvSpPr>
        <p:spPr>
          <a:xfrm>
            <a:off x="8347889" y="1443243"/>
            <a:ext cx="3677856" cy="830997"/>
          </a:xfrm>
          <a:prstGeom prst="rect">
            <a:avLst/>
          </a:prstGeom>
          <a:noFill/>
        </p:spPr>
        <p:txBody>
          <a:bodyPr wrap="square" rtlCol="0">
            <a:spAutoFit/>
          </a:bodyPr>
          <a:lstStyle/>
          <a:p>
            <a:r>
              <a:rPr lang="ja-JP" altLang="en-US" sz="1600"/>
              <a:t>③設定が完了すると、右側の仮想マシン詳細に変更したネットワーク・アダプターが表示されます。</a:t>
            </a:r>
            <a:endParaRPr kumimoji="1" lang="ja-JP" altLang="en-US" sz="1600"/>
          </a:p>
        </p:txBody>
      </p:sp>
      <p:sp>
        <p:nvSpPr>
          <p:cNvPr id="4" name="テキスト ボックス 3">
            <a:extLst>
              <a:ext uri="{FF2B5EF4-FFF2-40B4-BE49-F238E27FC236}">
                <a16:creationId xmlns:a16="http://schemas.microsoft.com/office/drawing/2014/main" id="{5B43B6D4-1B15-176E-AE62-743CCF4DA7B1}"/>
              </a:ext>
            </a:extLst>
          </p:cNvPr>
          <p:cNvSpPr txBox="1"/>
          <p:nvPr/>
        </p:nvSpPr>
        <p:spPr>
          <a:xfrm>
            <a:off x="4008477" y="1491712"/>
            <a:ext cx="4228680" cy="830997"/>
          </a:xfrm>
          <a:prstGeom prst="rect">
            <a:avLst/>
          </a:prstGeom>
          <a:noFill/>
        </p:spPr>
        <p:txBody>
          <a:bodyPr wrap="square" rtlCol="0">
            <a:spAutoFit/>
          </a:bodyPr>
          <a:lstStyle/>
          <a:p>
            <a:r>
              <a:rPr kumimoji="1" lang="ja-JP" altLang="en-US" sz="1600"/>
              <a:t>②以下の画面が表示されるので、「ネットワーク」→割り当て「ブリッジアダプター」を選択し、「</a:t>
            </a:r>
            <a:r>
              <a:rPr kumimoji="1" lang="en-US" altLang="ja-JP" sz="1600"/>
              <a:t>OK</a:t>
            </a:r>
            <a:r>
              <a:rPr kumimoji="1" lang="ja-JP" altLang="en-US" sz="1600"/>
              <a:t>」ボタンをクリックします。</a:t>
            </a:r>
          </a:p>
        </p:txBody>
      </p:sp>
      <p:sp>
        <p:nvSpPr>
          <p:cNvPr id="5" name="正方形/長方形 4">
            <a:extLst>
              <a:ext uri="{FF2B5EF4-FFF2-40B4-BE49-F238E27FC236}">
                <a16:creationId xmlns:a16="http://schemas.microsoft.com/office/drawing/2014/main" id="{633688D8-AC33-1DC4-EEB0-AB339520F2D5}"/>
              </a:ext>
            </a:extLst>
          </p:cNvPr>
          <p:cNvSpPr/>
          <p:nvPr/>
        </p:nvSpPr>
        <p:spPr>
          <a:xfrm>
            <a:off x="320306" y="3186795"/>
            <a:ext cx="679819" cy="3088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FDDB010-980C-C59B-5E74-7DB44CABB1C8}"/>
              </a:ext>
            </a:extLst>
          </p:cNvPr>
          <p:cNvSpPr/>
          <p:nvPr/>
        </p:nvSpPr>
        <p:spPr>
          <a:xfrm>
            <a:off x="1644282" y="2894515"/>
            <a:ext cx="498844" cy="39160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75EF9B1-CADA-6192-E7DE-D5C6AF7B76D3}"/>
              </a:ext>
            </a:extLst>
          </p:cNvPr>
          <p:cNvSpPr/>
          <p:nvPr/>
        </p:nvSpPr>
        <p:spPr>
          <a:xfrm>
            <a:off x="3983469" y="3793934"/>
            <a:ext cx="712355" cy="25419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2D627BA-AAAB-235F-6B03-2313633FF7E0}"/>
              </a:ext>
            </a:extLst>
          </p:cNvPr>
          <p:cNvSpPr/>
          <p:nvPr/>
        </p:nvSpPr>
        <p:spPr>
          <a:xfrm>
            <a:off x="5621769" y="3561391"/>
            <a:ext cx="1055256" cy="1533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DBD0308-B6F9-A2EF-5CF9-AE5E87C7D9BB}"/>
              </a:ext>
            </a:extLst>
          </p:cNvPr>
          <p:cNvSpPr/>
          <p:nvPr/>
        </p:nvSpPr>
        <p:spPr>
          <a:xfrm>
            <a:off x="5326494" y="5820362"/>
            <a:ext cx="2369706" cy="20647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6C251533-32A4-6A01-ED72-682D5008B053}"/>
              </a:ext>
            </a:extLst>
          </p:cNvPr>
          <p:cNvSpPr/>
          <p:nvPr/>
        </p:nvSpPr>
        <p:spPr>
          <a:xfrm>
            <a:off x="6860019" y="5096231"/>
            <a:ext cx="521856" cy="29687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C8BCF7D-5D12-124F-C76B-CFEA188C4CDF}"/>
              </a:ext>
            </a:extLst>
          </p:cNvPr>
          <p:cNvSpPr/>
          <p:nvPr/>
        </p:nvSpPr>
        <p:spPr>
          <a:xfrm>
            <a:off x="9222219" y="4605629"/>
            <a:ext cx="2886260" cy="49060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5046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インストール</a:t>
            </a:r>
            <a:endParaRPr lang="en-US" altLang="ja-JP"/>
          </a:p>
        </p:txBody>
      </p:sp>
      <p:pic>
        <p:nvPicPr>
          <p:cNvPr id="5" name="図 4">
            <a:extLst>
              <a:ext uri="{FF2B5EF4-FFF2-40B4-BE49-F238E27FC236}">
                <a16:creationId xmlns:a16="http://schemas.microsoft.com/office/drawing/2014/main" id="{D66928CD-111D-7931-7C03-B10D60C051FF}"/>
              </a:ext>
            </a:extLst>
          </p:cNvPr>
          <p:cNvPicPr>
            <a:picLocks noChangeAspect="1"/>
          </p:cNvPicPr>
          <p:nvPr/>
        </p:nvPicPr>
        <p:blipFill>
          <a:blip r:embed="rId2"/>
          <a:stretch>
            <a:fillRect/>
          </a:stretch>
        </p:blipFill>
        <p:spPr>
          <a:xfrm>
            <a:off x="304994" y="2733732"/>
            <a:ext cx="3396673" cy="1281631"/>
          </a:xfrm>
          <a:prstGeom prst="rect">
            <a:avLst/>
          </a:prstGeom>
        </p:spPr>
      </p:pic>
      <p:pic>
        <p:nvPicPr>
          <p:cNvPr id="10" name="図 9">
            <a:extLst>
              <a:ext uri="{FF2B5EF4-FFF2-40B4-BE49-F238E27FC236}">
                <a16:creationId xmlns:a16="http://schemas.microsoft.com/office/drawing/2014/main" id="{747B5105-1492-0075-6686-3EA8DF57068D}"/>
              </a:ext>
            </a:extLst>
          </p:cNvPr>
          <p:cNvPicPr>
            <a:picLocks noChangeAspect="1"/>
          </p:cNvPicPr>
          <p:nvPr/>
        </p:nvPicPr>
        <p:blipFill>
          <a:blip r:embed="rId3"/>
          <a:stretch>
            <a:fillRect/>
          </a:stretch>
        </p:blipFill>
        <p:spPr>
          <a:xfrm>
            <a:off x="4198924" y="2733730"/>
            <a:ext cx="3396673" cy="2915213"/>
          </a:xfrm>
          <a:prstGeom prst="rect">
            <a:avLst/>
          </a:prstGeom>
        </p:spPr>
      </p:pic>
      <p:pic>
        <p:nvPicPr>
          <p:cNvPr id="13" name="図 12">
            <a:extLst>
              <a:ext uri="{FF2B5EF4-FFF2-40B4-BE49-F238E27FC236}">
                <a16:creationId xmlns:a16="http://schemas.microsoft.com/office/drawing/2014/main" id="{1C249CE4-1480-CA25-1444-9AB1D2EAC55E}"/>
              </a:ext>
            </a:extLst>
          </p:cNvPr>
          <p:cNvPicPr>
            <a:picLocks noChangeAspect="1"/>
          </p:cNvPicPr>
          <p:nvPr/>
        </p:nvPicPr>
        <p:blipFill>
          <a:blip r:embed="rId4"/>
          <a:stretch>
            <a:fillRect/>
          </a:stretch>
        </p:blipFill>
        <p:spPr>
          <a:xfrm>
            <a:off x="8092854" y="2733731"/>
            <a:ext cx="3396673" cy="2915213"/>
          </a:xfrm>
          <a:prstGeom prst="rect">
            <a:avLst/>
          </a:prstGeom>
        </p:spPr>
      </p:pic>
      <p:sp>
        <p:nvSpPr>
          <p:cNvPr id="2" name="テキスト ボックス 1">
            <a:extLst>
              <a:ext uri="{FF2B5EF4-FFF2-40B4-BE49-F238E27FC236}">
                <a16:creationId xmlns:a16="http://schemas.microsoft.com/office/drawing/2014/main" id="{2DF9AF1E-EFA0-CA7E-D8E7-A73249ADFAB7}"/>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①メイン画面より、</a:t>
            </a:r>
            <a:r>
              <a:rPr lang="ja-JP" altLang="en-US" sz="1600"/>
              <a:t>「</a:t>
            </a:r>
            <a:r>
              <a:rPr lang="en-US" altLang="ja-JP" sz="1600"/>
              <a:t>TrueNAS</a:t>
            </a:r>
            <a:r>
              <a:rPr lang="ja-JP" altLang="en-US" sz="1600"/>
              <a:t>」アイコン→「起動」アイコンをクリックします。</a:t>
            </a:r>
            <a:endParaRPr kumimoji="1" lang="ja-JP" altLang="en-US" sz="1600"/>
          </a:p>
        </p:txBody>
      </p:sp>
      <p:sp>
        <p:nvSpPr>
          <p:cNvPr id="3" name="テキスト ボックス 2">
            <a:extLst>
              <a:ext uri="{FF2B5EF4-FFF2-40B4-BE49-F238E27FC236}">
                <a16:creationId xmlns:a16="http://schemas.microsoft.com/office/drawing/2014/main" id="{1F8EC2A9-9C05-4369-0919-22CA00B7134C}"/>
              </a:ext>
            </a:extLst>
          </p:cNvPr>
          <p:cNvSpPr txBox="1"/>
          <p:nvPr/>
        </p:nvSpPr>
        <p:spPr>
          <a:xfrm>
            <a:off x="8092854" y="1443243"/>
            <a:ext cx="3932891" cy="1077218"/>
          </a:xfrm>
          <a:prstGeom prst="rect">
            <a:avLst/>
          </a:prstGeom>
          <a:noFill/>
        </p:spPr>
        <p:txBody>
          <a:bodyPr wrap="square" rtlCol="0">
            <a:spAutoFit/>
          </a:bodyPr>
          <a:lstStyle/>
          <a:p>
            <a:r>
              <a:rPr lang="ja-JP" altLang="en-US" sz="1600"/>
              <a:t>③以下の画面が表示されたら、「</a:t>
            </a:r>
            <a:r>
              <a:rPr lang="en-US" altLang="ja-JP" sz="1600"/>
              <a:t>1 Install</a:t>
            </a:r>
            <a:r>
              <a:rPr lang="ja-JP" altLang="en-US" sz="1600"/>
              <a:t>」→「</a:t>
            </a:r>
            <a:r>
              <a:rPr lang="en-US" altLang="ja-JP" sz="1600"/>
              <a:t>OK</a:t>
            </a:r>
            <a:r>
              <a:rPr lang="ja-JP" altLang="en-US" sz="1600"/>
              <a:t>」を</a:t>
            </a:r>
            <a:r>
              <a:rPr lang="en-US" altLang="ja-JP" sz="1600"/>
              <a:t>TAB</a:t>
            </a:r>
            <a:r>
              <a:rPr lang="ja-JP" altLang="en-US" sz="1600"/>
              <a:t>キーで移動、</a:t>
            </a:r>
            <a:r>
              <a:rPr lang="en-US" altLang="ja-JP" sz="1600"/>
              <a:t>Space</a:t>
            </a:r>
            <a:r>
              <a:rPr lang="ja-JP" altLang="en-US" sz="1600"/>
              <a:t>キーで選択し、</a:t>
            </a:r>
            <a:r>
              <a:rPr lang="en-US" altLang="ja-JP" sz="1600"/>
              <a:t>Enter</a:t>
            </a:r>
            <a:r>
              <a:rPr lang="ja-JP" altLang="en-US" sz="1600"/>
              <a:t>キーで決定してください。</a:t>
            </a:r>
            <a:endParaRPr kumimoji="1" lang="ja-JP" altLang="en-US" sz="1600"/>
          </a:p>
        </p:txBody>
      </p:sp>
      <p:sp>
        <p:nvSpPr>
          <p:cNvPr id="4" name="テキスト ボックス 3">
            <a:extLst>
              <a:ext uri="{FF2B5EF4-FFF2-40B4-BE49-F238E27FC236}">
                <a16:creationId xmlns:a16="http://schemas.microsoft.com/office/drawing/2014/main" id="{6BE6CA03-536E-2DC7-A1DE-816B0E61AC53}"/>
              </a:ext>
            </a:extLst>
          </p:cNvPr>
          <p:cNvSpPr txBox="1"/>
          <p:nvPr/>
        </p:nvSpPr>
        <p:spPr>
          <a:xfrm>
            <a:off x="4053645" y="1491712"/>
            <a:ext cx="3577439" cy="1077218"/>
          </a:xfrm>
          <a:prstGeom prst="rect">
            <a:avLst/>
          </a:prstGeom>
          <a:noFill/>
        </p:spPr>
        <p:txBody>
          <a:bodyPr wrap="square" rtlCol="0">
            <a:spAutoFit/>
          </a:bodyPr>
          <a:lstStyle/>
          <a:p>
            <a:r>
              <a:rPr kumimoji="1" lang="ja-JP" altLang="en-US" sz="1600"/>
              <a:t>②</a:t>
            </a:r>
            <a:r>
              <a:rPr lang="ja-JP" altLang="en-US" sz="1600"/>
              <a:t>仮想マシンが起動し、</a:t>
            </a:r>
            <a:r>
              <a:rPr lang="en-US" altLang="ja-JP" sz="1600"/>
              <a:t>ISO</a:t>
            </a:r>
            <a:r>
              <a:rPr lang="ja-JP" altLang="en-US" sz="1600"/>
              <a:t>イメージファイルからインストーラが起動します。</a:t>
            </a:r>
            <a:endParaRPr lang="en-US" altLang="ja-JP" sz="1600"/>
          </a:p>
          <a:p>
            <a:r>
              <a:rPr lang="ja-JP" altLang="en-US" sz="1600"/>
              <a:t>以下画面が表示されたら、</a:t>
            </a:r>
            <a:r>
              <a:rPr lang="en-US" altLang="ja-JP" sz="1600"/>
              <a:t>Enter</a:t>
            </a:r>
            <a:r>
              <a:rPr lang="ja-JP" altLang="en-US" sz="1600"/>
              <a:t>キーを押してください。</a:t>
            </a:r>
            <a:endParaRPr kumimoji="1" lang="ja-JP" altLang="en-US" sz="1600"/>
          </a:p>
        </p:txBody>
      </p:sp>
      <p:sp>
        <p:nvSpPr>
          <p:cNvPr id="6" name="正方形/長方形 5">
            <a:extLst>
              <a:ext uri="{FF2B5EF4-FFF2-40B4-BE49-F238E27FC236}">
                <a16:creationId xmlns:a16="http://schemas.microsoft.com/office/drawing/2014/main" id="{784CD26C-50A2-4AAE-B9C2-2DFBA0253520}"/>
              </a:ext>
            </a:extLst>
          </p:cNvPr>
          <p:cNvSpPr/>
          <p:nvPr/>
        </p:nvSpPr>
        <p:spPr>
          <a:xfrm>
            <a:off x="180616" y="3428999"/>
            <a:ext cx="1457683" cy="4476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71ACA8F-0967-3B6F-A7C2-A8673F2A0E19}"/>
              </a:ext>
            </a:extLst>
          </p:cNvPr>
          <p:cNvSpPr/>
          <p:nvPr/>
        </p:nvSpPr>
        <p:spPr>
          <a:xfrm>
            <a:off x="4053645" y="3374547"/>
            <a:ext cx="2042355" cy="13065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F2202BA-BCC4-7D6E-6412-A6D07BC05B37}"/>
              </a:ext>
            </a:extLst>
          </p:cNvPr>
          <p:cNvSpPr/>
          <p:nvPr/>
        </p:nvSpPr>
        <p:spPr>
          <a:xfrm>
            <a:off x="9111420" y="3811347"/>
            <a:ext cx="1318455" cy="1320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30A366B-5CEC-59D0-E3D3-62BB838C2D87}"/>
              </a:ext>
            </a:extLst>
          </p:cNvPr>
          <p:cNvSpPr/>
          <p:nvPr/>
        </p:nvSpPr>
        <p:spPr>
          <a:xfrm>
            <a:off x="8920920" y="4439997"/>
            <a:ext cx="689805" cy="2844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DF5F366-A862-46ED-D334-D061D81E87E0}"/>
              </a:ext>
            </a:extLst>
          </p:cNvPr>
          <p:cNvSpPr/>
          <p:nvPr/>
        </p:nvSpPr>
        <p:spPr>
          <a:xfrm>
            <a:off x="3076176" y="3043813"/>
            <a:ext cx="625492" cy="4476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585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インストール</a:t>
            </a:r>
            <a:endParaRPr lang="en-US" altLang="ja-JP"/>
          </a:p>
        </p:txBody>
      </p:sp>
      <p:pic>
        <p:nvPicPr>
          <p:cNvPr id="3" name="図 2">
            <a:extLst>
              <a:ext uri="{FF2B5EF4-FFF2-40B4-BE49-F238E27FC236}">
                <a16:creationId xmlns:a16="http://schemas.microsoft.com/office/drawing/2014/main" id="{E577605B-244C-B265-E4E7-AB0B1A87B8C8}"/>
              </a:ext>
            </a:extLst>
          </p:cNvPr>
          <p:cNvPicPr>
            <a:picLocks noChangeAspect="1"/>
          </p:cNvPicPr>
          <p:nvPr/>
        </p:nvPicPr>
        <p:blipFill>
          <a:blip r:embed="rId2"/>
          <a:stretch>
            <a:fillRect/>
          </a:stretch>
        </p:blipFill>
        <p:spPr>
          <a:xfrm>
            <a:off x="349062" y="2743201"/>
            <a:ext cx="3286105" cy="2820318"/>
          </a:xfrm>
          <a:prstGeom prst="rect">
            <a:avLst/>
          </a:prstGeom>
        </p:spPr>
      </p:pic>
      <p:pic>
        <p:nvPicPr>
          <p:cNvPr id="6" name="図 5">
            <a:extLst>
              <a:ext uri="{FF2B5EF4-FFF2-40B4-BE49-F238E27FC236}">
                <a16:creationId xmlns:a16="http://schemas.microsoft.com/office/drawing/2014/main" id="{82597AB4-473F-8B10-372B-2FBD32FE94F2}"/>
              </a:ext>
            </a:extLst>
          </p:cNvPr>
          <p:cNvPicPr>
            <a:picLocks noChangeAspect="1"/>
          </p:cNvPicPr>
          <p:nvPr/>
        </p:nvPicPr>
        <p:blipFill>
          <a:blip r:embed="rId3"/>
          <a:stretch>
            <a:fillRect/>
          </a:stretch>
        </p:blipFill>
        <p:spPr>
          <a:xfrm>
            <a:off x="4344978" y="2743201"/>
            <a:ext cx="3286106" cy="2820318"/>
          </a:xfrm>
          <a:prstGeom prst="rect">
            <a:avLst/>
          </a:prstGeom>
        </p:spPr>
      </p:pic>
      <p:pic>
        <p:nvPicPr>
          <p:cNvPr id="9" name="図 8">
            <a:extLst>
              <a:ext uri="{FF2B5EF4-FFF2-40B4-BE49-F238E27FC236}">
                <a16:creationId xmlns:a16="http://schemas.microsoft.com/office/drawing/2014/main" id="{C3685494-48FC-EB1F-2A7E-3420638B35FC}"/>
              </a:ext>
            </a:extLst>
          </p:cNvPr>
          <p:cNvPicPr>
            <a:picLocks noChangeAspect="1"/>
          </p:cNvPicPr>
          <p:nvPr/>
        </p:nvPicPr>
        <p:blipFill>
          <a:blip r:embed="rId4"/>
          <a:stretch>
            <a:fillRect/>
          </a:stretch>
        </p:blipFill>
        <p:spPr>
          <a:xfrm>
            <a:off x="8556833" y="2743201"/>
            <a:ext cx="3286105" cy="2820318"/>
          </a:xfrm>
          <a:prstGeom prst="rect">
            <a:avLst/>
          </a:prstGeom>
        </p:spPr>
      </p:pic>
      <p:sp>
        <p:nvSpPr>
          <p:cNvPr id="2" name="テキスト ボックス 1">
            <a:extLst>
              <a:ext uri="{FF2B5EF4-FFF2-40B4-BE49-F238E27FC236}">
                <a16:creationId xmlns:a16="http://schemas.microsoft.com/office/drawing/2014/main" id="{B26F0D9F-9F91-0E5A-60A4-1A6011E334DC}"/>
              </a:ext>
            </a:extLst>
          </p:cNvPr>
          <p:cNvSpPr txBox="1"/>
          <p:nvPr/>
        </p:nvSpPr>
        <p:spPr>
          <a:xfrm>
            <a:off x="320306" y="1496260"/>
            <a:ext cx="3421539" cy="830997"/>
          </a:xfrm>
          <a:prstGeom prst="rect">
            <a:avLst/>
          </a:prstGeom>
          <a:noFill/>
        </p:spPr>
        <p:txBody>
          <a:bodyPr wrap="square" rtlCol="0">
            <a:spAutoFit/>
          </a:bodyPr>
          <a:lstStyle/>
          <a:p>
            <a:r>
              <a:rPr lang="ja-JP" altLang="en-US" sz="1600"/>
              <a:t>④以下画面が表示されるので、「</a:t>
            </a:r>
            <a:r>
              <a:rPr lang="en-US" altLang="ja-JP" sz="1600"/>
              <a:t>sda</a:t>
            </a:r>
            <a:r>
              <a:rPr lang="ja-JP" altLang="en-US" sz="1600"/>
              <a:t>」を選択し、「</a:t>
            </a:r>
            <a:r>
              <a:rPr lang="en-US" altLang="ja-JP" sz="1600"/>
              <a:t>OK</a:t>
            </a:r>
            <a:r>
              <a:rPr lang="ja-JP" altLang="en-US" sz="1600"/>
              <a:t>」を選択し、</a:t>
            </a:r>
            <a:r>
              <a:rPr lang="en-US" altLang="ja-JP" sz="1600"/>
              <a:t>Enter</a:t>
            </a:r>
            <a:r>
              <a:rPr lang="ja-JP" altLang="en-US" sz="1600"/>
              <a:t>キーを押してください。</a:t>
            </a:r>
            <a:endParaRPr kumimoji="1" lang="ja-JP" altLang="en-US" sz="1600"/>
          </a:p>
        </p:txBody>
      </p:sp>
      <p:sp>
        <p:nvSpPr>
          <p:cNvPr id="4" name="テキスト ボックス 3">
            <a:extLst>
              <a:ext uri="{FF2B5EF4-FFF2-40B4-BE49-F238E27FC236}">
                <a16:creationId xmlns:a16="http://schemas.microsoft.com/office/drawing/2014/main" id="{60F62B9E-BF5A-248B-3137-AB99B185BB06}"/>
              </a:ext>
            </a:extLst>
          </p:cNvPr>
          <p:cNvSpPr txBox="1"/>
          <p:nvPr/>
        </p:nvSpPr>
        <p:spPr>
          <a:xfrm>
            <a:off x="8450157" y="1443243"/>
            <a:ext cx="3575588" cy="1077218"/>
          </a:xfrm>
          <a:prstGeom prst="rect">
            <a:avLst/>
          </a:prstGeom>
          <a:noFill/>
        </p:spPr>
        <p:txBody>
          <a:bodyPr wrap="square" rtlCol="0">
            <a:spAutoFit/>
          </a:bodyPr>
          <a:lstStyle/>
          <a:p>
            <a:r>
              <a:rPr lang="ja-JP" altLang="en-US" sz="1600"/>
              <a:t>⑥以下画面が表示されるので、「</a:t>
            </a:r>
            <a:r>
              <a:rPr lang="en-US" altLang="ja-JP" sz="1600"/>
              <a:t>1 Administrator user.(admin)</a:t>
            </a:r>
            <a:r>
              <a:rPr lang="ja-JP" altLang="en-US" sz="1600"/>
              <a:t>」を選択し、「</a:t>
            </a:r>
            <a:r>
              <a:rPr lang="en-US" altLang="ja-JP" sz="1600"/>
              <a:t>OK</a:t>
            </a:r>
            <a:r>
              <a:rPr lang="ja-JP" altLang="en-US" sz="1600"/>
              <a:t>」選択し、</a:t>
            </a:r>
            <a:r>
              <a:rPr lang="en-US" altLang="ja-JP" sz="1600"/>
              <a:t>Entehr</a:t>
            </a:r>
            <a:r>
              <a:rPr lang="ja-JP" altLang="en-US" sz="1600"/>
              <a:t>キーを押してください。</a:t>
            </a:r>
            <a:endParaRPr kumimoji="1" lang="ja-JP" altLang="en-US" sz="1600"/>
          </a:p>
        </p:txBody>
      </p:sp>
      <p:sp>
        <p:nvSpPr>
          <p:cNvPr id="5" name="テキスト ボックス 4">
            <a:extLst>
              <a:ext uri="{FF2B5EF4-FFF2-40B4-BE49-F238E27FC236}">
                <a16:creationId xmlns:a16="http://schemas.microsoft.com/office/drawing/2014/main" id="{81E3A75A-53CC-76EF-BF7C-93CDD9E00DF1}"/>
              </a:ext>
            </a:extLst>
          </p:cNvPr>
          <p:cNvSpPr txBox="1"/>
          <p:nvPr/>
        </p:nvSpPr>
        <p:spPr>
          <a:xfrm>
            <a:off x="4209545" y="1491712"/>
            <a:ext cx="3421539" cy="830997"/>
          </a:xfrm>
          <a:prstGeom prst="rect">
            <a:avLst/>
          </a:prstGeom>
          <a:noFill/>
        </p:spPr>
        <p:txBody>
          <a:bodyPr wrap="square" rtlCol="0">
            <a:spAutoFit/>
          </a:bodyPr>
          <a:lstStyle/>
          <a:p>
            <a:r>
              <a:rPr kumimoji="1" lang="ja-JP" altLang="en-US" sz="1600"/>
              <a:t>⑤以下画面が表示されるので、「</a:t>
            </a:r>
            <a:r>
              <a:rPr kumimoji="1" lang="en-US" altLang="ja-JP" sz="1600"/>
              <a:t>OK</a:t>
            </a:r>
            <a:r>
              <a:rPr kumimoji="1" lang="ja-JP" altLang="en-US" sz="1600"/>
              <a:t>」を選択し、</a:t>
            </a:r>
            <a:r>
              <a:rPr kumimoji="1" lang="en-US" altLang="ja-JP" sz="1600"/>
              <a:t>Enter</a:t>
            </a:r>
            <a:r>
              <a:rPr kumimoji="1" lang="ja-JP" altLang="en-US" sz="1600"/>
              <a:t>キーを押します。</a:t>
            </a:r>
          </a:p>
        </p:txBody>
      </p:sp>
      <p:sp>
        <p:nvSpPr>
          <p:cNvPr id="8" name="正方形/長方形 7">
            <a:extLst>
              <a:ext uri="{FF2B5EF4-FFF2-40B4-BE49-F238E27FC236}">
                <a16:creationId xmlns:a16="http://schemas.microsoft.com/office/drawing/2014/main" id="{E7D52A14-90CA-D884-A001-0ED493213CFA}"/>
              </a:ext>
            </a:extLst>
          </p:cNvPr>
          <p:cNvSpPr/>
          <p:nvPr/>
        </p:nvSpPr>
        <p:spPr>
          <a:xfrm>
            <a:off x="1186620" y="4763847"/>
            <a:ext cx="689805" cy="2844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2EC79A6-8A01-CBD9-DB54-C230F1BBE85C}"/>
              </a:ext>
            </a:extLst>
          </p:cNvPr>
          <p:cNvSpPr/>
          <p:nvPr/>
        </p:nvSpPr>
        <p:spPr>
          <a:xfrm>
            <a:off x="5230509" y="4479444"/>
            <a:ext cx="689805" cy="2844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92AA606-A608-56B4-C383-A1F8EF0AB2EE}"/>
              </a:ext>
            </a:extLst>
          </p:cNvPr>
          <p:cNvSpPr/>
          <p:nvPr/>
        </p:nvSpPr>
        <p:spPr>
          <a:xfrm>
            <a:off x="9354834" y="4403917"/>
            <a:ext cx="689805" cy="2844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0248575D-9754-F698-0E3C-2ED26B709AAD}"/>
              </a:ext>
            </a:extLst>
          </p:cNvPr>
          <p:cNvPicPr>
            <a:picLocks noChangeAspect="1"/>
          </p:cNvPicPr>
          <p:nvPr/>
        </p:nvPicPr>
        <p:blipFill>
          <a:blip r:embed="rId5"/>
          <a:stretch>
            <a:fillRect/>
          </a:stretch>
        </p:blipFill>
        <p:spPr>
          <a:xfrm>
            <a:off x="100833" y="5686261"/>
            <a:ext cx="3860483" cy="501622"/>
          </a:xfrm>
          <a:prstGeom prst="rect">
            <a:avLst/>
          </a:prstGeom>
        </p:spPr>
      </p:pic>
    </p:spTree>
    <p:extLst>
      <p:ext uri="{BB962C8B-B14F-4D97-AF65-F5344CB8AC3E}">
        <p14:creationId xmlns:p14="http://schemas.microsoft.com/office/powerpoint/2010/main" val="1378226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インストール</a:t>
            </a:r>
            <a:endParaRPr lang="en-US" altLang="ja-JP"/>
          </a:p>
        </p:txBody>
      </p:sp>
      <p:pic>
        <p:nvPicPr>
          <p:cNvPr id="4" name="図 3">
            <a:extLst>
              <a:ext uri="{FF2B5EF4-FFF2-40B4-BE49-F238E27FC236}">
                <a16:creationId xmlns:a16="http://schemas.microsoft.com/office/drawing/2014/main" id="{7BBE4FC2-9A15-DE00-F9F0-D1515F1B1510}"/>
              </a:ext>
            </a:extLst>
          </p:cNvPr>
          <p:cNvPicPr>
            <a:picLocks noChangeAspect="1"/>
          </p:cNvPicPr>
          <p:nvPr/>
        </p:nvPicPr>
        <p:blipFill>
          <a:blip r:embed="rId2"/>
          <a:stretch>
            <a:fillRect/>
          </a:stretch>
        </p:blipFill>
        <p:spPr>
          <a:xfrm>
            <a:off x="304993" y="2712904"/>
            <a:ext cx="3321405" cy="2850614"/>
          </a:xfrm>
          <a:prstGeom prst="rect">
            <a:avLst/>
          </a:prstGeom>
        </p:spPr>
      </p:pic>
      <p:pic>
        <p:nvPicPr>
          <p:cNvPr id="8" name="図 7">
            <a:extLst>
              <a:ext uri="{FF2B5EF4-FFF2-40B4-BE49-F238E27FC236}">
                <a16:creationId xmlns:a16="http://schemas.microsoft.com/office/drawing/2014/main" id="{C1CA3CA6-8B10-209F-5B30-5B74A38EB2E8}"/>
              </a:ext>
            </a:extLst>
          </p:cNvPr>
          <p:cNvPicPr>
            <a:picLocks noChangeAspect="1"/>
          </p:cNvPicPr>
          <p:nvPr/>
        </p:nvPicPr>
        <p:blipFill>
          <a:blip r:embed="rId3"/>
          <a:stretch>
            <a:fillRect/>
          </a:stretch>
        </p:blipFill>
        <p:spPr>
          <a:xfrm>
            <a:off x="4435297" y="2712904"/>
            <a:ext cx="3321405" cy="2850614"/>
          </a:xfrm>
          <a:prstGeom prst="rect">
            <a:avLst/>
          </a:prstGeom>
        </p:spPr>
      </p:pic>
      <p:pic>
        <p:nvPicPr>
          <p:cNvPr id="14" name="図 13">
            <a:extLst>
              <a:ext uri="{FF2B5EF4-FFF2-40B4-BE49-F238E27FC236}">
                <a16:creationId xmlns:a16="http://schemas.microsoft.com/office/drawing/2014/main" id="{1367D373-E0D4-C988-6428-CAF8B14A1F56}"/>
              </a:ext>
            </a:extLst>
          </p:cNvPr>
          <p:cNvPicPr>
            <a:picLocks noChangeAspect="1"/>
          </p:cNvPicPr>
          <p:nvPr/>
        </p:nvPicPr>
        <p:blipFill>
          <a:blip r:embed="rId4"/>
          <a:stretch>
            <a:fillRect/>
          </a:stretch>
        </p:blipFill>
        <p:spPr>
          <a:xfrm>
            <a:off x="8493005" y="2712904"/>
            <a:ext cx="3321405" cy="2850614"/>
          </a:xfrm>
          <a:prstGeom prst="rect">
            <a:avLst/>
          </a:prstGeom>
        </p:spPr>
      </p:pic>
      <p:sp>
        <p:nvSpPr>
          <p:cNvPr id="2" name="テキスト ボックス 1">
            <a:extLst>
              <a:ext uri="{FF2B5EF4-FFF2-40B4-BE49-F238E27FC236}">
                <a16:creationId xmlns:a16="http://schemas.microsoft.com/office/drawing/2014/main" id="{8D920CBB-C309-444F-24B1-25A2A6E733BD}"/>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⑦以下画面が表示されるので、</a:t>
            </a:r>
            <a:r>
              <a:rPr kumimoji="1" lang="en-US" altLang="ja-JP" sz="1600"/>
              <a:t>Password</a:t>
            </a:r>
            <a:r>
              <a:rPr lang="ja-JP" altLang="en-US" sz="1600"/>
              <a:t>を入力し、「</a:t>
            </a:r>
            <a:r>
              <a:rPr lang="en-US" altLang="ja-JP" sz="1600"/>
              <a:t>OK</a:t>
            </a:r>
            <a:r>
              <a:rPr lang="ja-JP" altLang="en-US" sz="1600"/>
              <a:t>」を選択し、</a:t>
            </a:r>
            <a:r>
              <a:rPr lang="en-US" altLang="ja-JP" sz="1600"/>
              <a:t>Enter</a:t>
            </a:r>
            <a:r>
              <a:rPr lang="ja-JP" altLang="en-US" sz="1600"/>
              <a:t>キーを押してください。</a:t>
            </a:r>
            <a:endParaRPr kumimoji="1" lang="ja-JP" altLang="en-US" sz="1600"/>
          </a:p>
        </p:txBody>
      </p:sp>
      <p:sp>
        <p:nvSpPr>
          <p:cNvPr id="3" name="テキスト ボックス 2">
            <a:extLst>
              <a:ext uri="{FF2B5EF4-FFF2-40B4-BE49-F238E27FC236}">
                <a16:creationId xmlns:a16="http://schemas.microsoft.com/office/drawing/2014/main" id="{762E72E1-C8D8-4D43-880C-363B896290BE}"/>
              </a:ext>
            </a:extLst>
          </p:cNvPr>
          <p:cNvSpPr txBox="1"/>
          <p:nvPr/>
        </p:nvSpPr>
        <p:spPr>
          <a:xfrm>
            <a:off x="8493005" y="1443243"/>
            <a:ext cx="3532740" cy="338554"/>
          </a:xfrm>
          <a:prstGeom prst="rect">
            <a:avLst/>
          </a:prstGeom>
          <a:noFill/>
        </p:spPr>
        <p:txBody>
          <a:bodyPr wrap="square" rtlCol="0">
            <a:spAutoFit/>
          </a:bodyPr>
          <a:lstStyle/>
          <a:p>
            <a:r>
              <a:rPr lang="ja-JP" altLang="en-US" sz="1600"/>
              <a:t>⑨インストールが開始されます。</a:t>
            </a:r>
            <a:endParaRPr kumimoji="1" lang="ja-JP" altLang="en-US" sz="1600"/>
          </a:p>
        </p:txBody>
      </p:sp>
      <p:sp>
        <p:nvSpPr>
          <p:cNvPr id="5" name="テキスト ボックス 4">
            <a:extLst>
              <a:ext uri="{FF2B5EF4-FFF2-40B4-BE49-F238E27FC236}">
                <a16:creationId xmlns:a16="http://schemas.microsoft.com/office/drawing/2014/main" id="{975AFC14-54AD-BBC9-0269-F3D3957510F5}"/>
              </a:ext>
            </a:extLst>
          </p:cNvPr>
          <p:cNvSpPr txBox="1"/>
          <p:nvPr/>
        </p:nvSpPr>
        <p:spPr>
          <a:xfrm>
            <a:off x="4435297" y="1491712"/>
            <a:ext cx="3577439" cy="830997"/>
          </a:xfrm>
          <a:prstGeom prst="rect">
            <a:avLst/>
          </a:prstGeom>
          <a:noFill/>
        </p:spPr>
        <p:txBody>
          <a:bodyPr wrap="square" rtlCol="0">
            <a:spAutoFit/>
          </a:bodyPr>
          <a:lstStyle/>
          <a:p>
            <a:r>
              <a:rPr kumimoji="1" lang="ja-JP" altLang="en-US" sz="1600"/>
              <a:t>⑧以下画面が表示されるので、「</a:t>
            </a:r>
            <a:r>
              <a:rPr kumimoji="1" lang="en-US" altLang="ja-JP" sz="1600"/>
              <a:t>YES</a:t>
            </a:r>
            <a:r>
              <a:rPr kumimoji="1" lang="ja-JP" altLang="en-US" sz="1600"/>
              <a:t>」を選択し、</a:t>
            </a:r>
            <a:r>
              <a:rPr kumimoji="1" lang="en-US" altLang="ja-JP" sz="1600"/>
              <a:t>Enter</a:t>
            </a:r>
            <a:r>
              <a:rPr kumimoji="1" lang="ja-JP" altLang="en-US" sz="1600"/>
              <a:t>キーを押してください。</a:t>
            </a:r>
          </a:p>
        </p:txBody>
      </p:sp>
      <p:sp>
        <p:nvSpPr>
          <p:cNvPr id="6" name="正方形/長方形 5">
            <a:extLst>
              <a:ext uri="{FF2B5EF4-FFF2-40B4-BE49-F238E27FC236}">
                <a16:creationId xmlns:a16="http://schemas.microsoft.com/office/drawing/2014/main" id="{C4A08758-1FB0-6826-BCB5-9EF4C881A18F}"/>
              </a:ext>
            </a:extLst>
          </p:cNvPr>
          <p:cNvSpPr/>
          <p:nvPr/>
        </p:nvSpPr>
        <p:spPr>
          <a:xfrm>
            <a:off x="1620792" y="3986147"/>
            <a:ext cx="1331958" cy="2844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9FDBF18-4D8C-F9E5-FBA4-8DA252920FF2}"/>
              </a:ext>
            </a:extLst>
          </p:cNvPr>
          <p:cNvSpPr/>
          <p:nvPr/>
        </p:nvSpPr>
        <p:spPr>
          <a:xfrm>
            <a:off x="1163592" y="4338572"/>
            <a:ext cx="608058" cy="2844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103D49C-C56C-79B8-15DB-70A35BAB56CD}"/>
              </a:ext>
            </a:extLst>
          </p:cNvPr>
          <p:cNvSpPr/>
          <p:nvPr/>
        </p:nvSpPr>
        <p:spPr>
          <a:xfrm>
            <a:off x="5440084" y="4232450"/>
            <a:ext cx="608058" cy="2844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8080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インストール</a:t>
            </a:r>
            <a:endParaRPr lang="en-US" altLang="ja-JP"/>
          </a:p>
        </p:txBody>
      </p:sp>
      <p:pic>
        <p:nvPicPr>
          <p:cNvPr id="3" name="図 2">
            <a:extLst>
              <a:ext uri="{FF2B5EF4-FFF2-40B4-BE49-F238E27FC236}">
                <a16:creationId xmlns:a16="http://schemas.microsoft.com/office/drawing/2014/main" id="{F3EAB53F-6855-F218-30FC-082122D5B6FB}"/>
              </a:ext>
            </a:extLst>
          </p:cNvPr>
          <p:cNvPicPr>
            <a:picLocks noChangeAspect="1"/>
          </p:cNvPicPr>
          <p:nvPr/>
        </p:nvPicPr>
        <p:blipFill>
          <a:blip r:embed="rId2"/>
          <a:stretch>
            <a:fillRect/>
          </a:stretch>
        </p:blipFill>
        <p:spPr>
          <a:xfrm>
            <a:off x="304994" y="2694640"/>
            <a:ext cx="3341589" cy="2867937"/>
          </a:xfrm>
          <a:prstGeom prst="rect">
            <a:avLst/>
          </a:prstGeom>
        </p:spPr>
      </p:pic>
      <p:pic>
        <p:nvPicPr>
          <p:cNvPr id="6" name="図 5">
            <a:extLst>
              <a:ext uri="{FF2B5EF4-FFF2-40B4-BE49-F238E27FC236}">
                <a16:creationId xmlns:a16="http://schemas.microsoft.com/office/drawing/2014/main" id="{12F8F3BE-33D2-7CE1-E34D-A59A320D3EF6}"/>
              </a:ext>
            </a:extLst>
          </p:cNvPr>
          <p:cNvPicPr>
            <a:picLocks noChangeAspect="1"/>
          </p:cNvPicPr>
          <p:nvPr/>
        </p:nvPicPr>
        <p:blipFill>
          <a:blip r:embed="rId3"/>
          <a:stretch>
            <a:fillRect/>
          </a:stretch>
        </p:blipFill>
        <p:spPr>
          <a:xfrm>
            <a:off x="4526783" y="2686605"/>
            <a:ext cx="3350951" cy="2875972"/>
          </a:xfrm>
          <a:prstGeom prst="rect">
            <a:avLst/>
          </a:prstGeom>
        </p:spPr>
      </p:pic>
      <p:pic>
        <p:nvPicPr>
          <p:cNvPr id="10" name="図 9">
            <a:extLst>
              <a:ext uri="{FF2B5EF4-FFF2-40B4-BE49-F238E27FC236}">
                <a16:creationId xmlns:a16="http://schemas.microsoft.com/office/drawing/2014/main" id="{8F58045C-0A97-354A-4261-6EF138BF3685}"/>
              </a:ext>
            </a:extLst>
          </p:cNvPr>
          <p:cNvPicPr>
            <a:picLocks noChangeAspect="1"/>
          </p:cNvPicPr>
          <p:nvPr/>
        </p:nvPicPr>
        <p:blipFill>
          <a:blip r:embed="rId4"/>
          <a:stretch>
            <a:fillRect/>
          </a:stretch>
        </p:blipFill>
        <p:spPr>
          <a:xfrm>
            <a:off x="8536055" y="2686605"/>
            <a:ext cx="3350951" cy="2875972"/>
          </a:xfrm>
          <a:prstGeom prst="rect">
            <a:avLst/>
          </a:prstGeom>
        </p:spPr>
      </p:pic>
      <p:sp>
        <p:nvSpPr>
          <p:cNvPr id="2" name="テキスト ボックス 1">
            <a:extLst>
              <a:ext uri="{FF2B5EF4-FFF2-40B4-BE49-F238E27FC236}">
                <a16:creationId xmlns:a16="http://schemas.microsoft.com/office/drawing/2014/main" id="{6446962B-A3FE-71BC-0A10-D11EB4B43569}"/>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⑩以下画面が表示されるので、「</a:t>
            </a:r>
            <a:r>
              <a:rPr kumimoji="1" lang="en-US" altLang="ja-JP" sz="1600"/>
              <a:t>OK</a:t>
            </a:r>
            <a:r>
              <a:rPr kumimoji="1" lang="ja-JP" altLang="en-US" sz="1600"/>
              <a:t>」を選択し、</a:t>
            </a:r>
            <a:r>
              <a:rPr kumimoji="1" lang="en-US" altLang="ja-JP" sz="1600"/>
              <a:t>Enter</a:t>
            </a:r>
            <a:r>
              <a:rPr kumimoji="1" lang="ja-JP" altLang="en-US" sz="1600"/>
              <a:t>キーを押してください。</a:t>
            </a:r>
          </a:p>
        </p:txBody>
      </p:sp>
      <p:sp>
        <p:nvSpPr>
          <p:cNvPr id="4" name="テキスト ボックス 3">
            <a:extLst>
              <a:ext uri="{FF2B5EF4-FFF2-40B4-BE49-F238E27FC236}">
                <a16:creationId xmlns:a16="http://schemas.microsoft.com/office/drawing/2014/main" id="{158A01F5-F0F0-DF30-F9E5-000DA7EFA31A}"/>
              </a:ext>
            </a:extLst>
          </p:cNvPr>
          <p:cNvSpPr txBox="1"/>
          <p:nvPr/>
        </p:nvSpPr>
        <p:spPr>
          <a:xfrm>
            <a:off x="8536055" y="1443243"/>
            <a:ext cx="3489690" cy="830997"/>
          </a:xfrm>
          <a:prstGeom prst="rect">
            <a:avLst/>
          </a:prstGeom>
          <a:noFill/>
        </p:spPr>
        <p:txBody>
          <a:bodyPr wrap="square" rtlCol="0">
            <a:spAutoFit/>
          </a:bodyPr>
          <a:lstStyle/>
          <a:p>
            <a:r>
              <a:rPr lang="ja-JP" altLang="en-US" sz="1600"/>
              <a:t>⑫以下画面が表示されるので、「</a:t>
            </a:r>
            <a:r>
              <a:rPr lang="en-US" altLang="ja-JP" sz="1600"/>
              <a:t>2 Shell</a:t>
            </a:r>
            <a:r>
              <a:rPr lang="ja-JP" altLang="en-US" sz="1600"/>
              <a:t>」を選択し、「</a:t>
            </a:r>
            <a:r>
              <a:rPr lang="en-US" altLang="ja-JP" sz="1600"/>
              <a:t>OK</a:t>
            </a:r>
            <a:r>
              <a:rPr lang="ja-JP" altLang="en-US" sz="1600"/>
              <a:t>」を選択し、</a:t>
            </a:r>
            <a:r>
              <a:rPr lang="en-US" altLang="ja-JP" sz="1600"/>
              <a:t>Enter</a:t>
            </a:r>
            <a:r>
              <a:rPr lang="ja-JP" altLang="en-US" sz="1600"/>
              <a:t>キーを押してください。</a:t>
            </a:r>
            <a:endParaRPr kumimoji="1" lang="ja-JP" altLang="en-US" sz="1600"/>
          </a:p>
        </p:txBody>
      </p:sp>
      <p:sp>
        <p:nvSpPr>
          <p:cNvPr id="5" name="テキスト ボックス 4">
            <a:extLst>
              <a:ext uri="{FF2B5EF4-FFF2-40B4-BE49-F238E27FC236}">
                <a16:creationId xmlns:a16="http://schemas.microsoft.com/office/drawing/2014/main" id="{450A92DF-6FC7-A580-0474-C8012B715F51}"/>
              </a:ext>
            </a:extLst>
          </p:cNvPr>
          <p:cNvSpPr txBox="1"/>
          <p:nvPr/>
        </p:nvSpPr>
        <p:spPr>
          <a:xfrm>
            <a:off x="4526783" y="1491712"/>
            <a:ext cx="3350951" cy="338554"/>
          </a:xfrm>
          <a:prstGeom prst="rect">
            <a:avLst/>
          </a:prstGeom>
          <a:noFill/>
        </p:spPr>
        <p:txBody>
          <a:bodyPr wrap="square" rtlCol="0">
            <a:spAutoFit/>
          </a:bodyPr>
          <a:lstStyle/>
          <a:p>
            <a:r>
              <a:rPr kumimoji="1" lang="ja-JP" altLang="en-US" sz="1600"/>
              <a:t>⑪以下画面が表示されます。</a:t>
            </a:r>
          </a:p>
        </p:txBody>
      </p:sp>
      <p:sp>
        <p:nvSpPr>
          <p:cNvPr id="8" name="正方形/長方形 7">
            <a:extLst>
              <a:ext uri="{FF2B5EF4-FFF2-40B4-BE49-F238E27FC236}">
                <a16:creationId xmlns:a16="http://schemas.microsoft.com/office/drawing/2014/main" id="{ECDFA80E-FD8F-B303-0F59-8602C699148F}"/>
              </a:ext>
            </a:extLst>
          </p:cNvPr>
          <p:cNvSpPr/>
          <p:nvPr/>
        </p:nvSpPr>
        <p:spPr>
          <a:xfrm>
            <a:off x="1574018" y="4124591"/>
            <a:ext cx="608058" cy="2844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4C87DE3-A861-710A-1FC0-4E7152E50FCC}"/>
              </a:ext>
            </a:extLst>
          </p:cNvPr>
          <p:cNvSpPr/>
          <p:nvPr/>
        </p:nvSpPr>
        <p:spPr>
          <a:xfrm>
            <a:off x="9498818" y="3840189"/>
            <a:ext cx="788182" cy="14126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EC1299D-1ACF-00CC-57BB-FA85B7660980}"/>
              </a:ext>
            </a:extLst>
          </p:cNvPr>
          <p:cNvSpPr/>
          <p:nvPr/>
        </p:nvSpPr>
        <p:spPr>
          <a:xfrm>
            <a:off x="9422618" y="4399469"/>
            <a:ext cx="597682" cy="23920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0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インストール</a:t>
            </a:r>
            <a:endParaRPr lang="en-US" altLang="ja-JP"/>
          </a:p>
        </p:txBody>
      </p:sp>
      <p:pic>
        <p:nvPicPr>
          <p:cNvPr id="8" name="図 7">
            <a:extLst>
              <a:ext uri="{FF2B5EF4-FFF2-40B4-BE49-F238E27FC236}">
                <a16:creationId xmlns:a16="http://schemas.microsoft.com/office/drawing/2014/main" id="{831FD9EC-9603-4C06-F074-DAEF6C1A95CE}"/>
              </a:ext>
            </a:extLst>
          </p:cNvPr>
          <p:cNvPicPr>
            <a:picLocks noChangeAspect="1"/>
          </p:cNvPicPr>
          <p:nvPr/>
        </p:nvPicPr>
        <p:blipFill>
          <a:blip r:embed="rId2"/>
          <a:stretch>
            <a:fillRect/>
          </a:stretch>
        </p:blipFill>
        <p:spPr>
          <a:xfrm>
            <a:off x="304994" y="2725922"/>
            <a:ext cx="3460275" cy="2969800"/>
          </a:xfrm>
          <a:prstGeom prst="rect">
            <a:avLst/>
          </a:prstGeom>
        </p:spPr>
      </p:pic>
      <p:pic>
        <p:nvPicPr>
          <p:cNvPr id="12" name="図 11">
            <a:extLst>
              <a:ext uri="{FF2B5EF4-FFF2-40B4-BE49-F238E27FC236}">
                <a16:creationId xmlns:a16="http://schemas.microsoft.com/office/drawing/2014/main" id="{5A98E516-46B0-0246-A203-84BE4162BCFF}"/>
              </a:ext>
            </a:extLst>
          </p:cNvPr>
          <p:cNvPicPr>
            <a:picLocks noChangeAspect="1"/>
          </p:cNvPicPr>
          <p:nvPr/>
        </p:nvPicPr>
        <p:blipFill>
          <a:blip r:embed="rId3"/>
          <a:stretch>
            <a:fillRect/>
          </a:stretch>
        </p:blipFill>
        <p:spPr>
          <a:xfrm>
            <a:off x="8482681" y="2725922"/>
            <a:ext cx="3460275" cy="2969800"/>
          </a:xfrm>
          <a:prstGeom prst="rect">
            <a:avLst/>
          </a:prstGeom>
        </p:spPr>
      </p:pic>
      <p:pic>
        <p:nvPicPr>
          <p:cNvPr id="14" name="図 13">
            <a:extLst>
              <a:ext uri="{FF2B5EF4-FFF2-40B4-BE49-F238E27FC236}">
                <a16:creationId xmlns:a16="http://schemas.microsoft.com/office/drawing/2014/main" id="{94132538-6B4E-BC7A-9B50-1E707962DAA4}"/>
              </a:ext>
            </a:extLst>
          </p:cNvPr>
          <p:cNvPicPr>
            <a:picLocks noChangeAspect="1"/>
          </p:cNvPicPr>
          <p:nvPr/>
        </p:nvPicPr>
        <p:blipFill>
          <a:blip r:embed="rId4"/>
          <a:stretch>
            <a:fillRect/>
          </a:stretch>
        </p:blipFill>
        <p:spPr>
          <a:xfrm>
            <a:off x="4078513" y="2725922"/>
            <a:ext cx="4090923" cy="1702546"/>
          </a:xfrm>
          <a:prstGeom prst="rect">
            <a:avLst/>
          </a:prstGeom>
        </p:spPr>
      </p:pic>
      <p:pic>
        <p:nvPicPr>
          <p:cNvPr id="16" name="図 15">
            <a:extLst>
              <a:ext uri="{FF2B5EF4-FFF2-40B4-BE49-F238E27FC236}">
                <a16:creationId xmlns:a16="http://schemas.microsoft.com/office/drawing/2014/main" id="{1E1FDED4-108B-9F11-07C5-FAEC7E87A2C5}"/>
              </a:ext>
            </a:extLst>
          </p:cNvPr>
          <p:cNvPicPr>
            <a:picLocks noChangeAspect="1"/>
          </p:cNvPicPr>
          <p:nvPr/>
        </p:nvPicPr>
        <p:blipFill>
          <a:blip r:embed="rId5"/>
          <a:stretch>
            <a:fillRect/>
          </a:stretch>
        </p:blipFill>
        <p:spPr>
          <a:xfrm>
            <a:off x="5611296" y="4483554"/>
            <a:ext cx="2558140" cy="1702546"/>
          </a:xfrm>
          <a:prstGeom prst="rect">
            <a:avLst/>
          </a:prstGeom>
        </p:spPr>
      </p:pic>
      <p:sp>
        <p:nvSpPr>
          <p:cNvPr id="2" name="テキスト ボックス 1">
            <a:extLst>
              <a:ext uri="{FF2B5EF4-FFF2-40B4-BE49-F238E27FC236}">
                <a16:creationId xmlns:a16="http://schemas.microsoft.com/office/drawing/2014/main" id="{4B42857B-27BA-D4FB-239B-7C0638C12F3B}"/>
              </a:ext>
            </a:extLst>
          </p:cNvPr>
          <p:cNvSpPr txBox="1"/>
          <p:nvPr/>
        </p:nvSpPr>
        <p:spPr>
          <a:xfrm>
            <a:off x="320306" y="1515310"/>
            <a:ext cx="3577439" cy="1138773"/>
          </a:xfrm>
          <a:prstGeom prst="rect">
            <a:avLst/>
          </a:prstGeom>
          <a:noFill/>
        </p:spPr>
        <p:txBody>
          <a:bodyPr wrap="square" rtlCol="0">
            <a:spAutoFit/>
          </a:bodyPr>
          <a:lstStyle/>
          <a:p>
            <a:r>
              <a:rPr kumimoji="1" lang="ja-JP" altLang="en-US" sz="1600"/>
              <a:t>⑬コマンドラインになりますので、以下コマンドで確認してください。</a:t>
            </a:r>
            <a:endParaRPr kumimoji="1" lang="en-US" altLang="ja-JP" sz="1600"/>
          </a:p>
          <a:p>
            <a:r>
              <a:rPr lang="en-US" altLang="ja-JP" sz="1200"/>
              <a:t># ip a</a:t>
            </a:r>
          </a:p>
          <a:p>
            <a:r>
              <a:rPr lang="ja-JP" altLang="en-US" sz="1200"/>
              <a:t>　　　　　</a:t>
            </a:r>
            <a:r>
              <a:rPr lang="en-US" altLang="ja-JP" sz="1200"/>
              <a:t>&lt;</a:t>
            </a:r>
            <a:r>
              <a:rPr lang="ja-JP" altLang="en-US" sz="1200"/>
              <a:t>　　</a:t>
            </a:r>
            <a:r>
              <a:rPr lang="en-US" altLang="ja-JP" sz="1200"/>
              <a:t>ip</a:t>
            </a:r>
            <a:r>
              <a:rPr lang="ja-JP" altLang="en-US" sz="1200"/>
              <a:t>アドレス　を　確認　　</a:t>
            </a:r>
            <a:r>
              <a:rPr lang="en-US" altLang="ja-JP" sz="1200"/>
              <a:t>&gt;</a:t>
            </a:r>
          </a:p>
          <a:p>
            <a:r>
              <a:rPr kumimoji="1" lang="en-US" altLang="ja-JP" sz="1200"/>
              <a:t># exit</a:t>
            </a:r>
          </a:p>
        </p:txBody>
      </p:sp>
      <p:sp>
        <p:nvSpPr>
          <p:cNvPr id="3" name="テキスト ボックス 2">
            <a:extLst>
              <a:ext uri="{FF2B5EF4-FFF2-40B4-BE49-F238E27FC236}">
                <a16:creationId xmlns:a16="http://schemas.microsoft.com/office/drawing/2014/main" id="{E2739F7F-FBD8-E4F1-5EEE-1DC7587D7101}"/>
              </a:ext>
            </a:extLst>
          </p:cNvPr>
          <p:cNvSpPr txBox="1"/>
          <p:nvPr/>
        </p:nvSpPr>
        <p:spPr>
          <a:xfrm>
            <a:off x="8448306" y="1443243"/>
            <a:ext cx="3577439" cy="830997"/>
          </a:xfrm>
          <a:prstGeom prst="rect">
            <a:avLst/>
          </a:prstGeom>
          <a:noFill/>
        </p:spPr>
        <p:txBody>
          <a:bodyPr wrap="square" rtlCol="0">
            <a:spAutoFit/>
          </a:bodyPr>
          <a:lstStyle/>
          <a:p>
            <a:r>
              <a:rPr lang="ja-JP" altLang="en-US" sz="1600"/>
              <a:t>⑮以下画面が表示されていますので、「</a:t>
            </a:r>
            <a:r>
              <a:rPr lang="en-US" altLang="ja-JP" sz="1600"/>
              <a:t>3 Reboot System</a:t>
            </a:r>
            <a:r>
              <a:rPr lang="ja-JP" altLang="en-US" sz="1600"/>
              <a:t>」を選択し、「</a:t>
            </a:r>
            <a:r>
              <a:rPr lang="en-US" altLang="ja-JP" sz="1600"/>
              <a:t>OK</a:t>
            </a:r>
            <a:r>
              <a:rPr lang="ja-JP" altLang="en-US" sz="1600"/>
              <a:t>」を選択し、</a:t>
            </a:r>
            <a:r>
              <a:rPr lang="en-US" altLang="ja-JP" sz="1600"/>
              <a:t>Enter</a:t>
            </a:r>
            <a:r>
              <a:rPr lang="ja-JP" altLang="en-US" sz="1600"/>
              <a:t>キーを押します。</a:t>
            </a:r>
            <a:endParaRPr kumimoji="1" lang="ja-JP" altLang="en-US" sz="1600"/>
          </a:p>
        </p:txBody>
      </p:sp>
      <p:sp>
        <p:nvSpPr>
          <p:cNvPr id="4" name="テキスト ボックス 3">
            <a:extLst>
              <a:ext uri="{FF2B5EF4-FFF2-40B4-BE49-F238E27FC236}">
                <a16:creationId xmlns:a16="http://schemas.microsoft.com/office/drawing/2014/main" id="{681D682E-6CC3-FA7B-2893-09988A231C69}"/>
              </a:ext>
            </a:extLst>
          </p:cNvPr>
          <p:cNvSpPr txBox="1"/>
          <p:nvPr/>
        </p:nvSpPr>
        <p:spPr>
          <a:xfrm>
            <a:off x="4053645" y="1491712"/>
            <a:ext cx="4090923" cy="1077218"/>
          </a:xfrm>
          <a:prstGeom prst="rect">
            <a:avLst/>
          </a:prstGeom>
          <a:noFill/>
        </p:spPr>
        <p:txBody>
          <a:bodyPr wrap="square" rtlCol="0">
            <a:spAutoFit/>
          </a:bodyPr>
          <a:lstStyle/>
          <a:p>
            <a:r>
              <a:rPr lang="ja-JP" altLang="en-US" sz="1600"/>
              <a:t>⑭メニューから「デバイス」→「光学ドライブ」→「仮想ドライブからディスクを除去」をクリックします。</a:t>
            </a:r>
            <a:endParaRPr lang="en-US" altLang="ja-JP" sz="1600"/>
          </a:p>
          <a:p>
            <a:r>
              <a:rPr kumimoji="1" lang="ja-JP" altLang="en-US" sz="1600"/>
              <a:t>「強制マウント解除」ボタンをクリックします。</a:t>
            </a:r>
          </a:p>
        </p:txBody>
      </p:sp>
      <p:sp>
        <p:nvSpPr>
          <p:cNvPr id="5" name="正方形/長方形 4">
            <a:extLst>
              <a:ext uri="{FF2B5EF4-FFF2-40B4-BE49-F238E27FC236}">
                <a16:creationId xmlns:a16="http://schemas.microsoft.com/office/drawing/2014/main" id="{275271F7-FACC-0A67-572C-9661A6AFB483}"/>
              </a:ext>
            </a:extLst>
          </p:cNvPr>
          <p:cNvSpPr/>
          <p:nvPr/>
        </p:nvSpPr>
        <p:spPr>
          <a:xfrm>
            <a:off x="110734" y="4116772"/>
            <a:ext cx="1550182" cy="24806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4D01533-B2CA-8B56-004E-D8D24237315B}"/>
              </a:ext>
            </a:extLst>
          </p:cNvPr>
          <p:cNvSpPr/>
          <p:nvPr/>
        </p:nvSpPr>
        <p:spPr>
          <a:xfrm>
            <a:off x="249044" y="5447657"/>
            <a:ext cx="636781" cy="24806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EFA0249-5538-346F-B4D2-353805D306D0}"/>
              </a:ext>
            </a:extLst>
          </p:cNvPr>
          <p:cNvSpPr/>
          <p:nvPr/>
        </p:nvSpPr>
        <p:spPr>
          <a:xfrm>
            <a:off x="5168803" y="2838449"/>
            <a:ext cx="442493" cy="18365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A332A42-0ECE-AC7A-17F4-20E1D555AC19}"/>
              </a:ext>
            </a:extLst>
          </p:cNvPr>
          <p:cNvSpPr/>
          <p:nvPr/>
        </p:nvSpPr>
        <p:spPr>
          <a:xfrm>
            <a:off x="5168803" y="3022102"/>
            <a:ext cx="1136747" cy="18365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5CA7665-A4D3-3DE4-B66D-715704FFBC26}"/>
              </a:ext>
            </a:extLst>
          </p:cNvPr>
          <p:cNvSpPr/>
          <p:nvPr/>
        </p:nvSpPr>
        <p:spPr>
          <a:xfrm>
            <a:off x="6702328" y="3660278"/>
            <a:ext cx="1365347" cy="17829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61E0355-493C-87DF-6834-8E99BD64ECD9}"/>
              </a:ext>
            </a:extLst>
          </p:cNvPr>
          <p:cNvSpPr/>
          <p:nvPr/>
        </p:nvSpPr>
        <p:spPr>
          <a:xfrm>
            <a:off x="6019654" y="5847922"/>
            <a:ext cx="981221" cy="3932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0C902E3E-87C8-5E7D-9690-0386A3A11922}"/>
              </a:ext>
            </a:extLst>
          </p:cNvPr>
          <p:cNvSpPr/>
          <p:nvPr/>
        </p:nvSpPr>
        <p:spPr>
          <a:xfrm>
            <a:off x="9601054" y="3970841"/>
            <a:ext cx="981221" cy="1820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10A6022-A535-0963-0B13-455FB3394382}"/>
              </a:ext>
            </a:extLst>
          </p:cNvPr>
          <p:cNvSpPr/>
          <p:nvPr/>
        </p:nvSpPr>
        <p:spPr>
          <a:xfrm>
            <a:off x="9420080" y="4483555"/>
            <a:ext cx="595384" cy="28847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12FAAA4-6F35-DF2D-3399-22E830C34E51}"/>
              </a:ext>
            </a:extLst>
          </p:cNvPr>
          <p:cNvSpPr txBox="1"/>
          <p:nvPr/>
        </p:nvSpPr>
        <p:spPr>
          <a:xfrm>
            <a:off x="310781" y="5783073"/>
            <a:ext cx="3444963" cy="523220"/>
          </a:xfrm>
          <a:prstGeom prst="rect">
            <a:avLst/>
          </a:prstGeom>
          <a:solidFill>
            <a:schemeClr val="bg1"/>
          </a:solidFill>
        </p:spPr>
        <p:txBody>
          <a:bodyPr wrap="square" rtlCol="0">
            <a:spAutoFit/>
          </a:bodyPr>
          <a:lstStyle/>
          <a:p>
            <a:pPr algn="ctr"/>
            <a:r>
              <a:rPr kumimoji="1" lang="en-US" altLang="ja-JP" sz="1400"/>
              <a:t>IP</a:t>
            </a:r>
            <a:r>
              <a:rPr kumimoji="1" lang="ja-JP" altLang="en-US" sz="1400"/>
              <a:t>アドレスの確認</a:t>
            </a:r>
            <a:endParaRPr kumimoji="1" lang="en-US" altLang="ja-JP" sz="1400"/>
          </a:p>
          <a:p>
            <a:pPr algn="ctr"/>
            <a:r>
              <a:rPr lang="en-US" altLang="ja-JP" sz="1400"/>
              <a:t>(IP: 192.168.145.131)</a:t>
            </a:r>
            <a:endParaRPr kumimoji="1" lang="ja-JP" altLang="en-US" sz="1400"/>
          </a:p>
        </p:txBody>
      </p:sp>
      <p:sp>
        <p:nvSpPr>
          <p:cNvPr id="20" name="テキスト ボックス 19">
            <a:extLst>
              <a:ext uri="{FF2B5EF4-FFF2-40B4-BE49-F238E27FC236}">
                <a16:creationId xmlns:a16="http://schemas.microsoft.com/office/drawing/2014/main" id="{EE76155D-6171-A2F2-20C3-CC97E4E8CFF0}"/>
              </a:ext>
            </a:extLst>
          </p:cNvPr>
          <p:cNvSpPr txBox="1"/>
          <p:nvPr/>
        </p:nvSpPr>
        <p:spPr>
          <a:xfrm>
            <a:off x="5301600" y="6362183"/>
            <a:ext cx="2329484" cy="307777"/>
          </a:xfrm>
          <a:prstGeom prst="rect">
            <a:avLst/>
          </a:prstGeom>
          <a:noFill/>
        </p:spPr>
        <p:txBody>
          <a:bodyPr wrap="none" rtlCol="0">
            <a:spAutoFit/>
          </a:bodyPr>
          <a:lstStyle/>
          <a:p>
            <a:r>
              <a:rPr kumimoji="1" lang="ja-JP" altLang="en-US" sz="1400"/>
              <a:t>インストールディスクの抜去</a:t>
            </a:r>
          </a:p>
        </p:txBody>
      </p:sp>
      <p:sp>
        <p:nvSpPr>
          <p:cNvPr id="21" name="正方形/長方形 20">
            <a:extLst>
              <a:ext uri="{FF2B5EF4-FFF2-40B4-BE49-F238E27FC236}">
                <a16:creationId xmlns:a16="http://schemas.microsoft.com/office/drawing/2014/main" id="{4C6306FD-4B78-5D06-E1C8-8D23ABF60E13}"/>
              </a:ext>
            </a:extLst>
          </p:cNvPr>
          <p:cNvSpPr/>
          <p:nvPr/>
        </p:nvSpPr>
        <p:spPr>
          <a:xfrm>
            <a:off x="110733" y="4876226"/>
            <a:ext cx="1670441" cy="388830"/>
          </a:xfrm>
          <a:prstGeom prst="rect">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47189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インストール</a:t>
            </a:r>
            <a:endParaRPr lang="en-US" altLang="ja-JP"/>
          </a:p>
        </p:txBody>
      </p:sp>
      <p:pic>
        <p:nvPicPr>
          <p:cNvPr id="2" name="図 1">
            <a:extLst>
              <a:ext uri="{FF2B5EF4-FFF2-40B4-BE49-F238E27FC236}">
                <a16:creationId xmlns:a16="http://schemas.microsoft.com/office/drawing/2014/main" id="{1FC65C6D-C0E9-E56A-2513-469EF8B60D5F}"/>
              </a:ext>
            </a:extLst>
          </p:cNvPr>
          <p:cNvPicPr>
            <a:picLocks noChangeAspect="1"/>
          </p:cNvPicPr>
          <p:nvPr/>
        </p:nvPicPr>
        <p:blipFill>
          <a:blip r:embed="rId2"/>
          <a:stretch>
            <a:fillRect/>
          </a:stretch>
        </p:blipFill>
        <p:spPr>
          <a:xfrm>
            <a:off x="304994" y="2745955"/>
            <a:ext cx="3057952" cy="2624504"/>
          </a:xfrm>
          <a:prstGeom prst="rect">
            <a:avLst/>
          </a:prstGeom>
        </p:spPr>
      </p:pic>
      <p:pic>
        <p:nvPicPr>
          <p:cNvPr id="4" name="図 3">
            <a:extLst>
              <a:ext uri="{FF2B5EF4-FFF2-40B4-BE49-F238E27FC236}">
                <a16:creationId xmlns:a16="http://schemas.microsoft.com/office/drawing/2014/main" id="{3AF3ED2D-B2A6-5580-B705-00E9594D8948}"/>
              </a:ext>
            </a:extLst>
          </p:cNvPr>
          <p:cNvPicPr>
            <a:picLocks noChangeAspect="1"/>
          </p:cNvPicPr>
          <p:nvPr/>
        </p:nvPicPr>
        <p:blipFill>
          <a:blip r:embed="rId3"/>
          <a:stretch>
            <a:fillRect/>
          </a:stretch>
        </p:blipFill>
        <p:spPr>
          <a:xfrm>
            <a:off x="4648589" y="2735460"/>
            <a:ext cx="3138395" cy="2630828"/>
          </a:xfrm>
          <a:prstGeom prst="rect">
            <a:avLst/>
          </a:prstGeom>
        </p:spPr>
      </p:pic>
      <p:pic>
        <p:nvPicPr>
          <p:cNvPr id="6" name="図 5">
            <a:extLst>
              <a:ext uri="{FF2B5EF4-FFF2-40B4-BE49-F238E27FC236}">
                <a16:creationId xmlns:a16="http://schemas.microsoft.com/office/drawing/2014/main" id="{455746DA-6411-519A-798B-5BA9C07787D2}"/>
              </a:ext>
            </a:extLst>
          </p:cNvPr>
          <p:cNvPicPr>
            <a:picLocks noChangeAspect="1"/>
          </p:cNvPicPr>
          <p:nvPr/>
        </p:nvPicPr>
        <p:blipFill>
          <a:blip r:embed="rId4"/>
          <a:stretch>
            <a:fillRect/>
          </a:stretch>
        </p:blipFill>
        <p:spPr>
          <a:xfrm>
            <a:off x="7591424" y="2990901"/>
            <a:ext cx="3301355" cy="3781374"/>
          </a:xfrm>
          <a:prstGeom prst="rect">
            <a:avLst/>
          </a:prstGeom>
          <a:ln w="25400">
            <a:solidFill>
              <a:schemeClr val="bg1"/>
            </a:solidFill>
          </a:ln>
          <a:effectLst>
            <a:outerShdw blurRad="50800" dist="38100" dir="2700000" algn="tl" rotWithShape="0">
              <a:prstClr val="black">
                <a:alpha val="40000"/>
              </a:prstClr>
            </a:outerShdw>
          </a:effectLst>
        </p:spPr>
      </p:pic>
      <p:sp>
        <p:nvSpPr>
          <p:cNvPr id="3" name="テキスト ボックス 2">
            <a:extLst>
              <a:ext uri="{FF2B5EF4-FFF2-40B4-BE49-F238E27FC236}">
                <a16:creationId xmlns:a16="http://schemas.microsoft.com/office/drawing/2014/main" id="{CF2F04CB-0761-783D-BC01-8102E47D188A}"/>
              </a:ext>
            </a:extLst>
          </p:cNvPr>
          <p:cNvSpPr txBox="1"/>
          <p:nvPr/>
        </p:nvSpPr>
        <p:spPr>
          <a:xfrm>
            <a:off x="320306" y="1496260"/>
            <a:ext cx="3577439" cy="830997"/>
          </a:xfrm>
          <a:prstGeom prst="rect">
            <a:avLst/>
          </a:prstGeom>
          <a:noFill/>
        </p:spPr>
        <p:txBody>
          <a:bodyPr wrap="square" rtlCol="0">
            <a:spAutoFit/>
          </a:bodyPr>
          <a:lstStyle/>
          <a:p>
            <a:r>
              <a:rPr kumimoji="1" lang="ja-JP" altLang="en-US" sz="1600"/>
              <a:t>⑯再起動すると以下の画面が表示されるので、</a:t>
            </a:r>
            <a:r>
              <a:rPr kumimoji="1" lang="en-US" altLang="ja-JP" sz="1600"/>
              <a:t>Enter</a:t>
            </a:r>
            <a:r>
              <a:rPr kumimoji="1" lang="ja-JP" altLang="en-US" sz="1600"/>
              <a:t>キーを押してください。</a:t>
            </a:r>
          </a:p>
        </p:txBody>
      </p:sp>
      <p:sp>
        <p:nvSpPr>
          <p:cNvPr id="8" name="テキスト ボックス 7">
            <a:extLst>
              <a:ext uri="{FF2B5EF4-FFF2-40B4-BE49-F238E27FC236}">
                <a16:creationId xmlns:a16="http://schemas.microsoft.com/office/drawing/2014/main" id="{010059A2-ABCA-5796-E459-D75B237DAB43}"/>
              </a:ext>
            </a:extLst>
          </p:cNvPr>
          <p:cNvSpPr txBox="1"/>
          <p:nvPr/>
        </p:nvSpPr>
        <p:spPr>
          <a:xfrm>
            <a:off x="4053645" y="1491712"/>
            <a:ext cx="4240612" cy="338554"/>
          </a:xfrm>
          <a:prstGeom prst="rect">
            <a:avLst/>
          </a:prstGeom>
          <a:noFill/>
        </p:spPr>
        <p:txBody>
          <a:bodyPr wrap="square" rtlCol="0">
            <a:spAutoFit/>
          </a:bodyPr>
          <a:lstStyle/>
          <a:p>
            <a:r>
              <a:rPr lang="ja-JP" altLang="en-US" sz="1600"/>
              <a:t>⑰以下画面が表示されると、起動完了です。</a:t>
            </a:r>
            <a:endParaRPr kumimoji="1" lang="ja-JP" altLang="en-US" sz="1600"/>
          </a:p>
        </p:txBody>
      </p:sp>
      <p:sp>
        <p:nvSpPr>
          <p:cNvPr id="9" name="正方形/長方形 8">
            <a:extLst>
              <a:ext uri="{FF2B5EF4-FFF2-40B4-BE49-F238E27FC236}">
                <a16:creationId xmlns:a16="http://schemas.microsoft.com/office/drawing/2014/main" id="{32E1CB16-A2D8-C1FE-160F-2C5144F87097}"/>
              </a:ext>
            </a:extLst>
          </p:cNvPr>
          <p:cNvSpPr/>
          <p:nvPr/>
        </p:nvSpPr>
        <p:spPr>
          <a:xfrm>
            <a:off x="171305" y="3284765"/>
            <a:ext cx="1819420" cy="28847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66150CC-1E0B-2157-8692-F29E1F3ACCA6}"/>
              </a:ext>
            </a:extLst>
          </p:cNvPr>
          <p:cNvSpPr/>
          <p:nvPr/>
        </p:nvSpPr>
        <p:spPr>
          <a:xfrm>
            <a:off x="4600577" y="2702430"/>
            <a:ext cx="1618626" cy="162191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0171088-1711-2B3D-7774-F3F48B9C3569}"/>
              </a:ext>
            </a:extLst>
          </p:cNvPr>
          <p:cNvCxnSpPr/>
          <p:nvPr/>
        </p:nvCxnSpPr>
        <p:spPr>
          <a:xfrm>
            <a:off x="6219203" y="2702430"/>
            <a:ext cx="1372221" cy="28847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8460911-D7AB-AE79-4FD6-B6FBBC945B20}"/>
              </a:ext>
            </a:extLst>
          </p:cNvPr>
          <p:cNvCxnSpPr/>
          <p:nvPr/>
        </p:nvCxnSpPr>
        <p:spPr>
          <a:xfrm>
            <a:off x="6219203" y="4324349"/>
            <a:ext cx="1372221" cy="244792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544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設定</a:t>
            </a:r>
            <a:endParaRPr lang="en-US" altLang="ja-JP"/>
          </a:p>
        </p:txBody>
      </p:sp>
      <p:sp>
        <p:nvSpPr>
          <p:cNvPr id="8" name="テキスト ボックス 7">
            <a:extLst>
              <a:ext uri="{FF2B5EF4-FFF2-40B4-BE49-F238E27FC236}">
                <a16:creationId xmlns:a16="http://schemas.microsoft.com/office/drawing/2014/main" id="{53AC49C9-14FF-74C8-AE51-5A5E9358DD75}"/>
              </a:ext>
            </a:extLst>
          </p:cNvPr>
          <p:cNvSpPr txBox="1"/>
          <p:nvPr/>
        </p:nvSpPr>
        <p:spPr>
          <a:xfrm>
            <a:off x="304994" y="2372758"/>
            <a:ext cx="2834090" cy="307777"/>
          </a:xfrm>
          <a:prstGeom prst="rect">
            <a:avLst/>
          </a:prstGeom>
          <a:noFill/>
        </p:spPr>
        <p:txBody>
          <a:bodyPr wrap="square">
            <a:spAutoFit/>
          </a:bodyPr>
          <a:lstStyle/>
          <a:p>
            <a:r>
              <a:rPr lang="en-US" altLang="ja-JP" sz="1400"/>
              <a:t>https://192.168.145.131/</a:t>
            </a:r>
            <a:endParaRPr lang="ja-JP" altLang="en-US" sz="1400"/>
          </a:p>
        </p:txBody>
      </p:sp>
      <p:pic>
        <p:nvPicPr>
          <p:cNvPr id="10" name="図 9">
            <a:extLst>
              <a:ext uri="{FF2B5EF4-FFF2-40B4-BE49-F238E27FC236}">
                <a16:creationId xmlns:a16="http://schemas.microsoft.com/office/drawing/2014/main" id="{B885F2D7-737E-6CF3-0455-90E65AE0BB21}"/>
              </a:ext>
            </a:extLst>
          </p:cNvPr>
          <p:cNvPicPr>
            <a:picLocks noChangeAspect="1"/>
          </p:cNvPicPr>
          <p:nvPr/>
        </p:nvPicPr>
        <p:blipFill>
          <a:blip r:embed="rId2"/>
          <a:stretch>
            <a:fillRect/>
          </a:stretch>
        </p:blipFill>
        <p:spPr>
          <a:xfrm>
            <a:off x="304994" y="2688117"/>
            <a:ext cx="3934945" cy="2897435"/>
          </a:xfrm>
          <a:prstGeom prst="rect">
            <a:avLst/>
          </a:prstGeom>
        </p:spPr>
      </p:pic>
      <p:pic>
        <p:nvPicPr>
          <p:cNvPr id="13" name="図 12">
            <a:extLst>
              <a:ext uri="{FF2B5EF4-FFF2-40B4-BE49-F238E27FC236}">
                <a16:creationId xmlns:a16="http://schemas.microsoft.com/office/drawing/2014/main" id="{9A3614E2-0E58-7FFE-5B99-091158A81736}"/>
              </a:ext>
            </a:extLst>
          </p:cNvPr>
          <p:cNvPicPr>
            <a:picLocks noChangeAspect="1"/>
          </p:cNvPicPr>
          <p:nvPr/>
        </p:nvPicPr>
        <p:blipFill>
          <a:blip r:embed="rId3"/>
          <a:stretch>
            <a:fillRect/>
          </a:stretch>
        </p:blipFill>
        <p:spPr>
          <a:xfrm>
            <a:off x="4370197" y="2688117"/>
            <a:ext cx="3934944" cy="2897435"/>
          </a:xfrm>
          <a:prstGeom prst="rect">
            <a:avLst/>
          </a:prstGeom>
        </p:spPr>
      </p:pic>
      <p:pic>
        <p:nvPicPr>
          <p:cNvPr id="15" name="図 14">
            <a:extLst>
              <a:ext uri="{FF2B5EF4-FFF2-40B4-BE49-F238E27FC236}">
                <a16:creationId xmlns:a16="http://schemas.microsoft.com/office/drawing/2014/main" id="{DA65565A-D477-E005-6938-1061FDEF7A9E}"/>
              </a:ext>
            </a:extLst>
          </p:cNvPr>
          <p:cNvPicPr>
            <a:picLocks noChangeAspect="1"/>
          </p:cNvPicPr>
          <p:nvPr/>
        </p:nvPicPr>
        <p:blipFill>
          <a:blip r:embed="rId4"/>
          <a:stretch>
            <a:fillRect/>
          </a:stretch>
        </p:blipFill>
        <p:spPr>
          <a:xfrm>
            <a:off x="8408843" y="2723898"/>
            <a:ext cx="3718556" cy="2861654"/>
          </a:xfrm>
          <a:prstGeom prst="rect">
            <a:avLst/>
          </a:prstGeom>
        </p:spPr>
      </p:pic>
      <p:sp>
        <p:nvSpPr>
          <p:cNvPr id="2" name="テキスト ボックス 1">
            <a:extLst>
              <a:ext uri="{FF2B5EF4-FFF2-40B4-BE49-F238E27FC236}">
                <a16:creationId xmlns:a16="http://schemas.microsoft.com/office/drawing/2014/main" id="{AE6FF828-36E9-C6ED-F50A-C038AD32FF46}"/>
              </a:ext>
            </a:extLst>
          </p:cNvPr>
          <p:cNvSpPr txBox="1"/>
          <p:nvPr/>
        </p:nvSpPr>
        <p:spPr>
          <a:xfrm>
            <a:off x="320306" y="1496260"/>
            <a:ext cx="3775444" cy="584775"/>
          </a:xfrm>
          <a:prstGeom prst="rect">
            <a:avLst/>
          </a:prstGeom>
          <a:noFill/>
        </p:spPr>
        <p:txBody>
          <a:bodyPr wrap="square" rtlCol="0">
            <a:spAutoFit/>
          </a:bodyPr>
          <a:lstStyle/>
          <a:p>
            <a:r>
              <a:rPr kumimoji="1" lang="ja-JP" altLang="en-US" sz="1600"/>
              <a:t>①ブラウザより以下の</a:t>
            </a:r>
            <a:r>
              <a:rPr kumimoji="1" lang="en-US" altLang="ja-JP" sz="1600"/>
              <a:t>URL</a:t>
            </a:r>
            <a:r>
              <a:rPr kumimoji="1" lang="ja-JP" altLang="en-US" sz="1600"/>
              <a:t>にアクセスし、「詳細設定」ボタンをクリックします。</a:t>
            </a:r>
          </a:p>
        </p:txBody>
      </p:sp>
      <p:sp>
        <p:nvSpPr>
          <p:cNvPr id="3" name="テキスト ボックス 2">
            <a:extLst>
              <a:ext uri="{FF2B5EF4-FFF2-40B4-BE49-F238E27FC236}">
                <a16:creationId xmlns:a16="http://schemas.microsoft.com/office/drawing/2014/main" id="{6F3D8AA7-AE7C-ED9E-A9AE-B8723290E3BA}"/>
              </a:ext>
            </a:extLst>
          </p:cNvPr>
          <p:cNvSpPr txBox="1"/>
          <p:nvPr/>
        </p:nvSpPr>
        <p:spPr>
          <a:xfrm>
            <a:off x="8408843" y="1443243"/>
            <a:ext cx="3616902" cy="338554"/>
          </a:xfrm>
          <a:prstGeom prst="rect">
            <a:avLst/>
          </a:prstGeom>
          <a:noFill/>
        </p:spPr>
        <p:txBody>
          <a:bodyPr wrap="square" rtlCol="0">
            <a:spAutoFit/>
          </a:bodyPr>
          <a:lstStyle/>
          <a:p>
            <a:r>
              <a:rPr lang="ja-JP" altLang="en-US" sz="1600"/>
              <a:t>③ログイン画面が表示されます。</a:t>
            </a:r>
            <a:endParaRPr kumimoji="1" lang="ja-JP" altLang="en-US" sz="1600"/>
          </a:p>
        </p:txBody>
      </p:sp>
      <p:sp>
        <p:nvSpPr>
          <p:cNvPr id="4" name="テキスト ボックス 3">
            <a:extLst>
              <a:ext uri="{FF2B5EF4-FFF2-40B4-BE49-F238E27FC236}">
                <a16:creationId xmlns:a16="http://schemas.microsoft.com/office/drawing/2014/main" id="{A3F397BF-1FD8-27F6-9FB9-E0CE4A8AEE7D}"/>
              </a:ext>
            </a:extLst>
          </p:cNvPr>
          <p:cNvSpPr txBox="1"/>
          <p:nvPr/>
        </p:nvSpPr>
        <p:spPr>
          <a:xfrm>
            <a:off x="4370197" y="1491712"/>
            <a:ext cx="3924060" cy="830997"/>
          </a:xfrm>
          <a:prstGeom prst="rect">
            <a:avLst/>
          </a:prstGeom>
          <a:noFill/>
        </p:spPr>
        <p:txBody>
          <a:bodyPr wrap="square" rtlCol="0">
            <a:spAutoFit/>
          </a:bodyPr>
          <a:lstStyle/>
          <a:p>
            <a:r>
              <a:rPr kumimoji="1" lang="ja-JP" altLang="en-US" sz="1600"/>
              <a:t>②下部に表示された「</a:t>
            </a:r>
            <a:r>
              <a:rPr kumimoji="1" lang="en-US" altLang="ja-JP" sz="1600"/>
              <a:t>192.168.145.131</a:t>
            </a:r>
            <a:r>
              <a:rPr kumimoji="1" lang="ja-JP" altLang="en-US" sz="1600"/>
              <a:t>に進む</a:t>
            </a:r>
            <a:r>
              <a:rPr kumimoji="1" lang="en-US" altLang="ja-JP" sz="1600"/>
              <a:t>(</a:t>
            </a:r>
            <a:r>
              <a:rPr kumimoji="1" lang="ja-JP" altLang="en-US" sz="1600"/>
              <a:t>安全ではありません</a:t>
            </a:r>
            <a:r>
              <a:rPr kumimoji="1" lang="en-US" altLang="ja-JP" sz="1600"/>
              <a:t>)</a:t>
            </a:r>
            <a:r>
              <a:rPr kumimoji="1" lang="ja-JP" altLang="en-US" sz="1600"/>
              <a:t>」リンクをクリックします。</a:t>
            </a:r>
          </a:p>
        </p:txBody>
      </p:sp>
      <p:sp>
        <p:nvSpPr>
          <p:cNvPr id="5" name="正方形/長方形 4">
            <a:extLst>
              <a:ext uri="{FF2B5EF4-FFF2-40B4-BE49-F238E27FC236}">
                <a16:creationId xmlns:a16="http://schemas.microsoft.com/office/drawing/2014/main" id="{07FAF434-AAB1-65D5-CFD5-2A7F70288638}"/>
              </a:ext>
            </a:extLst>
          </p:cNvPr>
          <p:cNvSpPr/>
          <p:nvPr/>
        </p:nvSpPr>
        <p:spPr>
          <a:xfrm>
            <a:off x="812329" y="4549098"/>
            <a:ext cx="597371" cy="28847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5313122-744F-BDB0-3C5E-FCC3D6385F00}"/>
              </a:ext>
            </a:extLst>
          </p:cNvPr>
          <p:cNvSpPr/>
          <p:nvPr/>
        </p:nvSpPr>
        <p:spPr>
          <a:xfrm>
            <a:off x="4879504" y="5222053"/>
            <a:ext cx="1321271" cy="28847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9AA7E84-90DB-518C-0EEF-CF9580686286}"/>
              </a:ext>
            </a:extLst>
          </p:cNvPr>
          <p:cNvSpPr txBox="1"/>
          <p:nvPr/>
        </p:nvSpPr>
        <p:spPr>
          <a:xfrm>
            <a:off x="304994" y="5798572"/>
            <a:ext cx="6094938" cy="461665"/>
          </a:xfrm>
          <a:prstGeom prst="rect">
            <a:avLst/>
          </a:prstGeom>
          <a:noFill/>
        </p:spPr>
        <p:txBody>
          <a:bodyPr wrap="none" rtlCol="0">
            <a:spAutoFit/>
          </a:bodyPr>
          <a:lstStyle/>
          <a:p>
            <a:r>
              <a:rPr kumimoji="1" lang="en-US" altLang="ja-JP" sz="1200">
                <a:highlight>
                  <a:srgbClr val="FFFF00"/>
                </a:highlight>
                <a:latin typeface="+mn-ea"/>
              </a:rPr>
              <a:t>※HTTPS</a:t>
            </a:r>
            <a:r>
              <a:rPr kumimoji="1" lang="ja-JP" altLang="en-US" sz="1200">
                <a:highlight>
                  <a:srgbClr val="FFFF00"/>
                </a:highlight>
                <a:latin typeface="+mn-ea"/>
              </a:rPr>
              <a:t>に使用される証明書がオレオレ証明書のため上記確認ページが表示されます。</a:t>
            </a:r>
            <a:endParaRPr kumimoji="1" lang="en-US" altLang="ja-JP" sz="1200">
              <a:highlight>
                <a:srgbClr val="FFFF00"/>
              </a:highlight>
              <a:latin typeface="+mn-ea"/>
            </a:endParaRPr>
          </a:p>
          <a:p>
            <a:r>
              <a:rPr lang="en-US" altLang="ja-JP" sz="1200">
                <a:highlight>
                  <a:srgbClr val="FFFF00"/>
                </a:highlight>
                <a:latin typeface="+mn-ea"/>
              </a:rPr>
              <a:t>※IP</a:t>
            </a:r>
            <a:r>
              <a:rPr lang="ja-JP" altLang="en-US" sz="1200">
                <a:highlight>
                  <a:srgbClr val="FFFF00"/>
                </a:highlight>
                <a:latin typeface="+mn-ea"/>
              </a:rPr>
              <a:t>アドレスは、環境によって異なるため、環境に合わせてみてください。</a:t>
            </a:r>
            <a:endParaRPr kumimoji="1" lang="ja-JP" altLang="en-US" sz="1200">
              <a:highlight>
                <a:srgbClr val="FFFF00"/>
              </a:highlight>
              <a:latin typeface="+mn-ea"/>
            </a:endParaRPr>
          </a:p>
        </p:txBody>
      </p:sp>
    </p:spTree>
    <p:extLst>
      <p:ext uri="{BB962C8B-B14F-4D97-AF65-F5344CB8AC3E}">
        <p14:creationId xmlns:p14="http://schemas.microsoft.com/office/powerpoint/2010/main" val="3613788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設定</a:t>
            </a:r>
            <a:endParaRPr lang="en-US" altLang="ja-JP"/>
          </a:p>
        </p:txBody>
      </p:sp>
      <p:pic>
        <p:nvPicPr>
          <p:cNvPr id="3" name="図 2">
            <a:extLst>
              <a:ext uri="{FF2B5EF4-FFF2-40B4-BE49-F238E27FC236}">
                <a16:creationId xmlns:a16="http://schemas.microsoft.com/office/drawing/2014/main" id="{9363B22C-6754-9BBB-E35F-29402E5F0249}"/>
              </a:ext>
            </a:extLst>
          </p:cNvPr>
          <p:cNvPicPr>
            <a:picLocks noChangeAspect="1"/>
          </p:cNvPicPr>
          <p:nvPr/>
        </p:nvPicPr>
        <p:blipFill>
          <a:blip r:embed="rId2"/>
          <a:stretch>
            <a:fillRect/>
          </a:stretch>
        </p:blipFill>
        <p:spPr>
          <a:xfrm>
            <a:off x="304994" y="2721166"/>
            <a:ext cx="3707790" cy="2853369"/>
          </a:xfrm>
          <a:prstGeom prst="rect">
            <a:avLst/>
          </a:prstGeom>
        </p:spPr>
      </p:pic>
      <p:pic>
        <p:nvPicPr>
          <p:cNvPr id="9" name="図 8">
            <a:extLst>
              <a:ext uri="{FF2B5EF4-FFF2-40B4-BE49-F238E27FC236}">
                <a16:creationId xmlns:a16="http://schemas.microsoft.com/office/drawing/2014/main" id="{B92C6C45-B62B-8DC2-8FC8-273979242929}"/>
              </a:ext>
            </a:extLst>
          </p:cNvPr>
          <p:cNvPicPr>
            <a:picLocks noChangeAspect="1"/>
          </p:cNvPicPr>
          <p:nvPr/>
        </p:nvPicPr>
        <p:blipFill>
          <a:blip r:embed="rId3"/>
          <a:stretch>
            <a:fillRect/>
          </a:stretch>
        </p:blipFill>
        <p:spPr>
          <a:xfrm>
            <a:off x="4238175" y="2721166"/>
            <a:ext cx="3736970" cy="2853369"/>
          </a:xfrm>
          <a:prstGeom prst="rect">
            <a:avLst/>
          </a:prstGeom>
        </p:spPr>
      </p:pic>
      <p:pic>
        <p:nvPicPr>
          <p:cNvPr id="14" name="図 13">
            <a:extLst>
              <a:ext uri="{FF2B5EF4-FFF2-40B4-BE49-F238E27FC236}">
                <a16:creationId xmlns:a16="http://schemas.microsoft.com/office/drawing/2014/main" id="{57109150-CC23-AC64-81A6-30D8E2A73161}"/>
              </a:ext>
            </a:extLst>
          </p:cNvPr>
          <p:cNvPicPr>
            <a:picLocks noChangeAspect="1"/>
          </p:cNvPicPr>
          <p:nvPr/>
        </p:nvPicPr>
        <p:blipFill>
          <a:blip r:embed="rId4"/>
          <a:stretch>
            <a:fillRect/>
          </a:stretch>
        </p:blipFill>
        <p:spPr>
          <a:xfrm>
            <a:off x="8303399" y="2721165"/>
            <a:ext cx="3736970" cy="2853369"/>
          </a:xfrm>
          <a:prstGeom prst="rect">
            <a:avLst/>
          </a:prstGeom>
        </p:spPr>
      </p:pic>
      <p:sp>
        <p:nvSpPr>
          <p:cNvPr id="2" name="テキスト ボックス 1">
            <a:extLst>
              <a:ext uri="{FF2B5EF4-FFF2-40B4-BE49-F238E27FC236}">
                <a16:creationId xmlns:a16="http://schemas.microsoft.com/office/drawing/2014/main" id="{536A265E-B924-F36F-FEA6-4F4B85FE20A2}"/>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①ユーザ名、パスワードを入力し、「ログイン」ボタンをクリックしてください。</a:t>
            </a:r>
          </a:p>
        </p:txBody>
      </p:sp>
      <p:sp>
        <p:nvSpPr>
          <p:cNvPr id="4" name="テキスト ボックス 3">
            <a:extLst>
              <a:ext uri="{FF2B5EF4-FFF2-40B4-BE49-F238E27FC236}">
                <a16:creationId xmlns:a16="http://schemas.microsoft.com/office/drawing/2014/main" id="{B38FB02F-D3CF-1AD8-3B96-81E6075B4052}"/>
              </a:ext>
            </a:extLst>
          </p:cNvPr>
          <p:cNvSpPr txBox="1"/>
          <p:nvPr/>
        </p:nvSpPr>
        <p:spPr>
          <a:xfrm>
            <a:off x="8303399" y="1443243"/>
            <a:ext cx="3722346" cy="1077218"/>
          </a:xfrm>
          <a:prstGeom prst="rect">
            <a:avLst/>
          </a:prstGeom>
          <a:noFill/>
        </p:spPr>
        <p:txBody>
          <a:bodyPr wrap="square" rtlCol="0">
            <a:spAutoFit/>
          </a:bodyPr>
          <a:lstStyle/>
          <a:p>
            <a:r>
              <a:rPr lang="ja-JP" altLang="en-US" sz="1600"/>
              <a:t>③画面の日本語化を行います。</a:t>
            </a:r>
            <a:endParaRPr lang="en-US" altLang="ja-JP" sz="1600"/>
          </a:p>
          <a:p>
            <a:r>
              <a:rPr kumimoji="1" lang="ja-JP" altLang="en-US" sz="1600"/>
              <a:t>　画面左「</a:t>
            </a:r>
            <a:r>
              <a:rPr kumimoji="1" lang="en-US" altLang="ja-JP" sz="1600"/>
              <a:t>System Setting</a:t>
            </a:r>
            <a:r>
              <a:rPr kumimoji="1" lang="ja-JP" altLang="en-US" sz="1600"/>
              <a:t>」→</a:t>
            </a:r>
            <a:r>
              <a:rPr kumimoji="1" lang="en-US" altLang="ja-JP" sz="1600"/>
              <a:t>Localization</a:t>
            </a:r>
            <a:r>
              <a:rPr kumimoji="1" lang="ja-JP" altLang="en-US" sz="1600"/>
              <a:t>「</a:t>
            </a:r>
            <a:r>
              <a:rPr kumimoji="1" lang="en-US" altLang="ja-JP" sz="1600"/>
              <a:t>Setting</a:t>
            </a:r>
            <a:r>
              <a:rPr kumimoji="1" lang="ja-JP" altLang="en-US" sz="1600"/>
              <a:t>」ボタンをクリックします。</a:t>
            </a:r>
          </a:p>
        </p:txBody>
      </p:sp>
      <p:sp>
        <p:nvSpPr>
          <p:cNvPr id="5" name="テキスト ボックス 4">
            <a:extLst>
              <a:ext uri="{FF2B5EF4-FFF2-40B4-BE49-F238E27FC236}">
                <a16:creationId xmlns:a16="http://schemas.microsoft.com/office/drawing/2014/main" id="{E4D8517D-D09C-E2C3-F6AC-EFFEDA72F5E7}"/>
              </a:ext>
            </a:extLst>
          </p:cNvPr>
          <p:cNvSpPr txBox="1"/>
          <p:nvPr/>
        </p:nvSpPr>
        <p:spPr>
          <a:xfrm>
            <a:off x="4053645" y="1491712"/>
            <a:ext cx="3804480" cy="338554"/>
          </a:xfrm>
          <a:prstGeom prst="rect">
            <a:avLst/>
          </a:prstGeom>
          <a:noFill/>
        </p:spPr>
        <p:txBody>
          <a:bodyPr wrap="square" rtlCol="0">
            <a:spAutoFit/>
          </a:bodyPr>
          <a:lstStyle/>
          <a:p>
            <a:r>
              <a:rPr kumimoji="1" lang="ja-JP" altLang="en-US" sz="1600"/>
              <a:t>②メインページが表示されます。</a:t>
            </a:r>
          </a:p>
        </p:txBody>
      </p:sp>
      <p:sp>
        <p:nvSpPr>
          <p:cNvPr id="6" name="正方形/長方形 5">
            <a:extLst>
              <a:ext uri="{FF2B5EF4-FFF2-40B4-BE49-F238E27FC236}">
                <a16:creationId xmlns:a16="http://schemas.microsoft.com/office/drawing/2014/main" id="{E99371DE-C1FD-D542-89B8-FCBFD376D172}"/>
              </a:ext>
            </a:extLst>
          </p:cNvPr>
          <p:cNvSpPr/>
          <p:nvPr/>
        </p:nvSpPr>
        <p:spPr>
          <a:xfrm>
            <a:off x="1196811" y="4147848"/>
            <a:ext cx="1765464" cy="63370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2ADB56F-A30C-6EC8-3D1A-31EADBC6C5A0}"/>
              </a:ext>
            </a:extLst>
          </p:cNvPr>
          <p:cNvSpPr/>
          <p:nvPr/>
        </p:nvSpPr>
        <p:spPr>
          <a:xfrm>
            <a:off x="1196811" y="4849602"/>
            <a:ext cx="1765464" cy="3034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8DE81D7-6CC1-B43D-05EC-60247D12693D}"/>
              </a:ext>
            </a:extLst>
          </p:cNvPr>
          <p:cNvSpPr/>
          <p:nvPr/>
        </p:nvSpPr>
        <p:spPr>
          <a:xfrm>
            <a:off x="8200536" y="4849603"/>
            <a:ext cx="730104" cy="22660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863F70C-F094-79BF-7492-23EC8D08A7DA}"/>
              </a:ext>
            </a:extLst>
          </p:cNvPr>
          <p:cNvSpPr/>
          <p:nvPr/>
        </p:nvSpPr>
        <p:spPr>
          <a:xfrm>
            <a:off x="11266098" y="5153025"/>
            <a:ext cx="538288" cy="2352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463AC5B-C86A-7D0A-D115-F4DFFEB4339E}"/>
              </a:ext>
            </a:extLst>
          </p:cNvPr>
          <p:cNvSpPr txBox="1"/>
          <p:nvPr/>
        </p:nvSpPr>
        <p:spPr>
          <a:xfrm>
            <a:off x="5719482" y="6311545"/>
            <a:ext cx="5351145" cy="307777"/>
          </a:xfrm>
          <a:prstGeom prst="rect">
            <a:avLst/>
          </a:prstGeom>
          <a:noFill/>
        </p:spPr>
        <p:txBody>
          <a:bodyPr wrap="none" rtlCol="0">
            <a:spAutoFit/>
          </a:bodyPr>
          <a:lstStyle/>
          <a:p>
            <a:r>
              <a:rPr kumimoji="1" lang="en-US" altLang="ja-JP" sz="1400">
                <a:solidFill>
                  <a:srgbClr val="FF0000"/>
                </a:solidFill>
              </a:rPr>
              <a:t>※</a:t>
            </a:r>
            <a:r>
              <a:rPr kumimoji="1" lang="ja-JP" altLang="en-US" sz="1400">
                <a:solidFill>
                  <a:srgbClr val="FF0000"/>
                </a:solidFill>
              </a:rPr>
              <a:t>最新版では、多少画面構成が異なっていますので注意願います。</a:t>
            </a:r>
          </a:p>
        </p:txBody>
      </p:sp>
    </p:spTree>
    <p:extLst>
      <p:ext uri="{BB962C8B-B14F-4D97-AF65-F5344CB8AC3E}">
        <p14:creationId xmlns:p14="http://schemas.microsoft.com/office/powerpoint/2010/main" val="905181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en-US" altLang="ja-JP"/>
              <a:t>2-1.</a:t>
            </a:r>
            <a:r>
              <a:rPr lang="ja-JP" altLang="en-US"/>
              <a:t>仮想技術（仮想化ツール、</a:t>
            </a:r>
            <a:r>
              <a:rPr lang="en-US" altLang="ja-JP"/>
              <a:t>NW</a:t>
            </a:r>
            <a:r>
              <a:rPr lang="ja-JP" altLang="en-US"/>
              <a:t>、サーバ）　　　</a:t>
            </a:r>
          </a:p>
        </p:txBody>
      </p:sp>
      <p:sp>
        <p:nvSpPr>
          <p:cNvPr id="9" name="テキスト プレースホルダー 8">
            <a:extLst>
              <a:ext uri="{FF2B5EF4-FFF2-40B4-BE49-F238E27FC236}">
                <a16:creationId xmlns:a16="http://schemas.microsoft.com/office/drawing/2014/main" id="{679CC0FF-5E8F-3E75-A71B-D2A88F83C861}"/>
              </a:ext>
            </a:extLst>
          </p:cNvPr>
          <p:cNvSpPr>
            <a:spLocks noGrp="1"/>
          </p:cNvSpPr>
          <p:nvPr>
            <p:ph type="body" sz="quarter" idx="13"/>
          </p:nvPr>
        </p:nvSpPr>
        <p:spPr>
          <a:xfrm>
            <a:off x="267628" y="873748"/>
            <a:ext cx="11675326" cy="1362676"/>
          </a:xfrm>
        </p:spPr>
        <p:txBody>
          <a:bodyPr>
            <a:normAutofit/>
          </a:bodyPr>
          <a:lstStyle/>
          <a:p>
            <a:r>
              <a:rPr lang="ja-JP" altLang="en-US"/>
              <a:t>実習では、仮想技術を使って開発</a:t>
            </a:r>
            <a:r>
              <a:rPr lang="en-US" altLang="ja-JP"/>
              <a:t>PC</a:t>
            </a:r>
            <a:r>
              <a:rPr lang="ja-JP" altLang="en-US"/>
              <a:t>内に動作確認サーバ、データベースサーバを構築しますが、仮想化はどの</a:t>
            </a:r>
            <a:r>
              <a:rPr lang="en-US" altLang="ja-JP"/>
              <a:t>PC</a:t>
            </a:r>
            <a:r>
              <a:rPr lang="ja-JP" altLang="en-US"/>
              <a:t>でもできるわけではありません。</a:t>
            </a:r>
            <a:endParaRPr lang="en-US" altLang="ja-JP"/>
          </a:p>
          <a:p>
            <a:r>
              <a:rPr lang="ja-JP" altLang="en-US"/>
              <a:t>仮想技術を正しく理解し、扱うための基礎的な知識について説明します。</a:t>
            </a:r>
          </a:p>
        </p:txBody>
      </p:sp>
      <p:sp>
        <p:nvSpPr>
          <p:cNvPr id="5" name="テキスト ボックス 4">
            <a:extLst>
              <a:ext uri="{FF2B5EF4-FFF2-40B4-BE49-F238E27FC236}">
                <a16:creationId xmlns:a16="http://schemas.microsoft.com/office/drawing/2014/main" id="{166FE1BE-E6D2-3CC3-18A3-0450411FF439}"/>
              </a:ext>
            </a:extLst>
          </p:cNvPr>
          <p:cNvSpPr txBox="1"/>
          <p:nvPr/>
        </p:nvSpPr>
        <p:spPr>
          <a:xfrm>
            <a:off x="267628" y="3797323"/>
            <a:ext cx="5329608" cy="2308324"/>
          </a:xfrm>
          <a:prstGeom prst="rect">
            <a:avLst/>
          </a:prstGeom>
          <a:noFill/>
        </p:spPr>
        <p:txBody>
          <a:bodyPr wrap="square">
            <a:spAutoFit/>
          </a:bodyPr>
          <a:lstStyle/>
          <a:p>
            <a:r>
              <a:rPr lang="en-US" altLang="ja-JP" sz="2400"/>
              <a:t>2-1-1.</a:t>
            </a:r>
            <a:r>
              <a:rPr lang="ja-JP" altLang="en-US" sz="2400"/>
              <a:t>仮想化技術</a:t>
            </a:r>
            <a:endParaRPr lang="en-US" altLang="ja-JP" sz="2400"/>
          </a:p>
          <a:p>
            <a:r>
              <a:rPr lang="en-US" altLang="ja-JP" sz="2400"/>
              <a:t>2-1-2.</a:t>
            </a:r>
            <a:r>
              <a:rPr lang="ja-JP" altLang="en-US" sz="2400"/>
              <a:t>仮想サーバ</a:t>
            </a:r>
            <a:r>
              <a:rPr lang="en-US" altLang="ja-JP" sz="2400"/>
              <a:t>(</a:t>
            </a:r>
            <a:r>
              <a:rPr lang="ja-JP" altLang="en-US" sz="2400"/>
              <a:t>ゲスト</a:t>
            </a:r>
            <a:r>
              <a:rPr lang="en-US" altLang="ja-JP" sz="2400"/>
              <a:t>OS)</a:t>
            </a:r>
            <a:r>
              <a:rPr lang="ja-JP" altLang="en-US" sz="2400"/>
              <a:t>作成</a:t>
            </a:r>
            <a:endParaRPr lang="en-US" altLang="ja-JP" sz="2400"/>
          </a:p>
          <a:p>
            <a:r>
              <a:rPr lang="en-US" altLang="ja-JP" sz="2400"/>
              <a:t>2-1-3.</a:t>
            </a:r>
            <a:r>
              <a:rPr lang="ja-JP" altLang="en-US" sz="2400"/>
              <a:t>仮想</a:t>
            </a:r>
            <a:r>
              <a:rPr lang="en-US" altLang="ja-JP" sz="2400"/>
              <a:t>NW</a:t>
            </a:r>
            <a:r>
              <a:rPr lang="ja-JP" altLang="en-US" sz="2400"/>
              <a:t>作成</a:t>
            </a:r>
            <a:endParaRPr lang="en-US" altLang="ja-JP" sz="2400"/>
          </a:p>
          <a:p>
            <a:r>
              <a:rPr lang="en-US" altLang="ja-JP" sz="2400"/>
              <a:t>2-1-4.</a:t>
            </a:r>
            <a:r>
              <a:rPr lang="ja-JP" altLang="en-US" sz="2400"/>
              <a:t>必要ソフトダウンロード</a:t>
            </a:r>
            <a:endParaRPr lang="en-US" altLang="ja-JP" sz="2400"/>
          </a:p>
          <a:p>
            <a:r>
              <a:rPr lang="en-US" altLang="ja-JP" sz="2400"/>
              <a:t>2-1-5.VirtualBOX</a:t>
            </a:r>
            <a:r>
              <a:rPr lang="ja-JP" altLang="en-US" sz="2400"/>
              <a:t>インストール</a:t>
            </a:r>
            <a:endParaRPr lang="en-US" altLang="ja-JP" sz="2400"/>
          </a:p>
          <a:p>
            <a:r>
              <a:rPr lang="en-US" altLang="ja-JP" sz="2400"/>
              <a:t>2-1-6.</a:t>
            </a:r>
            <a:r>
              <a:rPr lang="ja-JP" altLang="en-US" sz="2400"/>
              <a:t>練習</a:t>
            </a:r>
            <a:endParaRPr lang="en-US" altLang="ja-JP" sz="2400"/>
          </a:p>
        </p:txBody>
      </p:sp>
      <p:pic>
        <p:nvPicPr>
          <p:cNvPr id="1026" name="Picture 2" descr="サーバ仮想化って何？仕組みやメリットを初心者向けに解説！｜ITトレンド">
            <a:extLst>
              <a:ext uri="{FF2B5EF4-FFF2-40B4-BE49-F238E27FC236}">
                <a16:creationId xmlns:a16="http://schemas.microsoft.com/office/drawing/2014/main" id="{FB6353CE-7F4B-7E99-A6F5-3AB5BA9F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955" y="3574473"/>
            <a:ext cx="6382341" cy="275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406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設定</a:t>
            </a:r>
            <a:endParaRPr lang="en-US" altLang="ja-JP"/>
          </a:p>
        </p:txBody>
      </p:sp>
      <p:pic>
        <p:nvPicPr>
          <p:cNvPr id="4" name="図 3">
            <a:extLst>
              <a:ext uri="{FF2B5EF4-FFF2-40B4-BE49-F238E27FC236}">
                <a16:creationId xmlns:a16="http://schemas.microsoft.com/office/drawing/2014/main" id="{5630E1C7-B129-87AB-E5D9-9CACD60AFB9A}"/>
              </a:ext>
            </a:extLst>
          </p:cNvPr>
          <p:cNvPicPr>
            <a:picLocks noChangeAspect="1"/>
          </p:cNvPicPr>
          <p:nvPr/>
        </p:nvPicPr>
        <p:blipFill>
          <a:blip r:embed="rId2"/>
          <a:stretch>
            <a:fillRect/>
          </a:stretch>
        </p:blipFill>
        <p:spPr>
          <a:xfrm>
            <a:off x="304994" y="2710148"/>
            <a:ext cx="3870399" cy="2955249"/>
          </a:xfrm>
          <a:prstGeom prst="rect">
            <a:avLst/>
          </a:prstGeom>
        </p:spPr>
      </p:pic>
      <p:pic>
        <p:nvPicPr>
          <p:cNvPr id="6" name="図 5">
            <a:extLst>
              <a:ext uri="{FF2B5EF4-FFF2-40B4-BE49-F238E27FC236}">
                <a16:creationId xmlns:a16="http://schemas.microsoft.com/office/drawing/2014/main" id="{69DCDBDE-82EB-AF86-B86F-E0C4F68D3926}"/>
              </a:ext>
            </a:extLst>
          </p:cNvPr>
          <p:cNvPicPr>
            <a:picLocks noChangeAspect="1"/>
          </p:cNvPicPr>
          <p:nvPr/>
        </p:nvPicPr>
        <p:blipFill>
          <a:blip r:embed="rId3"/>
          <a:stretch>
            <a:fillRect/>
          </a:stretch>
        </p:blipFill>
        <p:spPr>
          <a:xfrm>
            <a:off x="4502580" y="2710149"/>
            <a:ext cx="3870399" cy="2955248"/>
          </a:xfrm>
          <a:prstGeom prst="rect">
            <a:avLst/>
          </a:prstGeom>
        </p:spPr>
      </p:pic>
      <p:sp>
        <p:nvSpPr>
          <p:cNvPr id="2" name="テキスト ボックス 1">
            <a:extLst>
              <a:ext uri="{FF2B5EF4-FFF2-40B4-BE49-F238E27FC236}">
                <a16:creationId xmlns:a16="http://schemas.microsoft.com/office/drawing/2014/main" id="{E07BAEE5-F3EC-5D7E-B72C-B3447A6CD861}"/>
              </a:ext>
            </a:extLst>
          </p:cNvPr>
          <p:cNvSpPr txBox="1"/>
          <p:nvPr/>
        </p:nvSpPr>
        <p:spPr>
          <a:xfrm>
            <a:off x="320306" y="1496260"/>
            <a:ext cx="3855087" cy="584775"/>
          </a:xfrm>
          <a:prstGeom prst="rect">
            <a:avLst/>
          </a:prstGeom>
          <a:noFill/>
        </p:spPr>
        <p:txBody>
          <a:bodyPr wrap="square" rtlCol="0">
            <a:spAutoFit/>
          </a:bodyPr>
          <a:lstStyle/>
          <a:p>
            <a:r>
              <a:rPr kumimoji="1" lang="ja-JP" altLang="en-US" sz="1600"/>
              <a:t>④項目を設定し、「</a:t>
            </a:r>
            <a:r>
              <a:rPr kumimoji="1" lang="en-US" altLang="ja-JP" sz="1600"/>
              <a:t>SAVE</a:t>
            </a:r>
            <a:r>
              <a:rPr kumimoji="1" lang="ja-JP" altLang="en-US" sz="1600"/>
              <a:t>」ボタンをクリックします。</a:t>
            </a:r>
          </a:p>
        </p:txBody>
      </p:sp>
      <p:sp>
        <p:nvSpPr>
          <p:cNvPr id="5" name="テキスト ボックス 4">
            <a:extLst>
              <a:ext uri="{FF2B5EF4-FFF2-40B4-BE49-F238E27FC236}">
                <a16:creationId xmlns:a16="http://schemas.microsoft.com/office/drawing/2014/main" id="{FED4E3ED-C302-7D84-8491-F7B45C02B677}"/>
              </a:ext>
            </a:extLst>
          </p:cNvPr>
          <p:cNvSpPr txBox="1"/>
          <p:nvPr/>
        </p:nvSpPr>
        <p:spPr>
          <a:xfrm>
            <a:off x="4588898" y="1477210"/>
            <a:ext cx="3128504" cy="338554"/>
          </a:xfrm>
          <a:prstGeom prst="rect">
            <a:avLst/>
          </a:prstGeom>
          <a:noFill/>
        </p:spPr>
        <p:txBody>
          <a:bodyPr wrap="square" rtlCol="0">
            <a:spAutoFit/>
          </a:bodyPr>
          <a:lstStyle/>
          <a:p>
            <a:r>
              <a:rPr kumimoji="1" lang="ja-JP" altLang="en-US" sz="1600"/>
              <a:t>⑤画面</a:t>
            </a:r>
            <a:r>
              <a:rPr lang="ja-JP" altLang="en-US" sz="1600"/>
              <a:t>が日本語で表示されます。</a:t>
            </a:r>
            <a:endParaRPr kumimoji="1" lang="ja-JP" altLang="en-US" sz="1600"/>
          </a:p>
        </p:txBody>
      </p:sp>
      <p:sp>
        <p:nvSpPr>
          <p:cNvPr id="8" name="正方形/長方形 7">
            <a:extLst>
              <a:ext uri="{FF2B5EF4-FFF2-40B4-BE49-F238E27FC236}">
                <a16:creationId xmlns:a16="http://schemas.microsoft.com/office/drawing/2014/main" id="{D8244657-9BCE-6285-4607-BEFE2D4BEF00}"/>
              </a:ext>
            </a:extLst>
          </p:cNvPr>
          <p:cNvSpPr/>
          <p:nvPr/>
        </p:nvSpPr>
        <p:spPr>
          <a:xfrm>
            <a:off x="2333136" y="3607542"/>
            <a:ext cx="1644504" cy="9949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63EB7DC-007D-FCA8-D3AB-D6C17907DC62}"/>
              </a:ext>
            </a:extLst>
          </p:cNvPr>
          <p:cNvSpPr/>
          <p:nvPr/>
        </p:nvSpPr>
        <p:spPr>
          <a:xfrm>
            <a:off x="2333136" y="5231592"/>
            <a:ext cx="471024" cy="26828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D4710319-61C3-E6E9-2ED4-688E2047F862}"/>
              </a:ext>
            </a:extLst>
          </p:cNvPr>
          <p:cNvSpPr txBox="1"/>
          <p:nvPr/>
        </p:nvSpPr>
        <p:spPr>
          <a:xfrm>
            <a:off x="5719482" y="6311545"/>
            <a:ext cx="5351145" cy="307777"/>
          </a:xfrm>
          <a:prstGeom prst="rect">
            <a:avLst/>
          </a:prstGeom>
          <a:noFill/>
        </p:spPr>
        <p:txBody>
          <a:bodyPr wrap="none" rtlCol="0">
            <a:spAutoFit/>
          </a:bodyPr>
          <a:lstStyle/>
          <a:p>
            <a:r>
              <a:rPr kumimoji="1" lang="en-US" altLang="ja-JP" sz="1400">
                <a:solidFill>
                  <a:srgbClr val="FF0000"/>
                </a:solidFill>
              </a:rPr>
              <a:t>※</a:t>
            </a:r>
            <a:r>
              <a:rPr kumimoji="1" lang="ja-JP" altLang="en-US" sz="1400">
                <a:solidFill>
                  <a:srgbClr val="FF0000"/>
                </a:solidFill>
              </a:rPr>
              <a:t>最新版では、多少画面構成が異なっていますので注意願います。</a:t>
            </a:r>
          </a:p>
        </p:txBody>
      </p:sp>
    </p:spTree>
    <p:extLst>
      <p:ext uri="{BB962C8B-B14F-4D97-AF65-F5344CB8AC3E}">
        <p14:creationId xmlns:p14="http://schemas.microsoft.com/office/powerpoint/2010/main" val="2132509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設定</a:t>
            </a:r>
            <a:endParaRPr lang="en-US" altLang="ja-JP"/>
          </a:p>
        </p:txBody>
      </p:sp>
      <p:pic>
        <p:nvPicPr>
          <p:cNvPr id="3" name="図 2">
            <a:extLst>
              <a:ext uri="{FF2B5EF4-FFF2-40B4-BE49-F238E27FC236}">
                <a16:creationId xmlns:a16="http://schemas.microsoft.com/office/drawing/2014/main" id="{26CDFDCA-3DA7-B914-6F35-B2F86FB72E5D}"/>
              </a:ext>
            </a:extLst>
          </p:cNvPr>
          <p:cNvPicPr>
            <a:picLocks noChangeAspect="1"/>
          </p:cNvPicPr>
          <p:nvPr/>
        </p:nvPicPr>
        <p:blipFill>
          <a:blip r:embed="rId2"/>
          <a:stretch>
            <a:fillRect/>
          </a:stretch>
        </p:blipFill>
        <p:spPr>
          <a:xfrm>
            <a:off x="320596" y="2699133"/>
            <a:ext cx="4196320" cy="2938762"/>
          </a:xfrm>
          <a:prstGeom prst="rect">
            <a:avLst/>
          </a:prstGeom>
        </p:spPr>
      </p:pic>
      <p:pic>
        <p:nvPicPr>
          <p:cNvPr id="8" name="図 7">
            <a:extLst>
              <a:ext uri="{FF2B5EF4-FFF2-40B4-BE49-F238E27FC236}">
                <a16:creationId xmlns:a16="http://schemas.microsoft.com/office/drawing/2014/main" id="{9FC60571-8598-2B44-1F2D-B739888936B3}"/>
              </a:ext>
            </a:extLst>
          </p:cNvPr>
          <p:cNvPicPr>
            <a:picLocks noChangeAspect="1"/>
          </p:cNvPicPr>
          <p:nvPr/>
        </p:nvPicPr>
        <p:blipFill>
          <a:blip r:embed="rId3"/>
          <a:stretch>
            <a:fillRect/>
          </a:stretch>
        </p:blipFill>
        <p:spPr>
          <a:xfrm>
            <a:off x="4729197" y="2696391"/>
            <a:ext cx="4815927" cy="2938761"/>
          </a:xfrm>
          <a:prstGeom prst="rect">
            <a:avLst/>
          </a:prstGeom>
        </p:spPr>
      </p:pic>
      <p:sp>
        <p:nvSpPr>
          <p:cNvPr id="2" name="テキスト ボックス 1">
            <a:extLst>
              <a:ext uri="{FF2B5EF4-FFF2-40B4-BE49-F238E27FC236}">
                <a16:creationId xmlns:a16="http://schemas.microsoft.com/office/drawing/2014/main" id="{DDAF058A-400F-FC9D-F437-4944E73974E4}"/>
              </a:ext>
            </a:extLst>
          </p:cNvPr>
          <p:cNvSpPr txBox="1"/>
          <p:nvPr/>
        </p:nvSpPr>
        <p:spPr>
          <a:xfrm>
            <a:off x="320306" y="1496260"/>
            <a:ext cx="3577439" cy="584775"/>
          </a:xfrm>
          <a:prstGeom prst="rect">
            <a:avLst/>
          </a:prstGeom>
          <a:noFill/>
        </p:spPr>
        <p:txBody>
          <a:bodyPr wrap="square" rtlCol="0">
            <a:spAutoFit/>
          </a:bodyPr>
          <a:lstStyle/>
          <a:p>
            <a:r>
              <a:rPr kumimoji="1" lang="ja-JP" altLang="en-US" sz="1600"/>
              <a:t>⑥画面左「ストレージ」→「プール作成」ボタンをクリックします。</a:t>
            </a:r>
          </a:p>
        </p:txBody>
      </p:sp>
      <p:sp>
        <p:nvSpPr>
          <p:cNvPr id="5" name="テキスト ボックス 4">
            <a:extLst>
              <a:ext uri="{FF2B5EF4-FFF2-40B4-BE49-F238E27FC236}">
                <a16:creationId xmlns:a16="http://schemas.microsoft.com/office/drawing/2014/main" id="{DEC3F1E1-63FA-8944-2B28-589A63F81E14}"/>
              </a:ext>
            </a:extLst>
          </p:cNvPr>
          <p:cNvSpPr txBox="1"/>
          <p:nvPr/>
        </p:nvSpPr>
        <p:spPr>
          <a:xfrm>
            <a:off x="4729197" y="1491712"/>
            <a:ext cx="4815927" cy="1077218"/>
          </a:xfrm>
          <a:prstGeom prst="rect">
            <a:avLst/>
          </a:prstGeom>
          <a:noFill/>
        </p:spPr>
        <p:txBody>
          <a:bodyPr wrap="square" rtlCol="0">
            <a:spAutoFit/>
          </a:bodyPr>
          <a:lstStyle/>
          <a:p>
            <a:r>
              <a:rPr kumimoji="1" lang="ja-JP" altLang="en-US" sz="1600"/>
              <a:t>⑦プール作成画面が表示さるので、名称に「</a:t>
            </a:r>
            <a:r>
              <a:rPr kumimoji="1" lang="en-US" altLang="ja-JP" sz="1600"/>
              <a:t>data</a:t>
            </a:r>
            <a:r>
              <a:rPr kumimoji="1" lang="ja-JP" altLang="en-US" sz="1600"/>
              <a:t>」を入力してください。</a:t>
            </a:r>
            <a:endParaRPr lang="en-US" altLang="ja-JP" sz="1600"/>
          </a:p>
          <a:p>
            <a:r>
              <a:rPr kumimoji="1" lang="ja-JP" altLang="en-US" sz="1600"/>
              <a:t>「</a:t>
            </a:r>
            <a:r>
              <a:rPr kumimoji="1" lang="en-US" altLang="ja-JP" sz="1600"/>
              <a:t>sdb</a:t>
            </a:r>
            <a:r>
              <a:rPr kumimoji="1" lang="ja-JP" altLang="en-US" sz="1600"/>
              <a:t>」をチェックし、「</a:t>
            </a:r>
            <a:r>
              <a:rPr kumimoji="1" lang="en-US" altLang="ja-JP" sz="1600"/>
              <a:t>add Vdev</a:t>
            </a:r>
            <a:r>
              <a:rPr kumimoji="1" lang="ja-JP" altLang="en-US" sz="1600"/>
              <a:t>」ボタンをクリックします。</a:t>
            </a:r>
          </a:p>
        </p:txBody>
      </p:sp>
      <p:sp>
        <p:nvSpPr>
          <p:cNvPr id="6" name="正方形/長方形 5">
            <a:extLst>
              <a:ext uri="{FF2B5EF4-FFF2-40B4-BE49-F238E27FC236}">
                <a16:creationId xmlns:a16="http://schemas.microsoft.com/office/drawing/2014/main" id="{58F0FB9F-B7EC-2EF5-60EE-58AD4C54831B}"/>
              </a:ext>
            </a:extLst>
          </p:cNvPr>
          <p:cNvSpPr/>
          <p:nvPr/>
        </p:nvSpPr>
        <p:spPr>
          <a:xfrm>
            <a:off x="254390" y="3352036"/>
            <a:ext cx="728590" cy="26828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7AA1D49-DC62-BBDC-6332-36F4929F6CE9}"/>
              </a:ext>
            </a:extLst>
          </p:cNvPr>
          <p:cNvSpPr/>
          <p:nvPr/>
        </p:nvSpPr>
        <p:spPr>
          <a:xfrm>
            <a:off x="3718560" y="3294859"/>
            <a:ext cx="609600" cy="26828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7FC5D9E-00F7-180F-13A8-9045F0E782A1}"/>
              </a:ext>
            </a:extLst>
          </p:cNvPr>
          <p:cNvSpPr/>
          <p:nvPr/>
        </p:nvSpPr>
        <p:spPr>
          <a:xfrm>
            <a:off x="5537564" y="4384519"/>
            <a:ext cx="558436" cy="19510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93A5735-30B5-3E85-672E-9C932281F3E1}"/>
              </a:ext>
            </a:extLst>
          </p:cNvPr>
          <p:cNvSpPr/>
          <p:nvPr/>
        </p:nvSpPr>
        <p:spPr>
          <a:xfrm>
            <a:off x="6665324" y="3932570"/>
            <a:ext cx="558436" cy="19510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B0E155DC-4CE3-E610-5937-6E331373A94E}"/>
              </a:ext>
            </a:extLst>
          </p:cNvPr>
          <p:cNvPicPr>
            <a:picLocks noChangeAspect="1"/>
          </p:cNvPicPr>
          <p:nvPr/>
        </p:nvPicPr>
        <p:blipFill>
          <a:blip r:embed="rId4"/>
          <a:stretch>
            <a:fillRect/>
          </a:stretch>
        </p:blipFill>
        <p:spPr>
          <a:xfrm>
            <a:off x="7223760" y="5076204"/>
            <a:ext cx="4070120" cy="1521540"/>
          </a:xfrm>
          <a:prstGeom prst="rect">
            <a:avLst/>
          </a:prstGeom>
          <a:ln w="31750">
            <a:solidFill>
              <a:schemeClr val="bg1"/>
            </a:solidFill>
          </a:ln>
          <a:effectLst>
            <a:outerShdw blurRad="50800" dist="38100" dir="2700000" algn="tl" rotWithShape="0">
              <a:prstClr val="black">
                <a:alpha val="40000"/>
              </a:prstClr>
            </a:outerShdw>
          </a:effectLst>
        </p:spPr>
      </p:pic>
      <p:sp>
        <p:nvSpPr>
          <p:cNvPr id="16" name="正方形/長方形 15">
            <a:extLst>
              <a:ext uri="{FF2B5EF4-FFF2-40B4-BE49-F238E27FC236}">
                <a16:creationId xmlns:a16="http://schemas.microsoft.com/office/drawing/2014/main" id="{98FB6F14-B61E-3FEB-FDF8-37E9B66B8263}"/>
              </a:ext>
            </a:extLst>
          </p:cNvPr>
          <p:cNvSpPr/>
          <p:nvPr/>
        </p:nvSpPr>
        <p:spPr>
          <a:xfrm>
            <a:off x="9267744" y="6059955"/>
            <a:ext cx="1933655" cy="293220"/>
          </a:xfrm>
          <a:prstGeom prst="rect">
            <a:avLst/>
          </a:prstGeom>
          <a:noFill/>
          <a:ln w="25400">
            <a:solidFill>
              <a:schemeClr val="accent4">
                <a:lumMod val="20000"/>
                <a:lumOff val="8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2190CCDE-5E3A-6E05-EAE6-5560765DF239}"/>
              </a:ext>
            </a:extLst>
          </p:cNvPr>
          <p:cNvCxnSpPr/>
          <p:nvPr/>
        </p:nvCxnSpPr>
        <p:spPr>
          <a:xfrm flipV="1">
            <a:off x="6172200" y="4127671"/>
            <a:ext cx="381000" cy="256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D3854D0-7FF6-C0CF-C417-354739B8DBEF}"/>
              </a:ext>
            </a:extLst>
          </p:cNvPr>
          <p:cNvCxnSpPr/>
          <p:nvPr/>
        </p:nvCxnSpPr>
        <p:spPr>
          <a:xfrm>
            <a:off x="7096125" y="4286250"/>
            <a:ext cx="2047875" cy="16508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E2EF0D5E-3F0A-488B-10B5-45C2EFBC6050}"/>
              </a:ext>
            </a:extLst>
          </p:cNvPr>
          <p:cNvSpPr/>
          <p:nvPr/>
        </p:nvSpPr>
        <p:spPr>
          <a:xfrm>
            <a:off x="5404214" y="3620317"/>
            <a:ext cx="691786" cy="33939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DDEE8A9-9E11-7D36-1361-04209FE84BC3}"/>
              </a:ext>
            </a:extLst>
          </p:cNvPr>
          <p:cNvSpPr txBox="1"/>
          <p:nvPr/>
        </p:nvSpPr>
        <p:spPr>
          <a:xfrm>
            <a:off x="5719482" y="6544630"/>
            <a:ext cx="5351145" cy="307777"/>
          </a:xfrm>
          <a:prstGeom prst="rect">
            <a:avLst/>
          </a:prstGeom>
          <a:noFill/>
        </p:spPr>
        <p:txBody>
          <a:bodyPr wrap="none" rtlCol="0">
            <a:spAutoFit/>
          </a:bodyPr>
          <a:lstStyle/>
          <a:p>
            <a:r>
              <a:rPr kumimoji="1" lang="en-US" altLang="ja-JP" sz="1400">
                <a:solidFill>
                  <a:srgbClr val="FF0000"/>
                </a:solidFill>
              </a:rPr>
              <a:t>※</a:t>
            </a:r>
            <a:r>
              <a:rPr kumimoji="1" lang="ja-JP" altLang="en-US" sz="1400">
                <a:solidFill>
                  <a:srgbClr val="FF0000"/>
                </a:solidFill>
              </a:rPr>
              <a:t>最新版では、多少画面構成が異なっていますので注意願います。</a:t>
            </a:r>
          </a:p>
        </p:txBody>
      </p:sp>
    </p:spTree>
    <p:extLst>
      <p:ext uri="{BB962C8B-B14F-4D97-AF65-F5344CB8AC3E}">
        <p14:creationId xmlns:p14="http://schemas.microsoft.com/office/powerpoint/2010/main" val="2193288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設定</a:t>
            </a:r>
            <a:endParaRPr lang="en-US" altLang="ja-JP"/>
          </a:p>
        </p:txBody>
      </p:sp>
      <p:pic>
        <p:nvPicPr>
          <p:cNvPr id="4" name="図 3">
            <a:extLst>
              <a:ext uri="{FF2B5EF4-FFF2-40B4-BE49-F238E27FC236}">
                <a16:creationId xmlns:a16="http://schemas.microsoft.com/office/drawing/2014/main" id="{B1E99393-58F1-E5D6-E463-47E26C097258}"/>
              </a:ext>
            </a:extLst>
          </p:cNvPr>
          <p:cNvPicPr>
            <a:picLocks noChangeAspect="1"/>
          </p:cNvPicPr>
          <p:nvPr/>
        </p:nvPicPr>
        <p:blipFill>
          <a:blip r:embed="rId2"/>
          <a:stretch>
            <a:fillRect/>
          </a:stretch>
        </p:blipFill>
        <p:spPr>
          <a:xfrm>
            <a:off x="304994" y="2708090"/>
            <a:ext cx="5391623" cy="3516440"/>
          </a:xfrm>
          <a:prstGeom prst="rect">
            <a:avLst/>
          </a:prstGeom>
        </p:spPr>
      </p:pic>
      <p:pic>
        <p:nvPicPr>
          <p:cNvPr id="10" name="図 9">
            <a:extLst>
              <a:ext uri="{FF2B5EF4-FFF2-40B4-BE49-F238E27FC236}">
                <a16:creationId xmlns:a16="http://schemas.microsoft.com/office/drawing/2014/main" id="{1794D38F-B8F3-94B1-1238-0570B4C70D12}"/>
              </a:ext>
            </a:extLst>
          </p:cNvPr>
          <p:cNvPicPr>
            <a:picLocks noChangeAspect="1"/>
          </p:cNvPicPr>
          <p:nvPr/>
        </p:nvPicPr>
        <p:blipFill>
          <a:blip r:embed="rId3"/>
          <a:stretch>
            <a:fillRect/>
          </a:stretch>
        </p:blipFill>
        <p:spPr>
          <a:xfrm>
            <a:off x="5003000" y="1407728"/>
            <a:ext cx="2499486" cy="1186625"/>
          </a:xfrm>
          <a:prstGeom prst="rect">
            <a:avLst/>
          </a:prstGeom>
        </p:spPr>
      </p:pic>
      <p:pic>
        <p:nvPicPr>
          <p:cNvPr id="13" name="図 12">
            <a:extLst>
              <a:ext uri="{FF2B5EF4-FFF2-40B4-BE49-F238E27FC236}">
                <a16:creationId xmlns:a16="http://schemas.microsoft.com/office/drawing/2014/main" id="{CA17B32B-F07F-52FD-AF5F-41DF69518915}"/>
              </a:ext>
            </a:extLst>
          </p:cNvPr>
          <p:cNvPicPr>
            <a:picLocks noChangeAspect="1"/>
          </p:cNvPicPr>
          <p:nvPr/>
        </p:nvPicPr>
        <p:blipFill>
          <a:blip r:embed="rId4"/>
          <a:stretch>
            <a:fillRect/>
          </a:stretch>
        </p:blipFill>
        <p:spPr>
          <a:xfrm>
            <a:off x="6880033" y="2708090"/>
            <a:ext cx="5062923" cy="3302060"/>
          </a:xfrm>
          <a:prstGeom prst="rect">
            <a:avLst/>
          </a:prstGeom>
        </p:spPr>
      </p:pic>
      <p:sp>
        <p:nvSpPr>
          <p:cNvPr id="2" name="テキスト ボックス 1">
            <a:extLst>
              <a:ext uri="{FF2B5EF4-FFF2-40B4-BE49-F238E27FC236}">
                <a16:creationId xmlns:a16="http://schemas.microsoft.com/office/drawing/2014/main" id="{7A35F024-9466-A7AD-3955-4C791D74B143}"/>
              </a:ext>
            </a:extLst>
          </p:cNvPr>
          <p:cNvSpPr txBox="1"/>
          <p:nvPr/>
        </p:nvSpPr>
        <p:spPr>
          <a:xfrm>
            <a:off x="320306" y="1496260"/>
            <a:ext cx="3577439" cy="1077218"/>
          </a:xfrm>
          <a:prstGeom prst="rect">
            <a:avLst/>
          </a:prstGeom>
          <a:noFill/>
        </p:spPr>
        <p:txBody>
          <a:bodyPr wrap="square" rtlCol="0">
            <a:spAutoFit/>
          </a:bodyPr>
          <a:lstStyle/>
          <a:p>
            <a:r>
              <a:rPr kumimoji="1" lang="ja-JP" altLang="en-US" sz="1600"/>
              <a:t>⑧画面下部の</a:t>
            </a:r>
            <a:r>
              <a:rPr kumimoji="1" lang="en-US" altLang="ja-JP" sz="1600"/>
              <a:t>Foce</a:t>
            </a:r>
            <a:r>
              <a:rPr kumimoji="1" lang="ja-JP" altLang="en-US" sz="1600"/>
              <a:t>にチェックを入れると、右画面のように確認画面が表示されます。「続ける」ボタンをクリックしてください。</a:t>
            </a:r>
          </a:p>
        </p:txBody>
      </p:sp>
      <p:sp>
        <p:nvSpPr>
          <p:cNvPr id="3" name="テキスト ボックス 2">
            <a:extLst>
              <a:ext uri="{FF2B5EF4-FFF2-40B4-BE49-F238E27FC236}">
                <a16:creationId xmlns:a16="http://schemas.microsoft.com/office/drawing/2014/main" id="{077CCC46-2AAF-9134-C84C-DEE87FE86503}"/>
              </a:ext>
            </a:extLst>
          </p:cNvPr>
          <p:cNvSpPr txBox="1"/>
          <p:nvPr/>
        </p:nvSpPr>
        <p:spPr>
          <a:xfrm>
            <a:off x="7786984" y="1443243"/>
            <a:ext cx="4238761" cy="584775"/>
          </a:xfrm>
          <a:prstGeom prst="rect">
            <a:avLst/>
          </a:prstGeom>
          <a:noFill/>
        </p:spPr>
        <p:txBody>
          <a:bodyPr wrap="square" rtlCol="0">
            <a:spAutoFit/>
          </a:bodyPr>
          <a:lstStyle/>
          <a:p>
            <a:r>
              <a:rPr lang="ja-JP" altLang="en-US" sz="1600"/>
              <a:t>⑨以下画面になりますので、「作成」ボタンをクリックしてください。</a:t>
            </a:r>
            <a:endParaRPr kumimoji="1" lang="ja-JP" altLang="en-US" sz="1600"/>
          </a:p>
        </p:txBody>
      </p:sp>
      <p:sp>
        <p:nvSpPr>
          <p:cNvPr id="6" name="正方形/長方形 5">
            <a:extLst>
              <a:ext uri="{FF2B5EF4-FFF2-40B4-BE49-F238E27FC236}">
                <a16:creationId xmlns:a16="http://schemas.microsoft.com/office/drawing/2014/main" id="{D3E237B8-7F36-576D-21E4-88BEC37D1608}"/>
              </a:ext>
            </a:extLst>
          </p:cNvPr>
          <p:cNvSpPr/>
          <p:nvPr/>
        </p:nvSpPr>
        <p:spPr>
          <a:xfrm>
            <a:off x="6730334" y="2220284"/>
            <a:ext cx="772151" cy="37406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9E98873-6027-F9DA-865B-ECAE7A1E2726}"/>
              </a:ext>
            </a:extLst>
          </p:cNvPr>
          <p:cNvSpPr/>
          <p:nvPr/>
        </p:nvSpPr>
        <p:spPr>
          <a:xfrm>
            <a:off x="1198215" y="5730240"/>
            <a:ext cx="234346" cy="2448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4C5FD55-04AE-A2A9-74B7-F2F957474AC4}"/>
              </a:ext>
            </a:extLst>
          </p:cNvPr>
          <p:cNvSpPr/>
          <p:nvPr/>
        </p:nvSpPr>
        <p:spPr>
          <a:xfrm>
            <a:off x="7669810" y="5730240"/>
            <a:ext cx="354049" cy="2448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26C3A356-135F-FA20-C45A-15A463A7B21E}"/>
              </a:ext>
            </a:extLst>
          </p:cNvPr>
          <p:cNvCxnSpPr/>
          <p:nvPr/>
        </p:nvCxnSpPr>
        <p:spPr>
          <a:xfrm flipV="1">
            <a:off x="1543050" y="2708090"/>
            <a:ext cx="4286250" cy="293071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E847E74-71AD-009A-F81A-2396875B16FB}"/>
              </a:ext>
            </a:extLst>
          </p:cNvPr>
          <p:cNvCxnSpPr>
            <a:stCxn id="6" idx="2"/>
          </p:cNvCxnSpPr>
          <p:nvPr/>
        </p:nvCxnSpPr>
        <p:spPr>
          <a:xfrm>
            <a:off x="7116410" y="2594353"/>
            <a:ext cx="553400" cy="27673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9ED36570-4865-90F9-BFB9-C238EA4F7724}"/>
              </a:ext>
            </a:extLst>
          </p:cNvPr>
          <p:cNvSpPr txBox="1"/>
          <p:nvPr/>
        </p:nvSpPr>
        <p:spPr>
          <a:xfrm>
            <a:off x="5719482" y="6311545"/>
            <a:ext cx="5351145" cy="307777"/>
          </a:xfrm>
          <a:prstGeom prst="rect">
            <a:avLst/>
          </a:prstGeom>
          <a:noFill/>
        </p:spPr>
        <p:txBody>
          <a:bodyPr wrap="none" rtlCol="0">
            <a:spAutoFit/>
          </a:bodyPr>
          <a:lstStyle/>
          <a:p>
            <a:r>
              <a:rPr kumimoji="1" lang="en-US" altLang="ja-JP" sz="1400">
                <a:solidFill>
                  <a:srgbClr val="FF0000"/>
                </a:solidFill>
              </a:rPr>
              <a:t>※</a:t>
            </a:r>
            <a:r>
              <a:rPr kumimoji="1" lang="ja-JP" altLang="en-US" sz="1400">
                <a:solidFill>
                  <a:srgbClr val="FF0000"/>
                </a:solidFill>
              </a:rPr>
              <a:t>最新版では、多少画面構成が異なっていますので注意願います。</a:t>
            </a:r>
          </a:p>
        </p:txBody>
      </p:sp>
    </p:spTree>
    <p:extLst>
      <p:ext uri="{BB962C8B-B14F-4D97-AF65-F5344CB8AC3E}">
        <p14:creationId xmlns:p14="http://schemas.microsoft.com/office/powerpoint/2010/main" val="3880998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設定</a:t>
            </a:r>
            <a:endParaRPr lang="en-US" altLang="ja-JP"/>
          </a:p>
        </p:txBody>
      </p:sp>
      <p:pic>
        <p:nvPicPr>
          <p:cNvPr id="3" name="図 2">
            <a:extLst>
              <a:ext uri="{FF2B5EF4-FFF2-40B4-BE49-F238E27FC236}">
                <a16:creationId xmlns:a16="http://schemas.microsoft.com/office/drawing/2014/main" id="{D68218B3-B1AE-836B-C740-CF9B79FFA688}"/>
              </a:ext>
            </a:extLst>
          </p:cNvPr>
          <p:cNvPicPr>
            <a:picLocks noChangeAspect="1"/>
          </p:cNvPicPr>
          <p:nvPr/>
        </p:nvPicPr>
        <p:blipFill>
          <a:blip r:embed="rId2"/>
          <a:stretch>
            <a:fillRect/>
          </a:stretch>
        </p:blipFill>
        <p:spPr>
          <a:xfrm>
            <a:off x="304994" y="2762482"/>
            <a:ext cx="3077004" cy="1619476"/>
          </a:xfrm>
          <a:prstGeom prst="rect">
            <a:avLst/>
          </a:prstGeom>
        </p:spPr>
      </p:pic>
      <p:pic>
        <p:nvPicPr>
          <p:cNvPr id="6" name="図 5">
            <a:extLst>
              <a:ext uri="{FF2B5EF4-FFF2-40B4-BE49-F238E27FC236}">
                <a16:creationId xmlns:a16="http://schemas.microsoft.com/office/drawing/2014/main" id="{BE1EBFDF-3B57-373C-DE46-115640AF3833}"/>
              </a:ext>
            </a:extLst>
          </p:cNvPr>
          <p:cNvPicPr>
            <a:picLocks noChangeAspect="1"/>
          </p:cNvPicPr>
          <p:nvPr/>
        </p:nvPicPr>
        <p:blipFill>
          <a:blip r:embed="rId3"/>
          <a:stretch>
            <a:fillRect/>
          </a:stretch>
        </p:blipFill>
        <p:spPr>
          <a:xfrm>
            <a:off x="3659549" y="2762482"/>
            <a:ext cx="3478875" cy="1619476"/>
          </a:xfrm>
          <a:prstGeom prst="rect">
            <a:avLst/>
          </a:prstGeom>
        </p:spPr>
      </p:pic>
      <p:pic>
        <p:nvPicPr>
          <p:cNvPr id="9" name="図 8">
            <a:extLst>
              <a:ext uri="{FF2B5EF4-FFF2-40B4-BE49-F238E27FC236}">
                <a16:creationId xmlns:a16="http://schemas.microsoft.com/office/drawing/2014/main" id="{2ACD89F1-33D3-1B0C-7D80-BD0BF7357B25}"/>
              </a:ext>
            </a:extLst>
          </p:cNvPr>
          <p:cNvPicPr>
            <a:picLocks noChangeAspect="1"/>
          </p:cNvPicPr>
          <p:nvPr/>
        </p:nvPicPr>
        <p:blipFill>
          <a:blip r:embed="rId4"/>
          <a:stretch>
            <a:fillRect/>
          </a:stretch>
        </p:blipFill>
        <p:spPr>
          <a:xfrm>
            <a:off x="7315200" y="2729431"/>
            <a:ext cx="4754451" cy="3100874"/>
          </a:xfrm>
          <a:prstGeom prst="rect">
            <a:avLst/>
          </a:prstGeom>
        </p:spPr>
      </p:pic>
      <p:sp>
        <p:nvSpPr>
          <p:cNvPr id="2" name="テキスト ボックス 1">
            <a:extLst>
              <a:ext uri="{FF2B5EF4-FFF2-40B4-BE49-F238E27FC236}">
                <a16:creationId xmlns:a16="http://schemas.microsoft.com/office/drawing/2014/main" id="{8D126D84-4082-3501-EB0D-FDC8AD56163F}"/>
              </a:ext>
            </a:extLst>
          </p:cNvPr>
          <p:cNvSpPr txBox="1"/>
          <p:nvPr/>
        </p:nvSpPr>
        <p:spPr>
          <a:xfrm>
            <a:off x="320307" y="1496260"/>
            <a:ext cx="3077004" cy="830997"/>
          </a:xfrm>
          <a:prstGeom prst="rect">
            <a:avLst/>
          </a:prstGeom>
          <a:noFill/>
        </p:spPr>
        <p:txBody>
          <a:bodyPr wrap="square" rtlCol="0">
            <a:spAutoFit/>
          </a:bodyPr>
          <a:lstStyle/>
          <a:p>
            <a:r>
              <a:rPr kumimoji="1" lang="ja-JP" altLang="en-US" sz="1600"/>
              <a:t>⑩以下画面が表示されるので、「プール作成」ボタンをクリックします。</a:t>
            </a:r>
          </a:p>
        </p:txBody>
      </p:sp>
      <p:sp>
        <p:nvSpPr>
          <p:cNvPr id="4" name="テキスト ボックス 3">
            <a:extLst>
              <a:ext uri="{FF2B5EF4-FFF2-40B4-BE49-F238E27FC236}">
                <a16:creationId xmlns:a16="http://schemas.microsoft.com/office/drawing/2014/main" id="{A1350320-B30E-3892-6387-26041C2BA03F}"/>
              </a:ext>
            </a:extLst>
          </p:cNvPr>
          <p:cNvSpPr txBox="1"/>
          <p:nvPr/>
        </p:nvSpPr>
        <p:spPr>
          <a:xfrm>
            <a:off x="7315200" y="1443243"/>
            <a:ext cx="4710545" cy="584775"/>
          </a:xfrm>
          <a:prstGeom prst="rect">
            <a:avLst/>
          </a:prstGeom>
          <a:noFill/>
        </p:spPr>
        <p:txBody>
          <a:bodyPr wrap="square" rtlCol="0">
            <a:spAutoFit/>
          </a:bodyPr>
          <a:lstStyle/>
          <a:p>
            <a:r>
              <a:rPr lang="ja-JP" altLang="en-US" sz="1600"/>
              <a:t>⑫プール作成が完了すると、以下画面に表示されます。</a:t>
            </a:r>
            <a:endParaRPr kumimoji="1" lang="ja-JP" altLang="en-US" sz="1600"/>
          </a:p>
        </p:txBody>
      </p:sp>
      <p:sp>
        <p:nvSpPr>
          <p:cNvPr id="5" name="テキスト ボックス 4">
            <a:extLst>
              <a:ext uri="{FF2B5EF4-FFF2-40B4-BE49-F238E27FC236}">
                <a16:creationId xmlns:a16="http://schemas.microsoft.com/office/drawing/2014/main" id="{222DC0A0-A736-1BFF-5C32-4B065C295729}"/>
              </a:ext>
            </a:extLst>
          </p:cNvPr>
          <p:cNvSpPr txBox="1"/>
          <p:nvPr/>
        </p:nvSpPr>
        <p:spPr>
          <a:xfrm>
            <a:off x="3659549" y="1491712"/>
            <a:ext cx="3478875" cy="338554"/>
          </a:xfrm>
          <a:prstGeom prst="rect">
            <a:avLst/>
          </a:prstGeom>
          <a:noFill/>
        </p:spPr>
        <p:txBody>
          <a:bodyPr wrap="square" rtlCol="0">
            <a:spAutoFit/>
          </a:bodyPr>
          <a:lstStyle/>
          <a:p>
            <a:r>
              <a:rPr kumimoji="1" lang="ja-JP" altLang="en-US" sz="1600"/>
              <a:t>⑪</a:t>
            </a:r>
            <a:r>
              <a:rPr lang="ja-JP" altLang="en-US" sz="1600"/>
              <a:t>プール領域が作成されます。</a:t>
            </a:r>
            <a:endParaRPr kumimoji="1" lang="ja-JP" altLang="en-US" sz="1600"/>
          </a:p>
        </p:txBody>
      </p:sp>
      <p:sp>
        <p:nvSpPr>
          <p:cNvPr id="8" name="正方形/長方形 7">
            <a:extLst>
              <a:ext uri="{FF2B5EF4-FFF2-40B4-BE49-F238E27FC236}">
                <a16:creationId xmlns:a16="http://schemas.microsoft.com/office/drawing/2014/main" id="{3C248A70-997A-F995-2722-24F383AD59F4}"/>
              </a:ext>
            </a:extLst>
          </p:cNvPr>
          <p:cNvSpPr/>
          <p:nvPr/>
        </p:nvSpPr>
        <p:spPr>
          <a:xfrm>
            <a:off x="1979725" y="3713804"/>
            <a:ext cx="1060655" cy="47719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29159A5-8EC7-2AD5-26B5-4B553BE85C9B}"/>
              </a:ext>
            </a:extLst>
          </p:cNvPr>
          <p:cNvSpPr/>
          <p:nvPr/>
        </p:nvSpPr>
        <p:spPr>
          <a:xfrm>
            <a:off x="7946185" y="3429000"/>
            <a:ext cx="3996771" cy="18592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F081C7E-89D2-AE3C-75AF-3E6AAA3E8A9A}"/>
              </a:ext>
            </a:extLst>
          </p:cNvPr>
          <p:cNvSpPr txBox="1"/>
          <p:nvPr/>
        </p:nvSpPr>
        <p:spPr>
          <a:xfrm>
            <a:off x="5719482" y="6311545"/>
            <a:ext cx="5351145" cy="307777"/>
          </a:xfrm>
          <a:prstGeom prst="rect">
            <a:avLst/>
          </a:prstGeom>
          <a:noFill/>
        </p:spPr>
        <p:txBody>
          <a:bodyPr wrap="none" rtlCol="0">
            <a:spAutoFit/>
          </a:bodyPr>
          <a:lstStyle/>
          <a:p>
            <a:r>
              <a:rPr kumimoji="1" lang="en-US" altLang="ja-JP" sz="1400">
                <a:solidFill>
                  <a:srgbClr val="FF0000"/>
                </a:solidFill>
              </a:rPr>
              <a:t>※</a:t>
            </a:r>
            <a:r>
              <a:rPr kumimoji="1" lang="ja-JP" altLang="en-US" sz="1400">
                <a:solidFill>
                  <a:srgbClr val="FF0000"/>
                </a:solidFill>
              </a:rPr>
              <a:t>最新版では、多少画面構成が異なっていますので注意願います。</a:t>
            </a:r>
          </a:p>
        </p:txBody>
      </p:sp>
    </p:spTree>
    <p:extLst>
      <p:ext uri="{BB962C8B-B14F-4D97-AF65-F5344CB8AC3E}">
        <p14:creationId xmlns:p14="http://schemas.microsoft.com/office/powerpoint/2010/main" val="4241265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TureNAS</a:t>
            </a:r>
            <a:r>
              <a:rPr lang="ja-JP" altLang="en-US"/>
              <a:t>設定</a:t>
            </a:r>
            <a:endParaRPr lang="en-US" altLang="ja-JP"/>
          </a:p>
        </p:txBody>
      </p:sp>
      <p:pic>
        <p:nvPicPr>
          <p:cNvPr id="4" name="図 3">
            <a:extLst>
              <a:ext uri="{FF2B5EF4-FFF2-40B4-BE49-F238E27FC236}">
                <a16:creationId xmlns:a16="http://schemas.microsoft.com/office/drawing/2014/main" id="{43D38896-EA7D-37C4-3565-18C28AF5906C}"/>
              </a:ext>
            </a:extLst>
          </p:cNvPr>
          <p:cNvPicPr>
            <a:picLocks noChangeAspect="1"/>
          </p:cNvPicPr>
          <p:nvPr/>
        </p:nvPicPr>
        <p:blipFill>
          <a:blip r:embed="rId2"/>
          <a:stretch>
            <a:fillRect/>
          </a:stretch>
        </p:blipFill>
        <p:spPr>
          <a:xfrm>
            <a:off x="304994" y="2710150"/>
            <a:ext cx="1942447" cy="3569561"/>
          </a:xfrm>
          <a:prstGeom prst="rect">
            <a:avLst/>
          </a:prstGeom>
        </p:spPr>
      </p:pic>
      <p:pic>
        <p:nvPicPr>
          <p:cNvPr id="12" name="図 11">
            <a:extLst>
              <a:ext uri="{FF2B5EF4-FFF2-40B4-BE49-F238E27FC236}">
                <a16:creationId xmlns:a16="http://schemas.microsoft.com/office/drawing/2014/main" id="{6C0D03A1-4C10-1EBB-DD1F-BB539484737F}"/>
              </a:ext>
            </a:extLst>
          </p:cNvPr>
          <p:cNvPicPr>
            <a:picLocks noChangeAspect="1"/>
          </p:cNvPicPr>
          <p:nvPr/>
        </p:nvPicPr>
        <p:blipFill>
          <a:blip r:embed="rId3"/>
          <a:stretch>
            <a:fillRect/>
          </a:stretch>
        </p:blipFill>
        <p:spPr>
          <a:xfrm>
            <a:off x="2985876" y="2710150"/>
            <a:ext cx="2402121" cy="1712623"/>
          </a:xfrm>
          <a:prstGeom prst="rect">
            <a:avLst/>
          </a:prstGeom>
        </p:spPr>
      </p:pic>
      <p:pic>
        <p:nvPicPr>
          <p:cNvPr id="16" name="図 15">
            <a:extLst>
              <a:ext uri="{FF2B5EF4-FFF2-40B4-BE49-F238E27FC236}">
                <a16:creationId xmlns:a16="http://schemas.microsoft.com/office/drawing/2014/main" id="{A51B1663-0027-1E34-0DAF-8B2294D58D53}"/>
              </a:ext>
            </a:extLst>
          </p:cNvPr>
          <p:cNvPicPr>
            <a:picLocks noChangeAspect="1"/>
          </p:cNvPicPr>
          <p:nvPr/>
        </p:nvPicPr>
        <p:blipFill>
          <a:blip r:embed="rId4"/>
          <a:stretch>
            <a:fillRect/>
          </a:stretch>
        </p:blipFill>
        <p:spPr>
          <a:xfrm>
            <a:off x="6641866" y="2748210"/>
            <a:ext cx="5473071" cy="3569560"/>
          </a:xfrm>
          <a:prstGeom prst="rect">
            <a:avLst/>
          </a:prstGeom>
        </p:spPr>
      </p:pic>
      <p:pic>
        <p:nvPicPr>
          <p:cNvPr id="14" name="図 13">
            <a:extLst>
              <a:ext uri="{FF2B5EF4-FFF2-40B4-BE49-F238E27FC236}">
                <a16:creationId xmlns:a16="http://schemas.microsoft.com/office/drawing/2014/main" id="{59AA578B-4CC8-2580-AC9B-847CC4AFA405}"/>
              </a:ext>
            </a:extLst>
          </p:cNvPr>
          <p:cNvPicPr>
            <a:picLocks noChangeAspect="1"/>
          </p:cNvPicPr>
          <p:nvPr/>
        </p:nvPicPr>
        <p:blipFill>
          <a:blip r:embed="rId5"/>
          <a:stretch>
            <a:fillRect/>
          </a:stretch>
        </p:blipFill>
        <p:spPr>
          <a:xfrm>
            <a:off x="2985876" y="4736261"/>
            <a:ext cx="3119416" cy="1505390"/>
          </a:xfrm>
          <a:prstGeom prst="rect">
            <a:avLst/>
          </a:prstGeom>
        </p:spPr>
      </p:pic>
      <p:sp>
        <p:nvSpPr>
          <p:cNvPr id="2" name="テキスト ボックス 1">
            <a:extLst>
              <a:ext uri="{FF2B5EF4-FFF2-40B4-BE49-F238E27FC236}">
                <a16:creationId xmlns:a16="http://schemas.microsoft.com/office/drawing/2014/main" id="{11349C9D-FFE2-FFBA-4DAE-61D9D18616DF}"/>
              </a:ext>
            </a:extLst>
          </p:cNvPr>
          <p:cNvSpPr txBox="1"/>
          <p:nvPr/>
        </p:nvSpPr>
        <p:spPr>
          <a:xfrm>
            <a:off x="320306" y="1496260"/>
            <a:ext cx="2260969" cy="584775"/>
          </a:xfrm>
          <a:prstGeom prst="rect">
            <a:avLst/>
          </a:prstGeom>
          <a:noFill/>
        </p:spPr>
        <p:txBody>
          <a:bodyPr wrap="square" rtlCol="0">
            <a:spAutoFit/>
          </a:bodyPr>
          <a:lstStyle/>
          <a:p>
            <a:r>
              <a:rPr kumimoji="1" lang="ja-JP" altLang="en-US" sz="1600"/>
              <a:t>⑬画面左「</a:t>
            </a:r>
            <a:r>
              <a:rPr kumimoji="1" lang="en-US" altLang="ja-JP" sz="1600"/>
              <a:t>app</a:t>
            </a:r>
            <a:r>
              <a:rPr kumimoji="1" lang="ja-JP" altLang="en-US" sz="1600"/>
              <a:t>」をクリックしてください。</a:t>
            </a:r>
          </a:p>
        </p:txBody>
      </p:sp>
      <p:sp>
        <p:nvSpPr>
          <p:cNvPr id="3" name="テキスト ボックス 2">
            <a:extLst>
              <a:ext uri="{FF2B5EF4-FFF2-40B4-BE49-F238E27FC236}">
                <a16:creationId xmlns:a16="http://schemas.microsoft.com/office/drawing/2014/main" id="{5417CD86-4E29-5DD4-B576-C7AE45349A88}"/>
              </a:ext>
            </a:extLst>
          </p:cNvPr>
          <p:cNvSpPr txBox="1"/>
          <p:nvPr/>
        </p:nvSpPr>
        <p:spPr>
          <a:xfrm>
            <a:off x="6641866" y="1443243"/>
            <a:ext cx="5383879" cy="338554"/>
          </a:xfrm>
          <a:prstGeom prst="rect">
            <a:avLst/>
          </a:prstGeom>
          <a:noFill/>
        </p:spPr>
        <p:txBody>
          <a:bodyPr wrap="square" rtlCol="0">
            <a:spAutoFit/>
          </a:bodyPr>
          <a:lstStyle/>
          <a:p>
            <a:r>
              <a:rPr lang="ja-JP" altLang="en-US" sz="1600"/>
              <a:t>⑮</a:t>
            </a:r>
            <a:r>
              <a:rPr lang="en-US" altLang="ja-JP" sz="1600"/>
              <a:t>pool</a:t>
            </a:r>
            <a:r>
              <a:rPr lang="ja-JP" altLang="en-US" sz="1600"/>
              <a:t>の割り当てが完了すると、以下画面が表示されます。</a:t>
            </a:r>
            <a:endParaRPr kumimoji="1" lang="ja-JP" altLang="en-US" sz="1600"/>
          </a:p>
        </p:txBody>
      </p:sp>
      <p:sp>
        <p:nvSpPr>
          <p:cNvPr id="5" name="テキスト ボックス 4">
            <a:extLst>
              <a:ext uri="{FF2B5EF4-FFF2-40B4-BE49-F238E27FC236}">
                <a16:creationId xmlns:a16="http://schemas.microsoft.com/office/drawing/2014/main" id="{89B43B1B-5612-6F1D-A09B-B3711D1DE2B9}"/>
              </a:ext>
            </a:extLst>
          </p:cNvPr>
          <p:cNvSpPr txBox="1"/>
          <p:nvPr/>
        </p:nvSpPr>
        <p:spPr>
          <a:xfrm>
            <a:off x="2847975" y="1491712"/>
            <a:ext cx="3400425" cy="830997"/>
          </a:xfrm>
          <a:prstGeom prst="rect">
            <a:avLst/>
          </a:prstGeom>
          <a:noFill/>
        </p:spPr>
        <p:txBody>
          <a:bodyPr wrap="square" rtlCol="0">
            <a:spAutoFit/>
          </a:bodyPr>
          <a:lstStyle/>
          <a:p>
            <a:r>
              <a:rPr kumimoji="1" lang="ja-JP" altLang="en-US" sz="1600"/>
              <a:t>⑭確認画面が表示されますので、「選択」ボタンを</a:t>
            </a:r>
            <a:r>
              <a:rPr lang="ja-JP" altLang="en-US" sz="1600"/>
              <a:t>クリックしてください。</a:t>
            </a:r>
            <a:endParaRPr kumimoji="1" lang="ja-JP" altLang="en-US" sz="1600"/>
          </a:p>
        </p:txBody>
      </p:sp>
      <p:sp>
        <p:nvSpPr>
          <p:cNvPr id="6" name="正方形/長方形 5">
            <a:extLst>
              <a:ext uri="{FF2B5EF4-FFF2-40B4-BE49-F238E27FC236}">
                <a16:creationId xmlns:a16="http://schemas.microsoft.com/office/drawing/2014/main" id="{92BDCC77-0414-5178-FC99-A23BAF0F77F7}"/>
              </a:ext>
            </a:extLst>
          </p:cNvPr>
          <p:cNvSpPr/>
          <p:nvPr/>
        </p:nvSpPr>
        <p:spPr>
          <a:xfrm>
            <a:off x="158545" y="5361740"/>
            <a:ext cx="893015"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5E23F1F-7CBB-4DD3-AB9A-83940AA2E9F2}"/>
              </a:ext>
            </a:extLst>
          </p:cNvPr>
          <p:cNvSpPr/>
          <p:nvPr/>
        </p:nvSpPr>
        <p:spPr>
          <a:xfrm>
            <a:off x="4601005" y="3767233"/>
            <a:ext cx="679655" cy="45424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F08B78F9-DA19-FD5E-731C-5DC660446088}"/>
              </a:ext>
            </a:extLst>
          </p:cNvPr>
          <p:cNvCxnSpPr/>
          <p:nvPr/>
        </p:nvCxnSpPr>
        <p:spPr>
          <a:xfrm flipV="1">
            <a:off x="1051560" y="4133850"/>
            <a:ext cx="3253740" cy="122789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91241B8-D799-DA7A-0333-8C6A9434E780}"/>
              </a:ext>
            </a:extLst>
          </p:cNvPr>
          <p:cNvCxnSpPr/>
          <p:nvPr/>
        </p:nvCxnSpPr>
        <p:spPr>
          <a:xfrm>
            <a:off x="4972050" y="4221480"/>
            <a:ext cx="0" cy="5554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E2F0078-DF89-4EB2-7AAD-2E430265A025}"/>
              </a:ext>
            </a:extLst>
          </p:cNvPr>
          <p:cNvCxnSpPr/>
          <p:nvPr/>
        </p:nvCxnSpPr>
        <p:spPr>
          <a:xfrm flipV="1">
            <a:off x="5387997" y="4552950"/>
            <a:ext cx="2184378" cy="5715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A7D514F-608A-58E1-06EB-243BDCA64F10}"/>
              </a:ext>
            </a:extLst>
          </p:cNvPr>
          <p:cNvSpPr txBox="1"/>
          <p:nvPr/>
        </p:nvSpPr>
        <p:spPr>
          <a:xfrm>
            <a:off x="5719482" y="6311545"/>
            <a:ext cx="5351145" cy="307777"/>
          </a:xfrm>
          <a:prstGeom prst="rect">
            <a:avLst/>
          </a:prstGeom>
          <a:noFill/>
        </p:spPr>
        <p:txBody>
          <a:bodyPr wrap="none" rtlCol="0">
            <a:spAutoFit/>
          </a:bodyPr>
          <a:lstStyle/>
          <a:p>
            <a:r>
              <a:rPr kumimoji="1" lang="en-US" altLang="ja-JP" sz="1400">
                <a:solidFill>
                  <a:srgbClr val="FF0000"/>
                </a:solidFill>
              </a:rPr>
              <a:t>※</a:t>
            </a:r>
            <a:r>
              <a:rPr kumimoji="1" lang="ja-JP" altLang="en-US" sz="1400">
                <a:solidFill>
                  <a:srgbClr val="FF0000"/>
                </a:solidFill>
              </a:rPr>
              <a:t>最新版では、多少画面構成が異なっていますので注意願います。</a:t>
            </a:r>
          </a:p>
        </p:txBody>
      </p:sp>
    </p:spTree>
    <p:extLst>
      <p:ext uri="{BB962C8B-B14F-4D97-AF65-F5344CB8AC3E}">
        <p14:creationId xmlns:p14="http://schemas.microsoft.com/office/powerpoint/2010/main" val="8356623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開発に使えそうなアプリを</a:t>
            </a:r>
            <a:r>
              <a:rPr lang="en-US" altLang="ja-JP"/>
              <a:t>1Click</a:t>
            </a:r>
            <a:r>
              <a:rPr lang="ja-JP" altLang="en-US"/>
              <a:t>で構築！</a:t>
            </a:r>
            <a:endParaRPr lang="en-US" altLang="ja-JP"/>
          </a:p>
        </p:txBody>
      </p:sp>
      <p:pic>
        <p:nvPicPr>
          <p:cNvPr id="9" name="図 8">
            <a:extLst>
              <a:ext uri="{FF2B5EF4-FFF2-40B4-BE49-F238E27FC236}">
                <a16:creationId xmlns:a16="http://schemas.microsoft.com/office/drawing/2014/main" id="{17C64BD4-574A-05B0-4BFE-C28DEFF080D9}"/>
              </a:ext>
            </a:extLst>
          </p:cNvPr>
          <p:cNvPicPr>
            <a:picLocks noChangeAspect="1"/>
          </p:cNvPicPr>
          <p:nvPr/>
        </p:nvPicPr>
        <p:blipFill>
          <a:blip r:embed="rId2"/>
          <a:stretch>
            <a:fillRect/>
          </a:stretch>
        </p:blipFill>
        <p:spPr>
          <a:xfrm>
            <a:off x="304994" y="2721165"/>
            <a:ext cx="4498360" cy="2933850"/>
          </a:xfrm>
          <a:prstGeom prst="rect">
            <a:avLst/>
          </a:prstGeom>
        </p:spPr>
      </p:pic>
      <p:pic>
        <p:nvPicPr>
          <p:cNvPr id="12" name="図 11">
            <a:extLst>
              <a:ext uri="{FF2B5EF4-FFF2-40B4-BE49-F238E27FC236}">
                <a16:creationId xmlns:a16="http://schemas.microsoft.com/office/drawing/2014/main" id="{35BE7461-FADA-A774-BF64-E84A5EF9A746}"/>
              </a:ext>
            </a:extLst>
          </p:cNvPr>
          <p:cNvPicPr>
            <a:picLocks noChangeAspect="1"/>
          </p:cNvPicPr>
          <p:nvPr/>
        </p:nvPicPr>
        <p:blipFill>
          <a:blip r:embed="rId3"/>
          <a:stretch>
            <a:fillRect/>
          </a:stretch>
        </p:blipFill>
        <p:spPr>
          <a:xfrm>
            <a:off x="4958753" y="2721165"/>
            <a:ext cx="4498360" cy="2933850"/>
          </a:xfrm>
          <a:prstGeom prst="rect">
            <a:avLst/>
          </a:prstGeom>
        </p:spPr>
      </p:pic>
      <p:pic>
        <p:nvPicPr>
          <p:cNvPr id="14" name="図 13">
            <a:extLst>
              <a:ext uri="{FF2B5EF4-FFF2-40B4-BE49-F238E27FC236}">
                <a16:creationId xmlns:a16="http://schemas.microsoft.com/office/drawing/2014/main" id="{0C261F8E-856E-09CF-142F-3F4480D33582}"/>
              </a:ext>
            </a:extLst>
          </p:cNvPr>
          <p:cNvPicPr>
            <a:picLocks noChangeAspect="1"/>
          </p:cNvPicPr>
          <p:nvPr/>
        </p:nvPicPr>
        <p:blipFill>
          <a:blip r:embed="rId4"/>
          <a:stretch>
            <a:fillRect/>
          </a:stretch>
        </p:blipFill>
        <p:spPr>
          <a:xfrm>
            <a:off x="8995272" y="4318288"/>
            <a:ext cx="2947684" cy="1922492"/>
          </a:xfrm>
          <a:prstGeom prst="rect">
            <a:avLst/>
          </a:prstGeom>
        </p:spPr>
      </p:pic>
      <p:sp>
        <p:nvSpPr>
          <p:cNvPr id="2" name="テキスト ボックス 1">
            <a:extLst>
              <a:ext uri="{FF2B5EF4-FFF2-40B4-BE49-F238E27FC236}">
                <a16:creationId xmlns:a16="http://schemas.microsoft.com/office/drawing/2014/main" id="{943547F7-F1AF-EE2D-57DC-FB3ECACFF917}"/>
              </a:ext>
            </a:extLst>
          </p:cNvPr>
          <p:cNvSpPr txBox="1"/>
          <p:nvPr/>
        </p:nvSpPr>
        <p:spPr>
          <a:xfrm>
            <a:off x="320306" y="1496260"/>
            <a:ext cx="4498360" cy="584775"/>
          </a:xfrm>
          <a:prstGeom prst="rect">
            <a:avLst/>
          </a:prstGeom>
          <a:noFill/>
        </p:spPr>
        <p:txBody>
          <a:bodyPr wrap="square" rtlCol="0">
            <a:spAutoFit/>
          </a:bodyPr>
          <a:lstStyle/>
          <a:p>
            <a:r>
              <a:rPr lang="ja-JP" altLang="en-US" sz="1600"/>
              <a:t>①以下画面が表示されるので、例えば</a:t>
            </a:r>
            <a:r>
              <a:rPr lang="en-US" altLang="ja-JP" sz="1600"/>
              <a:t>jenkins</a:t>
            </a:r>
            <a:r>
              <a:rPr lang="ja-JP" altLang="en-US" sz="1600"/>
              <a:t>の「インストール」ボタンをクリックします。</a:t>
            </a:r>
            <a:endParaRPr kumimoji="1" lang="ja-JP" altLang="en-US" sz="1600"/>
          </a:p>
        </p:txBody>
      </p:sp>
      <p:sp>
        <p:nvSpPr>
          <p:cNvPr id="4" name="テキスト ボックス 3">
            <a:extLst>
              <a:ext uri="{FF2B5EF4-FFF2-40B4-BE49-F238E27FC236}">
                <a16:creationId xmlns:a16="http://schemas.microsoft.com/office/drawing/2014/main" id="{AADBBE17-B661-B97B-C2D4-4FE34DA1C093}"/>
              </a:ext>
            </a:extLst>
          </p:cNvPr>
          <p:cNvSpPr txBox="1"/>
          <p:nvPr/>
        </p:nvSpPr>
        <p:spPr>
          <a:xfrm>
            <a:off x="4958753" y="1491712"/>
            <a:ext cx="4498360" cy="1077218"/>
          </a:xfrm>
          <a:prstGeom prst="rect">
            <a:avLst/>
          </a:prstGeom>
          <a:noFill/>
        </p:spPr>
        <p:txBody>
          <a:bodyPr wrap="square" rtlCol="0">
            <a:spAutoFit/>
          </a:bodyPr>
          <a:lstStyle/>
          <a:p>
            <a:r>
              <a:rPr lang="ja-JP" altLang="en-US" sz="1600"/>
              <a:t>②パラメータ選定画面を確認し、「保存」ボタンをクリックします。</a:t>
            </a:r>
            <a:endParaRPr lang="en-US" altLang="ja-JP" sz="1600"/>
          </a:p>
          <a:p>
            <a:r>
              <a:rPr lang="en-US" altLang="ja-JP" sz="1600"/>
              <a:t>jenkins</a:t>
            </a:r>
            <a:r>
              <a:rPr lang="ja-JP" altLang="en-US" sz="1600"/>
              <a:t>がインストールされ、サービスを利用することができます。</a:t>
            </a:r>
            <a:endParaRPr kumimoji="1" lang="ja-JP" altLang="en-US" sz="1600"/>
          </a:p>
        </p:txBody>
      </p:sp>
      <p:sp>
        <p:nvSpPr>
          <p:cNvPr id="5" name="正方形/長方形 4">
            <a:extLst>
              <a:ext uri="{FF2B5EF4-FFF2-40B4-BE49-F238E27FC236}">
                <a16:creationId xmlns:a16="http://schemas.microsoft.com/office/drawing/2014/main" id="{16BFB805-AA9D-AF30-789C-5DC9E9854F9D}"/>
              </a:ext>
            </a:extLst>
          </p:cNvPr>
          <p:cNvSpPr/>
          <p:nvPr/>
        </p:nvSpPr>
        <p:spPr>
          <a:xfrm>
            <a:off x="1769197" y="4553789"/>
            <a:ext cx="509183" cy="2315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D8EFF44-73CF-1383-B441-C8B1328256AF}"/>
              </a:ext>
            </a:extLst>
          </p:cNvPr>
          <p:cNvSpPr/>
          <p:nvPr/>
        </p:nvSpPr>
        <p:spPr>
          <a:xfrm>
            <a:off x="7238413" y="5423444"/>
            <a:ext cx="509183" cy="2315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E00E1188-26C9-0C0F-65DE-C960CD3431E5}"/>
              </a:ext>
            </a:extLst>
          </p:cNvPr>
          <p:cNvCxnSpPr/>
          <p:nvPr/>
        </p:nvCxnSpPr>
        <p:spPr>
          <a:xfrm>
            <a:off x="2390775" y="4667250"/>
            <a:ext cx="4514850" cy="75619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7D7DB37-C631-5381-FE95-80ACEBF49DA5}"/>
              </a:ext>
            </a:extLst>
          </p:cNvPr>
          <p:cNvCxnSpPr/>
          <p:nvPr/>
        </p:nvCxnSpPr>
        <p:spPr>
          <a:xfrm flipV="1">
            <a:off x="7902995" y="5191873"/>
            <a:ext cx="1907755" cy="38025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D6DEA195-3D63-A00E-CE80-5DDD4F7F53B9}"/>
              </a:ext>
            </a:extLst>
          </p:cNvPr>
          <p:cNvSpPr txBox="1"/>
          <p:nvPr/>
        </p:nvSpPr>
        <p:spPr>
          <a:xfrm>
            <a:off x="5719482" y="6311545"/>
            <a:ext cx="5351145" cy="307777"/>
          </a:xfrm>
          <a:prstGeom prst="rect">
            <a:avLst/>
          </a:prstGeom>
          <a:noFill/>
        </p:spPr>
        <p:txBody>
          <a:bodyPr wrap="none" rtlCol="0">
            <a:spAutoFit/>
          </a:bodyPr>
          <a:lstStyle/>
          <a:p>
            <a:r>
              <a:rPr kumimoji="1" lang="en-US" altLang="ja-JP" sz="1400">
                <a:solidFill>
                  <a:srgbClr val="FF0000"/>
                </a:solidFill>
              </a:rPr>
              <a:t>※</a:t>
            </a:r>
            <a:r>
              <a:rPr kumimoji="1" lang="ja-JP" altLang="en-US" sz="1400">
                <a:solidFill>
                  <a:srgbClr val="FF0000"/>
                </a:solidFill>
              </a:rPr>
              <a:t>最新版では、多少画面構成が異なっていますので注意願います。</a:t>
            </a:r>
          </a:p>
        </p:txBody>
      </p:sp>
    </p:spTree>
    <p:extLst>
      <p:ext uri="{BB962C8B-B14F-4D97-AF65-F5344CB8AC3E}">
        <p14:creationId xmlns:p14="http://schemas.microsoft.com/office/powerpoint/2010/main" val="25555932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err="1"/>
              <a:t>TrueNAT</a:t>
            </a:r>
            <a:r>
              <a:rPr lang="ja-JP" altLang="en-US"/>
              <a:t>を停止させよう。</a:t>
            </a:r>
            <a:endParaRPr lang="en-US" altLang="ja-JP"/>
          </a:p>
        </p:txBody>
      </p:sp>
      <p:pic>
        <p:nvPicPr>
          <p:cNvPr id="17" name="図 16">
            <a:extLst>
              <a:ext uri="{FF2B5EF4-FFF2-40B4-BE49-F238E27FC236}">
                <a16:creationId xmlns:a16="http://schemas.microsoft.com/office/drawing/2014/main" id="{683DBA7B-0354-6AD4-438A-C746BCAABA5C}"/>
              </a:ext>
            </a:extLst>
          </p:cNvPr>
          <p:cNvPicPr>
            <a:picLocks noChangeAspect="1"/>
          </p:cNvPicPr>
          <p:nvPr/>
        </p:nvPicPr>
        <p:blipFill>
          <a:blip r:embed="rId2"/>
          <a:stretch>
            <a:fillRect/>
          </a:stretch>
        </p:blipFill>
        <p:spPr>
          <a:xfrm>
            <a:off x="304994" y="2706880"/>
            <a:ext cx="5910640" cy="3451549"/>
          </a:xfrm>
          <a:prstGeom prst="rect">
            <a:avLst/>
          </a:prstGeom>
        </p:spPr>
      </p:pic>
      <p:pic>
        <p:nvPicPr>
          <p:cNvPr id="19" name="図 18">
            <a:extLst>
              <a:ext uri="{FF2B5EF4-FFF2-40B4-BE49-F238E27FC236}">
                <a16:creationId xmlns:a16="http://schemas.microsoft.com/office/drawing/2014/main" id="{4DB6A090-D576-B6E8-4648-9B2619FD5DED}"/>
              </a:ext>
            </a:extLst>
          </p:cNvPr>
          <p:cNvPicPr>
            <a:picLocks noChangeAspect="1"/>
          </p:cNvPicPr>
          <p:nvPr/>
        </p:nvPicPr>
        <p:blipFill>
          <a:blip r:embed="rId3"/>
          <a:stretch>
            <a:fillRect/>
          </a:stretch>
        </p:blipFill>
        <p:spPr>
          <a:xfrm>
            <a:off x="6396326" y="2706880"/>
            <a:ext cx="2990850" cy="2552700"/>
          </a:xfrm>
          <a:prstGeom prst="rect">
            <a:avLst/>
          </a:prstGeom>
        </p:spPr>
      </p:pic>
      <p:pic>
        <p:nvPicPr>
          <p:cNvPr id="23" name="図 22">
            <a:extLst>
              <a:ext uri="{FF2B5EF4-FFF2-40B4-BE49-F238E27FC236}">
                <a16:creationId xmlns:a16="http://schemas.microsoft.com/office/drawing/2014/main" id="{B8AF37C7-E97D-3405-D42F-1A639B881BD1}"/>
              </a:ext>
            </a:extLst>
          </p:cNvPr>
          <p:cNvPicPr>
            <a:picLocks noChangeAspect="1"/>
          </p:cNvPicPr>
          <p:nvPr/>
        </p:nvPicPr>
        <p:blipFill>
          <a:blip r:embed="rId4"/>
          <a:stretch>
            <a:fillRect/>
          </a:stretch>
        </p:blipFill>
        <p:spPr>
          <a:xfrm>
            <a:off x="9553750" y="2706880"/>
            <a:ext cx="2502013" cy="1303260"/>
          </a:xfrm>
          <a:prstGeom prst="rect">
            <a:avLst/>
          </a:prstGeom>
        </p:spPr>
      </p:pic>
      <p:sp>
        <p:nvSpPr>
          <p:cNvPr id="2" name="テキスト ボックス 1">
            <a:extLst>
              <a:ext uri="{FF2B5EF4-FFF2-40B4-BE49-F238E27FC236}">
                <a16:creationId xmlns:a16="http://schemas.microsoft.com/office/drawing/2014/main" id="{4287D568-F2B5-3136-3A95-9ED7F6FE1319}"/>
              </a:ext>
            </a:extLst>
          </p:cNvPr>
          <p:cNvSpPr txBox="1"/>
          <p:nvPr/>
        </p:nvSpPr>
        <p:spPr>
          <a:xfrm>
            <a:off x="320306" y="1496260"/>
            <a:ext cx="5137519" cy="338554"/>
          </a:xfrm>
          <a:prstGeom prst="rect">
            <a:avLst/>
          </a:prstGeom>
          <a:noFill/>
        </p:spPr>
        <p:txBody>
          <a:bodyPr wrap="square" rtlCol="0">
            <a:spAutoFit/>
          </a:bodyPr>
          <a:lstStyle/>
          <a:p>
            <a:r>
              <a:rPr kumimoji="1" lang="ja-JP" altLang="en-US" sz="1600"/>
              <a:t>①</a:t>
            </a:r>
            <a:r>
              <a:rPr lang="ja-JP" altLang="en-US" sz="1600"/>
              <a:t>メインページにアクセスしてください。</a:t>
            </a:r>
            <a:endParaRPr kumimoji="1" lang="ja-JP" altLang="en-US" sz="1600"/>
          </a:p>
        </p:txBody>
      </p:sp>
      <p:sp>
        <p:nvSpPr>
          <p:cNvPr id="3" name="テキスト ボックス 2">
            <a:extLst>
              <a:ext uri="{FF2B5EF4-FFF2-40B4-BE49-F238E27FC236}">
                <a16:creationId xmlns:a16="http://schemas.microsoft.com/office/drawing/2014/main" id="{BF71700D-A049-9974-233E-90298CD25A7E}"/>
              </a:ext>
            </a:extLst>
          </p:cNvPr>
          <p:cNvSpPr txBox="1"/>
          <p:nvPr/>
        </p:nvSpPr>
        <p:spPr>
          <a:xfrm>
            <a:off x="9305925" y="1443243"/>
            <a:ext cx="2719820" cy="830997"/>
          </a:xfrm>
          <a:prstGeom prst="rect">
            <a:avLst/>
          </a:prstGeom>
          <a:noFill/>
        </p:spPr>
        <p:txBody>
          <a:bodyPr wrap="square" rtlCol="0">
            <a:spAutoFit/>
          </a:bodyPr>
          <a:lstStyle/>
          <a:p>
            <a:r>
              <a:rPr lang="ja-JP" altLang="en-US" sz="1600"/>
              <a:t>③以下確認画面が表示されるので、「シャットダウン」ボタンをクリックしてください。</a:t>
            </a:r>
            <a:endParaRPr kumimoji="1" lang="ja-JP" altLang="en-US" sz="1600"/>
          </a:p>
        </p:txBody>
      </p:sp>
      <p:sp>
        <p:nvSpPr>
          <p:cNvPr id="4" name="テキスト ボックス 3">
            <a:extLst>
              <a:ext uri="{FF2B5EF4-FFF2-40B4-BE49-F238E27FC236}">
                <a16:creationId xmlns:a16="http://schemas.microsoft.com/office/drawing/2014/main" id="{97D4C49B-3459-8EA1-C6ED-40B51B358B3C}"/>
              </a:ext>
            </a:extLst>
          </p:cNvPr>
          <p:cNvSpPr txBox="1"/>
          <p:nvPr/>
        </p:nvSpPr>
        <p:spPr>
          <a:xfrm>
            <a:off x="5882445" y="1491712"/>
            <a:ext cx="3577439" cy="584775"/>
          </a:xfrm>
          <a:prstGeom prst="rect">
            <a:avLst/>
          </a:prstGeom>
          <a:noFill/>
        </p:spPr>
        <p:txBody>
          <a:bodyPr wrap="square" rtlCol="0">
            <a:spAutoFit/>
          </a:bodyPr>
          <a:lstStyle/>
          <a:p>
            <a:r>
              <a:rPr kumimoji="1" lang="ja-JP" altLang="en-US" sz="1600"/>
              <a:t>②「」アイコン→「シャットダウン」をクリックしてください。</a:t>
            </a:r>
          </a:p>
        </p:txBody>
      </p:sp>
      <p:sp>
        <p:nvSpPr>
          <p:cNvPr id="5" name="正方形/長方形 4">
            <a:extLst>
              <a:ext uri="{FF2B5EF4-FFF2-40B4-BE49-F238E27FC236}">
                <a16:creationId xmlns:a16="http://schemas.microsoft.com/office/drawing/2014/main" id="{8ADB4440-F6D1-897D-3325-E714E46D55BD}"/>
              </a:ext>
            </a:extLst>
          </p:cNvPr>
          <p:cNvSpPr/>
          <p:nvPr/>
        </p:nvSpPr>
        <p:spPr>
          <a:xfrm>
            <a:off x="5789738" y="2948553"/>
            <a:ext cx="512002" cy="2315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1A65E48-9E10-F3D3-A43E-B314348F6041}"/>
              </a:ext>
            </a:extLst>
          </p:cNvPr>
          <p:cNvSpPr/>
          <p:nvPr/>
        </p:nvSpPr>
        <p:spPr>
          <a:xfrm>
            <a:off x="8380538" y="3358510"/>
            <a:ext cx="618682" cy="55055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D14ECB53-25B1-E04C-9CBD-C067B93F0829}"/>
              </a:ext>
            </a:extLst>
          </p:cNvPr>
          <p:cNvSpPr/>
          <p:nvPr/>
        </p:nvSpPr>
        <p:spPr>
          <a:xfrm>
            <a:off x="7185770" y="4617720"/>
            <a:ext cx="1729629" cy="4191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EC743A3-8CCB-5A25-4FE5-DF799BB1CDF1}"/>
              </a:ext>
            </a:extLst>
          </p:cNvPr>
          <p:cNvSpPr/>
          <p:nvPr/>
        </p:nvSpPr>
        <p:spPr>
          <a:xfrm>
            <a:off x="10858500" y="3393570"/>
            <a:ext cx="989746" cy="4191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A7E7200-3CAB-CF2C-A8F0-DE380B4DBF0B}"/>
              </a:ext>
            </a:extLst>
          </p:cNvPr>
          <p:cNvCxnSpPr>
            <a:cxnSpLocks/>
          </p:cNvCxnSpPr>
          <p:nvPr/>
        </p:nvCxnSpPr>
        <p:spPr>
          <a:xfrm>
            <a:off x="11334750" y="3893820"/>
            <a:ext cx="0" cy="2495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23C2B247-46F4-8E8D-AE7A-68249805EAE9}"/>
              </a:ext>
            </a:extLst>
          </p:cNvPr>
          <p:cNvSpPr txBox="1"/>
          <p:nvPr/>
        </p:nvSpPr>
        <p:spPr>
          <a:xfrm>
            <a:off x="9519474" y="4091509"/>
            <a:ext cx="2636800" cy="523220"/>
          </a:xfrm>
          <a:prstGeom prst="rect">
            <a:avLst/>
          </a:prstGeom>
          <a:noFill/>
        </p:spPr>
        <p:txBody>
          <a:bodyPr wrap="square" rtlCol="0">
            <a:spAutoFit/>
          </a:bodyPr>
          <a:lstStyle/>
          <a:p>
            <a:r>
              <a:rPr kumimoji="1" lang="ja-JP" altLang="en-US" sz="1400"/>
              <a:t>仮想マシンがシャットダウンされます。</a:t>
            </a:r>
          </a:p>
        </p:txBody>
      </p:sp>
      <p:pic>
        <p:nvPicPr>
          <p:cNvPr id="15" name="図 14">
            <a:extLst>
              <a:ext uri="{FF2B5EF4-FFF2-40B4-BE49-F238E27FC236}">
                <a16:creationId xmlns:a16="http://schemas.microsoft.com/office/drawing/2014/main" id="{1911EF6F-D607-5C48-87BC-EC977B9848E7}"/>
              </a:ext>
            </a:extLst>
          </p:cNvPr>
          <p:cNvPicPr>
            <a:picLocks noChangeAspect="1"/>
          </p:cNvPicPr>
          <p:nvPr/>
        </p:nvPicPr>
        <p:blipFill>
          <a:blip r:embed="rId5"/>
          <a:stretch>
            <a:fillRect/>
          </a:stretch>
        </p:blipFill>
        <p:spPr>
          <a:xfrm>
            <a:off x="9685793" y="4616342"/>
            <a:ext cx="2285738" cy="1781470"/>
          </a:xfrm>
          <a:prstGeom prst="rect">
            <a:avLst/>
          </a:prstGeom>
        </p:spPr>
      </p:pic>
      <p:sp>
        <p:nvSpPr>
          <p:cNvPr id="10" name="テキスト ボックス 9">
            <a:extLst>
              <a:ext uri="{FF2B5EF4-FFF2-40B4-BE49-F238E27FC236}">
                <a16:creationId xmlns:a16="http://schemas.microsoft.com/office/drawing/2014/main" id="{4381FC62-A555-6EF4-0713-BC2A077C95A1}"/>
              </a:ext>
            </a:extLst>
          </p:cNvPr>
          <p:cNvSpPr txBox="1"/>
          <p:nvPr/>
        </p:nvSpPr>
        <p:spPr>
          <a:xfrm>
            <a:off x="5719482" y="6311545"/>
            <a:ext cx="5351145" cy="307777"/>
          </a:xfrm>
          <a:prstGeom prst="rect">
            <a:avLst/>
          </a:prstGeom>
          <a:noFill/>
        </p:spPr>
        <p:txBody>
          <a:bodyPr wrap="none" rtlCol="0">
            <a:spAutoFit/>
          </a:bodyPr>
          <a:lstStyle/>
          <a:p>
            <a:r>
              <a:rPr kumimoji="1" lang="en-US" altLang="ja-JP" sz="1400">
                <a:solidFill>
                  <a:srgbClr val="FF0000"/>
                </a:solidFill>
              </a:rPr>
              <a:t>※</a:t>
            </a:r>
            <a:r>
              <a:rPr kumimoji="1" lang="ja-JP" altLang="en-US" sz="1400">
                <a:solidFill>
                  <a:srgbClr val="FF0000"/>
                </a:solidFill>
              </a:rPr>
              <a:t>最新版では、多少画面構成が異なっていますので注意願います。</a:t>
            </a:r>
          </a:p>
        </p:txBody>
      </p:sp>
    </p:spTree>
    <p:extLst>
      <p:ext uri="{BB962C8B-B14F-4D97-AF65-F5344CB8AC3E}">
        <p14:creationId xmlns:p14="http://schemas.microsoft.com/office/powerpoint/2010/main" val="677029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2-1-6.</a:t>
            </a:r>
            <a:r>
              <a:rPr lang="ja-JP" altLang="en-US"/>
              <a:t>練習</a:t>
            </a:r>
          </a:p>
        </p:txBody>
      </p:sp>
      <p:sp>
        <p:nvSpPr>
          <p:cNvPr id="3" name="テキスト ボックス 2">
            <a:extLst>
              <a:ext uri="{FF2B5EF4-FFF2-40B4-BE49-F238E27FC236}">
                <a16:creationId xmlns:a16="http://schemas.microsoft.com/office/drawing/2014/main" id="{E63CE950-7EA1-3104-A66C-223D07BAFE7E}"/>
              </a:ext>
            </a:extLst>
          </p:cNvPr>
          <p:cNvSpPr txBox="1"/>
          <p:nvPr/>
        </p:nvSpPr>
        <p:spPr>
          <a:xfrm>
            <a:off x="1277279" y="1981200"/>
            <a:ext cx="8226932" cy="307777"/>
          </a:xfrm>
          <a:prstGeom prst="rect">
            <a:avLst/>
          </a:prstGeom>
          <a:noFill/>
        </p:spPr>
        <p:txBody>
          <a:bodyPr wrap="none" rtlCol="0">
            <a:spAutoFit/>
          </a:bodyPr>
          <a:lstStyle/>
          <a:p>
            <a:r>
              <a:rPr kumimoji="1" lang="en-US" altLang="ja-JP" sz="1400"/>
              <a:t>https://www.truenas.com/evaluating-truenas-scale/#TrueNAS-PDF-df_85947/1/</a:t>
            </a:r>
            <a:endParaRPr kumimoji="1" lang="ja-JP" altLang="en-US" sz="1400"/>
          </a:p>
        </p:txBody>
      </p:sp>
      <p:pic>
        <p:nvPicPr>
          <p:cNvPr id="5" name="図 4">
            <a:extLst>
              <a:ext uri="{FF2B5EF4-FFF2-40B4-BE49-F238E27FC236}">
                <a16:creationId xmlns:a16="http://schemas.microsoft.com/office/drawing/2014/main" id="{91D562FC-5930-D38C-8337-AA0C6D539CDB}"/>
              </a:ext>
            </a:extLst>
          </p:cNvPr>
          <p:cNvPicPr>
            <a:picLocks noChangeAspect="1"/>
          </p:cNvPicPr>
          <p:nvPr/>
        </p:nvPicPr>
        <p:blipFill>
          <a:blip r:embed="rId2"/>
          <a:stretch>
            <a:fillRect/>
          </a:stretch>
        </p:blipFill>
        <p:spPr>
          <a:xfrm>
            <a:off x="1375798" y="2355997"/>
            <a:ext cx="4229982" cy="3990975"/>
          </a:xfrm>
          <a:prstGeom prst="rect">
            <a:avLst/>
          </a:prstGeom>
        </p:spPr>
      </p:pic>
      <p:pic>
        <p:nvPicPr>
          <p:cNvPr id="8" name="図 7">
            <a:extLst>
              <a:ext uri="{FF2B5EF4-FFF2-40B4-BE49-F238E27FC236}">
                <a16:creationId xmlns:a16="http://schemas.microsoft.com/office/drawing/2014/main" id="{BDB50F35-2515-16BF-6990-3D625B374BCD}"/>
              </a:ext>
            </a:extLst>
          </p:cNvPr>
          <p:cNvPicPr>
            <a:picLocks noChangeAspect="1"/>
          </p:cNvPicPr>
          <p:nvPr/>
        </p:nvPicPr>
        <p:blipFill>
          <a:blip r:embed="rId3"/>
          <a:stretch>
            <a:fillRect/>
          </a:stretch>
        </p:blipFill>
        <p:spPr>
          <a:xfrm>
            <a:off x="6199893" y="2387896"/>
            <a:ext cx="4876800" cy="3927178"/>
          </a:xfrm>
          <a:prstGeom prst="rect">
            <a:avLst/>
          </a:prstGeom>
        </p:spPr>
      </p:pic>
      <p:sp>
        <p:nvSpPr>
          <p:cNvPr id="9" name="テキスト ボックス 8">
            <a:extLst>
              <a:ext uri="{FF2B5EF4-FFF2-40B4-BE49-F238E27FC236}">
                <a16:creationId xmlns:a16="http://schemas.microsoft.com/office/drawing/2014/main" id="{5B647732-F58D-3CF0-28D0-EC97D6C51F56}"/>
              </a:ext>
            </a:extLst>
          </p:cNvPr>
          <p:cNvSpPr txBox="1"/>
          <p:nvPr/>
        </p:nvSpPr>
        <p:spPr>
          <a:xfrm>
            <a:off x="609600" y="1238250"/>
            <a:ext cx="8448147" cy="369332"/>
          </a:xfrm>
          <a:prstGeom prst="rect">
            <a:avLst/>
          </a:prstGeom>
          <a:noFill/>
        </p:spPr>
        <p:txBody>
          <a:bodyPr wrap="none" rtlCol="0">
            <a:spAutoFit/>
          </a:bodyPr>
          <a:lstStyle/>
          <a:p>
            <a:r>
              <a:rPr lang="en-US" altLang="ja-JP"/>
              <a:t>TrueNAS</a:t>
            </a:r>
            <a:r>
              <a:rPr lang="ja-JP" altLang="en-US"/>
              <a:t>のマニュアルは、</a:t>
            </a:r>
            <a:r>
              <a:rPr lang="en-US" altLang="ja-JP"/>
              <a:t>web</a:t>
            </a:r>
            <a:r>
              <a:rPr lang="ja-JP" altLang="en-US"/>
              <a:t>で公開されていますので、ご参考にしてください。</a:t>
            </a:r>
            <a:endParaRPr kumimoji="1" lang="ja-JP" altLang="en-US"/>
          </a:p>
        </p:txBody>
      </p:sp>
      <p:sp>
        <p:nvSpPr>
          <p:cNvPr id="12" name="テキスト プレースホルダー 8">
            <a:extLst>
              <a:ext uri="{FF2B5EF4-FFF2-40B4-BE49-F238E27FC236}">
                <a16:creationId xmlns:a16="http://schemas.microsoft.com/office/drawing/2014/main" id="{922990F8-1541-CB37-9DE4-2F4C9641EDD2}"/>
              </a:ext>
            </a:extLst>
          </p:cNvPr>
          <p:cNvSpPr txBox="1">
            <a:spLocks/>
          </p:cNvSpPr>
          <p:nvPr/>
        </p:nvSpPr>
        <p:spPr>
          <a:xfrm>
            <a:off x="304994" y="920928"/>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操作マニュアル</a:t>
            </a:r>
            <a:endParaRPr lang="en-US" altLang="ja-JP"/>
          </a:p>
        </p:txBody>
      </p:sp>
    </p:spTree>
    <p:extLst>
      <p:ext uri="{BB962C8B-B14F-4D97-AF65-F5344CB8AC3E}">
        <p14:creationId xmlns:p14="http://schemas.microsoft.com/office/powerpoint/2010/main" val="2071191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1DAC18D-63B1-AFEA-EDE0-94E20E35B27A}"/>
              </a:ext>
            </a:extLst>
          </p:cNvPr>
          <p:cNvSpPr>
            <a:spLocks noGrp="1"/>
          </p:cNvSpPr>
          <p:nvPr>
            <p:ph type="title"/>
          </p:nvPr>
        </p:nvSpPr>
        <p:spPr/>
        <p:txBody>
          <a:bodyPr/>
          <a:lstStyle/>
          <a:p>
            <a:r>
              <a:rPr lang="en-US" altLang="ja-JP"/>
              <a:t>2-2.</a:t>
            </a:r>
            <a:r>
              <a:rPr lang="ja-JP" altLang="en-US"/>
              <a:t>（仮想</a:t>
            </a:r>
            <a:r>
              <a:rPr lang="en-US" altLang="ja-JP"/>
              <a:t>Linux</a:t>
            </a:r>
            <a:r>
              <a:rPr lang="ja-JP" altLang="en-US"/>
              <a:t>）</a:t>
            </a:r>
            <a:r>
              <a:rPr lang="en-US" altLang="ja-JP"/>
              <a:t>web</a:t>
            </a:r>
            <a:r>
              <a:rPr lang="ja-JP" altLang="en-US"/>
              <a:t>サーバ、データベースサーバの構築　</a:t>
            </a:r>
          </a:p>
        </p:txBody>
      </p:sp>
    </p:spTree>
    <p:extLst>
      <p:ext uri="{BB962C8B-B14F-4D97-AF65-F5344CB8AC3E}">
        <p14:creationId xmlns:p14="http://schemas.microsoft.com/office/powerpoint/2010/main" val="4245872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normAutofit/>
          </a:bodyPr>
          <a:lstStyle/>
          <a:p>
            <a:r>
              <a:rPr lang="en-US" altLang="ja-JP"/>
              <a:t>2-2.</a:t>
            </a:r>
            <a:r>
              <a:rPr lang="ja-JP" altLang="en-US"/>
              <a:t>（仮想</a:t>
            </a:r>
            <a:r>
              <a:rPr lang="en-US" altLang="ja-JP"/>
              <a:t>Linux</a:t>
            </a:r>
            <a:r>
              <a:rPr lang="ja-JP" altLang="en-US"/>
              <a:t>）</a:t>
            </a:r>
            <a:r>
              <a:rPr lang="en-US" altLang="ja-JP"/>
              <a:t>web</a:t>
            </a:r>
            <a:r>
              <a:rPr lang="ja-JP" altLang="en-US"/>
              <a:t>サーバ、データベースサーバの構築　　　　　</a:t>
            </a:r>
          </a:p>
        </p:txBody>
      </p:sp>
      <p:sp>
        <p:nvSpPr>
          <p:cNvPr id="9" name="テキスト プレースホルダー 8">
            <a:extLst>
              <a:ext uri="{FF2B5EF4-FFF2-40B4-BE49-F238E27FC236}">
                <a16:creationId xmlns:a16="http://schemas.microsoft.com/office/drawing/2014/main" id="{679CC0FF-5E8F-3E75-A71B-D2A88F83C861}"/>
              </a:ext>
            </a:extLst>
          </p:cNvPr>
          <p:cNvSpPr>
            <a:spLocks noGrp="1"/>
          </p:cNvSpPr>
          <p:nvPr>
            <p:ph type="body" sz="quarter" idx="13"/>
          </p:nvPr>
        </p:nvSpPr>
        <p:spPr>
          <a:xfrm>
            <a:off x="267628" y="873747"/>
            <a:ext cx="11675326" cy="2212353"/>
          </a:xfrm>
        </p:spPr>
        <p:txBody>
          <a:bodyPr/>
          <a:lstStyle/>
          <a:p>
            <a:r>
              <a:rPr lang="ja-JP" altLang="en-US"/>
              <a:t>開発者は、開発（プログラミング）を行えば良い訳ではありません。昔は、一から開発を行うことが多かったのですが、現在では、既存にあるコンポーネント、パーツ、システム、フレームワークにビジネスロジックを追加する形で開発を行っていきます。</a:t>
            </a:r>
            <a:endParaRPr lang="en-US" altLang="ja-JP"/>
          </a:p>
          <a:p>
            <a:r>
              <a:rPr lang="ja-JP" altLang="en-US"/>
              <a:t>そのため、簡単なサーバ構築や各フレームワークの関連性などの基礎知識をつける必要があるのです。</a:t>
            </a:r>
            <a:endParaRPr lang="en-US" altLang="ja-JP"/>
          </a:p>
          <a:p>
            <a:r>
              <a:rPr lang="ja-JP" altLang="en-US"/>
              <a:t>ここでは、開発する</a:t>
            </a:r>
            <a:r>
              <a:rPr lang="en-US" altLang="ja-JP"/>
              <a:t>Web</a:t>
            </a:r>
            <a:r>
              <a:rPr lang="ja-JP" altLang="en-US"/>
              <a:t>システムを稼働させるための</a:t>
            </a:r>
            <a:r>
              <a:rPr lang="en-US" altLang="ja-JP"/>
              <a:t>Web</a:t>
            </a:r>
            <a:r>
              <a:rPr lang="ja-JP" altLang="en-US"/>
              <a:t>サーバおよびデータベースサーバを構築する手順を説明します。</a:t>
            </a:r>
            <a:endParaRPr lang="en-US" altLang="ja-JP"/>
          </a:p>
        </p:txBody>
      </p:sp>
      <p:sp>
        <p:nvSpPr>
          <p:cNvPr id="13" name="テキスト プレースホルダー 12">
            <a:extLst>
              <a:ext uri="{FF2B5EF4-FFF2-40B4-BE49-F238E27FC236}">
                <a16:creationId xmlns:a16="http://schemas.microsoft.com/office/drawing/2014/main" id="{7F3F545C-49A2-3830-1B43-80D36CAB57B6}"/>
              </a:ext>
            </a:extLst>
          </p:cNvPr>
          <p:cNvSpPr>
            <a:spLocks noGrp="1"/>
          </p:cNvSpPr>
          <p:nvPr>
            <p:ph type="body" sz="quarter" idx="14"/>
          </p:nvPr>
        </p:nvSpPr>
        <p:spPr>
          <a:xfrm>
            <a:off x="267628" y="3307643"/>
            <a:ext cx="11637962" cy="373063"/>
          </a:xfrm>
        </p:spPr>
        <p:txBody>
          <a:bodyPr/>
          <a:lstStyle/>
          <a:p>
            <a:r>
              <a:rPr lang="ja-JP" altLang="en-US"/>
              <a:t>概要</a:t>
            </a:r>
          </a:p>
        </p:txBody>
      </p:sp>
      <p:sp>
        <p:nvSpPr>
          <p:cNvPr id="3" name="テキスト ボックス 2">
            <a:extLst>
              <a:ext uri="{FF2B5EF4-FFF2-40B4-BE49-F238E27FC236}">
                <a16:creationId xmlns:a16="http://schemas.microsoft.com/office/drawing/2014/main" id="{CC83ADF3-6371-90CF-E9BD-F2669C4665D0}"/>
              </a:ext>
            </a:extLst>
          </p:cNvPr>
          <p:cNvSpPr txBox="1"/>
          <p:nvPr/>
        </p:nvSpPr>
        <p:spPr>
          <a:xfrm>
            <a:off x="1036026" y="3902249"/>
            <a:ext cx="5593374" cy="1477328"/>
          </a:xfrm>
          <a:prstGeom prst="rect">
            <a:avLst/>
          </a:prstGeom>
          <a:noFill/>
        </p:spPr>
        <p:txBody>
          <a:bodyPr wrap="square">
            <a:spAutoFit/>
          </a:bodyPr>
          <a:lstStyle/>
          <a:p>
            <a:r>
              <a:rPr lang="en-US" altLang="ja-JP"/>
              <a:t>1.</a:t>
            </a:r>
            <a:r>
              <a:rPr lang="ja-JP" altLang="en-US"/>
              <a:t>「データベースサーバ</a:t>
            </a:r>
            <a:r>
              <a:rPr lang="en-US" altLang="ja-JP"/>
              <a:t>(Linux)</a:t>
            </a:r>
            <a:r>
              <a:rPr lang="ja-JP" altLang="en-US"/>
              <a:t>」構築</a:t>
            </a:r>
          </a:p>
          <a:p>
            <a:r>
              <a:rPr lang="ja-JP" altLang="en-US"/>
              <a:t>　</a:t>
            </a:r>
            <a:endParaRPr lang="en-US" altLang="ja-JP"/>
          </a:p>
          <a:p>
            <a:endParaRPr lang="en-US" altLang="ja-JP"/>
          </a:p>
          <a:p>
            <a:r>
              <a:rPr lang="ja-JP" altLang="en-US"/>
              <a:t>２</a:t>
            </a:r>
            <a:r>
              <a:rPr lang="en-US" altLang="ja-JP"/>
              <a:t>.</a:t>
            </a:r>
            <a:r>
              <a:rPr lang="ja-JP" altLang="en-US"/>
              <a:t>「</a:t>
            </a:r>
            <a:r>
              <a:rPr lang="en-US" altLang="ja-JP"/>
              <a:t>web</a:t>
            </a:r>
            <a:r>
              <a:rPr lang="ja-JP" altLang="en-US"/>
              <a:t>サーバ</a:t>
            </a:r>
            <a:r>
              <a:rPr lang="en-US" altLang="ja-JP"/>
              <a:t>(</a:t>
            </a:r>
            <a:r>
              <a:rPr lang="en-US" altLang="ja-JP" err="1"/>
              <a:t>WinServer</a:t>
            </a:r>
            <a:r>
              <a:rPr lang="en-US" altLang="ja-JP"/>
              <a:t>)</a:t>
            </a:r>
            <a:r>
              <a:rPr lang="ja-JP" altLang="en-US"/>
              <a:t>」構築</a:t>
            </a:r>
            <a:endParaRPr lang="en-US" altLang="ja-JP"/>
          </a:p>
          <a:p>
            <a:endParaRPr lang="ja-JP" altLang="en-US"/>
          </a:p>
        </p:txBody>
      </p:sp>
      <p:pic>
        <p:nvPicPr>
          <p:cNvPr id="2" name="図 1">
            <a:extLst>
              <a:ext uri="{FF2B5EF4-FFF2-40B4-BE49-F238E27FC236}">
                <a16:creationId xmlns:a16="http://schemas.microsoft.com/office/drawing/2014/main" id="{3912B664-1022-6D6C-5377-4A5A2C183FEF}"/>
              </a:ext>
            </a:extLst>
          </p:cNvPr>
          <p:cNvPicPr>
            <a:picLocks noChangeAspect="1"/>
          </p:cNvPicPr>
          <p:nvPr/>
        </p:nvPicPr>
        <p:blipFill>
          <a:blip r:embed="rId2"/>
          <a:stretch>
            <a:fillRect/>
          </a:stretch>
        </p:blipFill>
        <p:spPr>
          <a:xfrm>
            <a:off x="7543851" y="3771901"/>
            <a:ext cx="4506118" cy="2534691"/>
          </a:xfrm>
          <a:prstGeom prst="rect">
            <a:avLst/>
          </a:prstGeom>
        </p:spPr>
      </p:pic>
      <p:sp>
        <p:nvSpPr>
          <p:cNvPr id="4" name="テキスト ボックス 3">
            <a:extLst>
              <a:ext uri="{FF2B5EF4-FFF2-40B4-BE49-F238E27FC236}">
                <a16:creationId xmlns:a16="http://schemas.microsoft.com/office/drawing/2014/main" id="{F7519D71-01EA-EA34-054A-567F49FE97AC}"/>
              </a:ext>
            </a:extLst>
          </p:cNvPr>
          <p:cNvSpPr txBox="1"/>
          <p:nvPr/>
        </p:nvSpPr>
        <p:spPr>
          <a:xfrm>
            <a:off x="7519787" y="3356972"/>
            <a:ext cx="646331" cy="369332"/>
          </a:xfrm>
          <a:prstGeom prst="rect">
            <a:avLst/>
          </a:prstGeom>
          <a:noFill/>
        </p:spPr>
        <p:txBody>
          <a:bodyPr wrap="none" rtlCol="0">
            <a:spAutoFit/>
          </a:bodyPr>
          <a:lstStyle/>
          <a:p>
            <a:r>
              <a:rPr kumimoji="1" lang="ja-JP" altLang="en-US"/>
              <a:t>完成</a:t>
            </a:r>
          </a:p>
        </p:txBody>
      </p:sp>
    </p:spTree>
    <p:extLst>
      <p:ext uri="{BB962C8B-B14F-4D97-AF65-F5344CB8AC3E}">
        <p14:creationId xmlns:p14="http://schemas.microsoft.com/office/powerpoint/2010/main" val="287822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2-1-1.</a:t>
            </a:r>
            <a:r>
              <a:rPr lang="ja-JP" altLang="en-US"/>
              <a:t>仮想化技術</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861440"/>
            <a:ext cx="11344390" cy="11125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ここでは、開発環境に使用する仮想化技術について、簡単に説明します。</a:t>
            </a:r>
            <a:endParaRPr kumimoji="1" lang="en-US" altLang="ja-JP"/>
          </a:p>
          <a:p>
            <a:r>
              <a:rPr lang="ja-JP" altLang="en-US"/>
              <a:t>また、仮想化に使用できる</a:t>
            </a:r>
            <a:r>
              <a:rPr lang="en-US" altLang="ja-JP"/>
              <a:t>PC</a:t>
            </a:r>
            <a:r>
              <a:rPr lang="ja-JP" altLang="en-US"/>
              <a:t>の仕様や仮想化ソフトの種類についても説明致します。</a:t>
            </a:r>
            <a:endParaRPr kumimoji="1" lang="en-US" altLang="ja-JP"/>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314832" y="2169794"/>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仮想化とは、</a:t>
            </a:r>
            <a:endParaRPr lang="en-US" altLang="ja-JP"/>
          </a:p>
        </p:txBody>
      </p:sp>
      <p:sp>
        <p:nvSpPr>
          <p:cNvPr id="4" name="テキスト ボックス 3">
            <a:extLst>
              <a:ext uri="{FF2B5EF4-FFF2-40B4-BE49-F238E27FC236}">
                <a16:creationId xmlns:a16="http://schemas.microsoft.com/office/drawing/2014/main" id="{501EBFDA-D918-51C2-3FCA-A286E68117AC}"/>
              </a:ext>
            </a:extLst>
          </p:cNvPr>
          <p:cNvSpPr txBox="1"/>
          <p:nvPr/>
        </p:nvSpPr>
        <p:spPr>
          <a:xfrm>
            <a:off x="583894" y="2497330"/>
            <a:ext cx="11322356" cy="1200329"/>
          </a:xfrm>
          <a:prstGeom prst="rect">
            <a:avLst/>
          </a:prstGeom>
          <a:noFill/>
        </p:spPr>
        <p:txBody>
          <a:bodyPr wrap="square" rtlCol="0">
            <a:spAutoFit/>
          </a:bodyPr>
          <a:lstStyle/>
          <a:p>
            <a:r>
              <a:rPr kumimoji="1" lang="ja-JP" altLang="en-US"/>
              <a:t>　サーバ仮想化とは、ソフトウェアによって複数のハードウェアを統合することで、１台のサーバが複数のサーバのように振る舞うことができるようにする技術です。ユーザからは、実際に複数のサーバを活用しているかのように見えます。ベースとなる１台のサーバを「物理サーバ」、仮想化されたサーバを「仮想サーバ」と呼びます。なお、サーバとはサービスを提供するコンピュータのことを指します。</a:t>
            </a:r>
          </a:p>
        </p:txBody>
      </p:sp>
      <p:pic>
        <p:nvPicPr>
          <p:cNvPr id="5" name="Picture 2">
            <a:extLst>
              <a:ext uri="{FF2B5EF4-FFF2-40B4-BE49-F238E27FC236}">
                <a16:creationId xmlns:a16="http://schemas.microsoft.com/office/drawing/2014/main" id="{AF728F02-A32D-162E-568C-E2BA05014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847" y="3697659"/>
            <a:ext cx="6283105" cy="271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0934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ja-JP" altLang="en-US"/>
              <a:t>データベースサーバの構築</a:t>
            </a:r>
            <a:endParaRPr lang="en-US" altLang="ja-JP"/>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1302114"/>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今回の</a:t>
            </a:r>
            <a:r>
              <a:rPr kumimoji="1" lang="en-US" altLang="ja-JP"/>
              <a:t>web</a:t>
            </a:r>
            <a:r>
              <a:rPr kumimoji="1" lang="ja-JP" altLang="en-US"/>
              <a:t>システム開発「住所録データベース」では、データベースに</a:t>
            </a:r>
            <a:r>
              <a:rPr kumimoji="1" lang="en-US" altLang="ja-JP"/>
              <a:t>SQL</a:t>
            </a:r>
            <a:r>
              <a:rPr kumimoji="1" lang="ja-JP" altLang="en-US"/>
              <a:t>準拠のオープンソース・リレーショナルデータベース「</a:t>
            </a:r>
            <a:r>
              <a:rPr kumimoji="1" lang="en-US" altLang="ja-JP"/>
              <a:t>PostgreSQL</a:t>
            </a:r>
            <a:r>
              <a:rPr kumimoji="1" lang="ja-JP" altLang="en-US"/>
              <a:t>」を使用してデータを管理します。</a:t>
            </a:r>
            <a:endParaRPr kumimoji="1" lang="en-US" altLang="ja-JP"/>
          </a:p>
          <a:p>
            <a:r>
              <a:rPr lang="en-US" altLang="ja-JP"/>
              <a:t>Web</a:t>
            </a:r>
            <a:r>
              <a:rPr lang="ja-JP" altLang="en-US"/>
              <a:t>上から入力された住所データは、</a:t>
            </a:r>
            <a:r>
              <a:rPr lang="en-US" altLang="ja-JP"/>
              <a:t>SQL</a:t>
            </a:r>
            <a:r>
              <a:rPr lang="ja-JP" altLang="en-US"/>
              <a:t>を使って登録、変更、削除を行います。</a:t>
            </a:r>
            <a:endParaRPr lang="en-US" altLang="ja-JP"/>
          </a:p>
          <a:p>
            <a:r>
              <a:rPr kumimoji="1" lang="ja-JP" altLang="en-US"/>
              <a:t>ここでは、ＯＳのインストール、データベースソフトのインストールを行います。</a:t>
            </a:r>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3009405"/>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構成概要（ソフトウェア）</a:t>
            </a:r>
            <a:endParaRPr lang="en-US" altLang="ja-JP"/>
          </a:p>
        </p:txBody>
      </p:sp>
      <p:graphicFrame>
        <p:nvGraphicFramePr>
          <p:cNvPr id="12" name="表 12">
            <a:extLst>
              <a:ext uri="{FF2B5EF4-FFF2-40B4-BE49-F238E27FC236}">
                <a16:creationId xmlns:a16="http://schemas.microsoft.com/office/drawing/2014/main" id="{2F667BF0-934C-534C-6C77-1A81644449DA}"/>
              </a:ext>
            </a:extLst>
          </p:cNvPr>
          <p:cNvGraphicFramePr>
            <a:graphicFrameLocks noGrp="1"/>
          </p:cNvGraphicFramePr>
          <p:nvPr>
            <p:extLst>
              <p:ext uri="{D42A27DB-BD31-4B8C-83A1-F6EECF244321}">
                <p14:modId xmlns:p14="http://schemas.microsoft.com/office/powerpoint/2010/main" val="3894659917"/>
              </p:ext>
            </p:extLst>
          </p:nvPr>
        </p:nvGraphicFramePr>
        <p:xfrm>
          <a:off x="1053172" y="3517147"/>
          <a:ext cx="10853079" cy="2499360"/>
        </p:xfrm>
        <a:graphic>
          <a:graphicData uri="http://schemas.openxmlformats.org/drawingml/2006/table">
            <a:tbl>
              <a:tblPr firstRow="1" bandRow="1">
                <a:tableStyleId>{5C22544A-7EE6-4342-B048-85BDC9FD1C3A}</a:tableStyleId>
              </a:tblPr>
              <a:tblGrid>
                <a:gridCol w="1436640">
                  <a:extLst>
                    <a:ext uri="{9D8B030D-6E8A-4147-A177-3AD203B41FA5}">
                      <a16:colId xmlns:a16="http://schemas.microsoft.com/office/drawing/2014/main" val="266683023"/>
                    </a:ext>
                  </a:extLst>
                </a:gridCol>
                <a:gridCol w="2908453">
                  <a:extLst>
                    <a:ext uri="{9D8B030D-6E8A-4147-A177-3AD203B41FA5}">
                      <a16:colId xmlns:a16="http://schemas.microsoft.com/office/drawing/2014/main" val="3551812731"/>
                    </a:ext>
                  </a:extLst>
                </a:gridCol>
                <a:gridCol w="6507986">
                  <a:extLst>
                    <a:ext uri="{9D8B030D-6E8A-4147-A177-3AD203B41FA5}">
                      <a16:colId xmlns:a16="http://schemas.microsoft.com/office/drawing/2014/main" val="3996741621"/>
                    </a:ext>
                  </a:extLst>
                </a:gridCol>
              </a:tblGrid>
              <a:tr h="226953">
                <a:tc>
                  <a:txBody>
                    <a:bodyPr/>
                    <a:lstStyle/>
                    <a:p>
                      <a:r>
                        <a:rPr kumimoji="1" lang="ja-JP" altLang="en-US" sz="1600"/>
                        <a:t>区分</a:t>
                      </a:r>
                    </a:p>
                  </a:txBody>
                  <a:tcPr/>
                </a:tc>
                <a:tc>
                  <a:txBody>
                    <a:bodyPr/>
                    <a:lstStyle/>
                    <a:p>
                      <a:r>
                        <a:rPr kumimoji="1" lang="ja-JP" altLang="en-US" sz="1600"/>
                        <a:t>名称</a:t>
                      </a:r>
                    </a:p>
                  </a:txBody>
                  <a:tcPr/>
                </a:tc>
                <a:tc>
                  <a:txBody>
                    <a:bodyPr/>
                    <a:lstStyle/>
                    <a:p>
                      <a:r>
                        <a:rPr kumimoji="1" lang="ja-JP" altLang="en-US" sz="1600"/>
                        <a:t>説明</a:t>
                      </a:r>
                    </a:p>
                  </a:txBody>
                  <a:tcPr/>
                </a:tc>
                <a:extLst>
                  <a:ext uri="{0D108BD9-81ED-4DB2-BD59-A6C34878D82A}">
                    <a16:rowId xmlns:a16="http://schemas.microsoft.com/office/drawing/2014/main" val="2093984675"/>
                  </a:ext>
                </a:extLst>
              </a:tr>
              <a:tr h="226953">
                <a:tc>
                  <a:txBody>
                    <a:bodyPr/>
                    <a:lstStyle/>
                    <a:p>
                      <a:r>
                        <a:rPr kumimoji="1" lang="ja-JP" altLang="en-US" sz="1600"/>
                        <a:t>ＯＳ</a:t>
                      </a:r>
                    </a:p>
                  </a:txBody>
                  <a:tcPr/>
                </a:tc>
                <a:tc>
                  <a:txBody>
                    <a:bodyPr/>
                    <a:lstStyle/>
                    <a:p>
                      <a:r>
                        <a:rPr kumimoji="1" lang="en-US" altLang="ja-JP" sz="1600"/>
                        <a:t>AlmaLinux8.8</a:t>
                      </a:r>
                      <a:endParaRPr kumimoji="1" lang="ja-JP" altLang="en-US" sz="1600"/>
                    </a:p>
                  </a:txBody>
                  <a:tcPr/>
                </a:tc>
                <a:tc>
                  <a:txBody>
                    <a:bodyPr/>
                    <a:lstStyle/>
                    <a:p>
                      <a:r>
                        <a:rPr kumimoji="1" lang="ja-JP" altLang="en-US" sz="1600"/>
                        <a:t>業務システムでよく利用されている</a:t>
                      </a:r>
                      <a:r>
                        <a:rPr kumimoji="1" lang="en-US" altLang="ja-JP" sz="1600"/>
                        <a:t>Red Hat Enterprise Linux8</a:t>
                      </a:r>
                      <a:r>
                        <a:rPr kumimoji="1" lang="ja-JP" altLang="en-US" sz="1600"/>
                        <a:t>と互換のあるオープンソース</a:t>
                      </a:r>
                      <a:r>
                        <a:rPr kumimoji="1" lang="en-US" altLang="ja-JP" sz="1600"/>
                        <a:t>Linux</a:t>
                      </a:r>
                      <a:r>
                        <a:rPr kumimoji="1" lang="ja-JP" altLang="en-US" sz="1600"/>
                        <a:t>を使用します。</a:t>
                      </a:r>
                    </a:p>
                  </a:txBody>
                  <a:tcPr/>
                </a:tc>
                <a:extLst>
                  <a:ext uri="{0D108BD9-81ED-4DB2-BD59-A6C34878D82A}">
                    <a16:rowId xmlns:a16="http://schemas.microsoft.com/office/drawing/2014/main" val="1080256254"/>
                  </a:ext>
                </a:extLst>
              </a:tr>
              <a:tr h="226953">
                <a:tc>
                  <a:txBody>
                    <a:bodyPr/>
                    <a:lstStyle/>
                    <a:p>
                      <a:r>
                        <a:rPr kumimoji="1" lang="ja-JP" altLang="en-US" sz="1600"/>
                        <a:t>データベース</a:t>
                      </a:r>
                    </a:p>
                  </a:txBody>
                  <a:tcPr/>
                </a:tc>
                <a:tc>
                  <a:txBody>
                    <a:bodyPr/>
                    <a:lstStyle/>
                    <a:p>
                      <a:r>
                        <a:rPr kumimoji="1" lang="en-US" altLang="ja-JP" sz="1600"/>
                        <a:t>PostgreSQL13.x</a:t>
                      </a:r>
                      <a:endParaRPr kumimoji="1" lang="ja-JP" altLang="en-US" sz="1600"/>
                    </a:p>
                  </a:txBody>
                  <a:tcPr/>
                </a:tc>
                <a:tc>
                  <a:txBody>
                    <a:bodyPr/>
                    <a:lstStyle/>
                    <a:p>
                      <a:r>
                        <a:rPr kumimoji="1" lang="ja-JP" altLang="en-US" sz="1600"/>
                        <a:t>オープンソースの</a:t>
                      </a:r>
                      <a:r>
                        <a:rPr kumimoji="1" lang="en-US" altLang="ja-JP" sz="1600"/>
                        <a:t>SQL</a:t>
                      </a:r>
                      <a:r>
                        <a:rPr kumimoji="1" lang="ja-JP" altLang="en-US" sz="1600"/>
                        <a:t>準拠リレーショナルデータベース</a:t>
                      </a:r>
                      <a:r>
                        <a:rPr kumimoji="1" lang="en-US" altLang="ja-JP" sz="1600"/>
                        <a:t>(RDBMS)</a:t>
                      </a:r>
                      <a:r>
                        <a:rPr kumimoji="1" lang="ja-JP" altLang="en-US" sz="1600"/>
                        <a:t>を使用します。</a:t>
                      </a:r>
                    </a:p>
                  </a:txBody>
                  <a:tcPr/>
                </a:tc>
                <a:extLst>
                  <a:ext uri="{0D108BD9-81ED-4DB2-BD59-A6C34878D82A}">
                    <a16:rowId xmlns:a16="http://schemas.microsoft.com/office/drawing/2014/main" val="2477563636"/>
                  </a:ext>
                </a:extLst>
              </a:tr>
              <a:tr h="226953">
                <a:tc>
                  <a:txBody>
                    <a:bodyPr/>
                    <a:lstStyle/>
                    <a:p>
                      <a:r>
                        <a:rPr kumimoji="1" lang="ja-JP" altLang="en-US" sz="1600"/>
                        <a:t>ツール</a:t>
                      </a:r>
                    </a:p>
                  </a:txBody>
                  <a:tcPr/>
                </a:tc>
                <a:tc>
                  <a:txBody>
                    <a:bodyPr/>
                    <a:lstStyle/>
                    <a:p>
                      <a:r>
                        <a:rPr kumimoji="1" lang="en-US" altLang="ja-JP" sz="1600"/>
                        <a:t>teraterm</a:t>
                      </a:r>
                      <a:endParaRPr kumimoji="1" lang="ja-JP" altLang="en-US" sz="1600"/>
                    </a:p>
                  </a:txBody>
                  <a:tcPr/>
                </a:tc>
                <a:tc>
                  <a:txBody>
                    <a:bodyPr/>
                    <a:lstStyle/>
                    <a:p>
                      <a:r>
                        <a:rPr kumimoji="1" lang="en-US" altLang="ja-JP" sz="1600"/>
                        <a:t>SSH</a:t>
                      </a:r>
                      <a:r>
                        <a:rPr kumimoji="1" lang="ja-JP" altLang="en-US" sz="1600"/>
                        <a:t>接続コンソールツール</a:t>
                      </a:r>
                    </a:p>
                  </a:txBody>
                  <a:tcPr/>
                </a:tc>
                <a:extLst>
                  <a:ext uri="{0D108BD9-81ED-4DB2-BD59-A6C34878D82A}">
                    <a16:rowId xmlns:a16="http://schemas.microsoft.com/office/drawing/2014/main" val="367801723"/>
                  </a:ext>
                </a:extLst>
              </a:tr>
              <a:tr h="226953">
                <a:tc>
                  <a:txBody>
                    <a:bodyPr/>
                    <a:lstStyle/>
                    <a:p>
                      <a:endParaRPr kumimoji="1" lang="ja-JP" altLang="en-US" sz="1600"/>
                    </a:p>
                  </a:txBody>
                  <a:tcPr/>
                </a:tc>
                <a:tc>
                  <a:txBody>
                    <a:bodyPr/>
                    <a:lstStyle/>
                    <a:p>
                      <a:r>
                        <a:rPr kumimoji="1" lang="en-US" altLang="ja-JP" sz="1600"/>
                        <a:t>pgAdmin</a:t>
                      </a:r>
                      <a:endParaRPr kumimoji="1" lang="ja-JP" altLang="en-US" sz="1600"/>
                    </a:p>
                  </a:txBody>
                  <a:tcPr/>
                </a:tc>
                <a:tc>
                  <a:txBody>
                    <a:bodyPr/>
                    <a:lstStyle/>
                    <a:p>
                      <a:r>
                        <a:rPr kumimoji="1" lang="en-US" altLang="ja-JP" sz="1600"/>
                        <a:t>PostgreSQL</a:t>
                      </a:r>
                      <a:r>
                        <a:rPr kumimoji="1" lang="ja-JP" altLang="en-US" sz="1600"/>
                        <a:t>データベース操作ツール</a:t>
                      </a:r>
                    </a:p>
                  </a:txBody>
                  <a:tcPr/>
                </a:tc>
                <a:extLst>
                  <a:ext uri="{0D108BD9-81ED-4DB2-BD59-A6C34878D82A}">
                    <a16:rowId xmlns:a16="http://schemas.microsoft.com/office/drawing/2014/main" val="1939167059"/>
                  </a:ext>
                </a:extLst>
              </a:tr>
              <a:tr h="226953">
                <a:tc>
                  <a:txBody>
                    <a:bodyPr/>
                    <a:lstStyle/>
                    <a:p>
                      <a:endParaRPr kumimoji="1" lang="ja-JP" altLang="en-US" sz="1600"/>
                    </a:p>
                  </a:txBody>
                  <a:tcPr/>
                </a:tc>
                <a:tc>
                  <a:txBody>
                    <a:bodyPr/>
                    <a:lstStyle/>
                    <a:p>
                      <a:r>
                        <a:rPr kumimoji="1" lang="en-US" altLang="ja-JP" sz="1600"/>
                        <a:t>psqlODBC</a:t>
                      </a:r>
                      <a:endParaRPr kumimoji="1" lang="ja-JP" altLang="en-US" sz="1600"/>
                    </a:p>
                  </a:txBody>
                  <a:tcPr/>
                </a:tc>
                <a:tc>
                  <a:txBody>
                    <a:bodyPr/>
                    <a:lstStyle/>
                    <a:p>
                      <a:r>
                        <a:rPr kumimoji="1" lang="en-US" altLang="ja-JP" sz="1600"/>
                        <a:t>PostgreSQL</a:t>
                      </a:r>
                      <a:r>
                        <a:rPr kumimoji="1" lang="ja-JP" altLang="en-US" sz="1600"/>
                        <a:t>用</a:t>
                      </a:r>
                      <a:r>
                        <a:rPr kumimoji="1" lang="en-US" altLang="ja-JP" sz="1600"/>
                        <a:t>ODBC</a:t>
                      </a:r>
                      <a:r>
                        <a:rPr kumimoji="1" lang="ja-JP" altLang="en-US" sz="1600"/>
                        <a:t>接続ドライバ</a:t>
                      </a:r>
                    </a:p>
                  </a:txBody>
                  <a:tcPr/>
                </a:tc>
                <a:extLst>
                  <a:ext uri="{0D108BD9-81ED-4DB2-BD59-A6C34878D82A}">
                    <a16:rowId xmlns:a16="http://schemas.microsoft.com/office/drawing/2014/main" val="3101219170"/>
                  </a:ext>
                </a:extLst>
              </a:tr>
            </a:tbl>
          </a:graphicData>
        </a:graphic>
      </p:graphicFrame>
    </p:spTree>
    <p:extLst>
      <p:ext uri="{BB962C8B-B14F-4D97-AF65-F5344CB8AC3E}">
        <p14:creationId xmlns:p14="http://schemas.microsoft.com/office/powerpoint/2010/main" val="29276040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VM</a:t>
            </a:r>
            <a:r>
              <a:rPr lang="ja-JP" altLang="en-US"/>
              <a:t>スペック概要</a:t>
            </a:r>
            <a:endParaRPr lang="en-US" altLang="ja-JP"/>
          </a:p>
        </p:txBody>
      </p:sp>
      <p:graphicFrame>
        <p:nvGraphicFramePr>
          <p:cNvPr id="2" name="表 2">
            <a:extLst>
              <a:ext uri="{FF2B5EF4-FFF2-40B4-BE49-F238E27FC236}">
                <a16:creationId xmlns:a16="http://schemas.microsoft.com/office/drawing/2014/main" id="{7F5D3E8A-B1F9-EFB0-F597-DD8CE960C702}"/>
              </a:ext>
            </a:extLst>
          </p:cNvPr>
          <p:cNvGraphicFramePr>
            <a:graphicFrameLocks noGrp="1"/>
          </p:cNvGraphicFramePr>
          <p:nvPr>
            <p:extLst>
              <p:ext uri="{D42A27DB-BD31-4B8C-83A1-F6EECF244321}">
                <p14:modId xmlns:p14="http://schemas.microsoft.com/office/powerpoint/2010/main" val="764700495"/>
              </p:ext>
            </p:extLst>
          </p:nvPr>
        </p:nvGraphicFramePr>
        <p:xfrm>
          <a:off x="920652" y="2314529"/>
          <a:ext cx="10830852" cy="3870960"/>
        </p:xfrm>
        <a:graphic>
          <a:graphicData uri="http://schemas.openxmlformats.org/drawingml/2006/table">
            <a:tbl>
              <a:tblPr firstRow="1" bandRow="1">
                <a:tableStyleId>{5C22544A-7EE6-4342-B048-85BDC9FD1C3A}</a:tableStyleId>
              </a:tblPr>
              <a:tblGrid>
                <a:gridCol w="1442720">
                  <a:extLst>
                    <a:ext uri="{9D8B030D-6E8A-4147-A177-3AD203B41FA5}">
                      <a16:colId xmlns:a16="http://schemas.microsoft.com/office/drawing/2014/main" val="3429557004"/>
                    </a:ext>
                  </a:extLst>
                </a:gridCol>
                <a:gridCol w="2841674">
                  <a:extLst>
                    <a:ext uri="{9D8B030D-6E8A-4147-A177-3AD203B41FA5}">
                      <a16:colId xmlns:a16="http://schemas.microsoft.com/office/drawing/2014/main" val="328836027"/>
                    </a:ext>
                  </a:extLst>
                </a:gridCol>
                <a:gridCol w="6546458">
                  <a:extLst>
                    <a:ext uri="{9D8B030D-6E8A-4147-A177-3AD203B41FA5}">
                      <a16:colId xmlns:a16="http://schemas.microsoft.com/office/drawing/2014/main" val="1996601090"/>
                    </a:ext>
                  </a:extLst>
                </a:gridCol>
              </a:tblGrid>
              <a:tr h="238082">
                <a:tc>
                  <a:txBody>
                    <a:bodyPr/>
                    <a:lstStyle/>
                    <a:p>
                      <a:pPr algn="ctr"/>
                      <a:r>
                        <a:rPr kumimoji="1" lang="ja-JP" altLang="en-US" sz="1600"/>
                        <a:t>項目</a:t>
                      </a:r>
                    </a:p>
                  </a:txBody>
                  <a:tcPr/>
                </a:tc>
                <a:tc>
                  <a:txBody>
                    <a:bodyPr/>
                    <a:lstStyle/>
                    <a:p>
                      <a:pPr algn="ctr"/>
                      <a:r>
                        <a:rPr kumimoji="1" lang="ja-JP" altLang="en-US" sz="1600"/>
                        <a:t>設定値</a:t>
                      </a:r>
                    </a:p>
                  </a:txBody>
                  <a:tcPr/>
                </a:tc>
                <a:tc>
                  <a:txBody>
                    <a:bodyPr/>
                    <a:lstStyle/>
                    <a:p>
                      <a:pPr algn="ctr"/>
                      <a:r>
                        <a:rPr kumimoji="1" lang="ja-JP" altLang="en-US" sz="1600"/>
                        <a:t>説明</a:t>
                      </a:r>
                    </a:p>
                  </a:txBody>
                  <a:tcPr/>
                </a:tc>
                <a:extLst>
                  <a:ext uri="{0D108BD9-81ED-4DB2-BD59-A6C34878D82A}">
                    <a16:rowId xmlns:a16="http://schemas.microsoft.com/office/drawing/2014/main" val="1125739627"/>
                  </a:ext>
                </a:extLst>
              </a:tr>
              <a:tr h="238082">
                <a:tc>
                  <a:txBody>
                    <a:bodyPr/>
                    <a:lstStyle/>
                    <a:p>
                      <a:r>
                        <a:rPr kumimoji="1" lang="ja-JP" altLang="en-US" sz="1600"/>
                        <a:t>ＣＰＵ</a:t>
                      </a:r>
                    </a:p>
                  </a:txBody>
                  <a:tcPr/>
                </a:tc>
                <a:tc>
                  <a:txBody>
                    <a:bodyPr/>
                    <a:lstStyle/>
                    <a:p>
                      <a:r>
                        <a:rPr kumimoji="1" lang="ja-JP" altLang="en-US" sz="1600"/>
                        <a:t>コア数： </a:t>
                      </a:r>
                      <a:r>
                        <a:rPr kumimoji="1" lang="en-US" altLang="ja-JP" sz="1600"/>
                        <a:t>2</a:t>
                      </a:r>
                      <a:r>
                        <a:rPr kumimoji="1" lang="ja-JP" altLang="en-US" sz="1600"/>
                        <a:t>コ</a:t>
                      </a:r>
                    </a:p>
                  </a:txBody>
                  <a:tcPr/>
                </a:tc>
                <a:tc>
                  <a:txBody>
                    <a:bodyPr/>
                    <a:lstStyle/>
                    <a:p>
                      <a:r>
                        <a:rPr kumimoji="1" lang="ja-JP" altLang="en-US" sz="1600"/>
                        <a:t>コア数は、１でも問題ありませんが、可能であれば２で設定してください。</a:t>
                      </a:r>
                      <a:endParaRPr kumimoji="1" lang="en-US" altLang="ja-JP" sz="1600"/>
                    </a:p>
                    <a:p>
                      <a:r>
                        <a:rPr kumimoji="1" lang="ja-JP" altLang="en-US" sz="1600"/>
                        <a:t>処理速度が遅くなるため、２コアあった方が良いです。</a:t>
                      </a:r>
                      <a:endParaRPr kumimoji="1" lang="en-US" altLang="ja-JP" sz="1600"/>
                    </a:p>
                    <a:p>
                      <a:endParaRPr kumimoji="1" lang="ja-JP" altLang="en-US" sz="1600"/>
                    </a:p>
                  </a:txBody>
                  <a:tcPr/>
                </a:tc>
                <a:extLst>
                  <a:ext uri="{0D108BD9-81ED-4DB2-BD59-A6C34878D82A}">
                    <a16:rowId xmlns:a16="http://schemas.microsoft.com/office/drawing/2014/main" val="3322372072"/>
                  </a:ext>
                </a:extLst>
              </a:tr>
              <a:tr h="238082">
                <a:tc>
                  <a:txBody>
                    <a:bodyPr/>
                    <a:lstStyle/>
                    <a:p>
                      <a:r>
                        <a:rPr kumimoji="1" lang="ja-JP" altLang="en-US" sz="1600"/>
                        <a:t>メモリ</a:t>
                      </a:r>
                    </a:p>
                  </a:txBody>
                  <a:tcPr/>
                </a:tc>
                <a:tc>
                  <a:txBody>
                    <a:bodyPr/>
                    <a:lstStyle/>
                    <a:p>
                      <a:r>
                        <a:rPr kumimoji="1" lang="ja-JP" altLang="en-US" sz="1600"/>
                        <a:t>容量：</a:t>
                      </a:r>
                      <a:r>
                        <a:rPr kumimoji="1" lang="en-US" altLang="ja-JP" sz="1600"/>
                        <a:t>4096kByte</a:t>
                      </a:r>
                      <a:endParaRPr kumimoji="1" lang="ja-JP" altLang="en-US" sz="1600"/>
                    </a:p>
                  </a:txBody>
                  <a:tcPr/>
                </a:tc>
                <a:tc>
                  <a:txBody>
                    <a:bodyPr/>
                    <a:lstStyle/>
                    <a:p>
                      <a:r>
                        <a:rPr kumimoji="1" lang="ja-JP" altLang="en-US" sz="1600"/>
                        <a:t>メモリは、データベース検索時に消費するため４</a:t>
                      </a:r>
                      <a:r>
                        <a:rPr kumimoji="1" lang="en-US" altLang="ja-JP" sz="1600"/>
                        <a:t>GB</a:t>
                      </a:r>
                      <a:r>
                        <a:rPr kumimoji="1" lang="ja-JP" altLang="en-US" sz="1600"/>
                        <a:t>程度必要です。</a:t>
                      </a:r>
                      <a:endParaRPr kumimoji="1" lang="en-US" altLang="ja-JP" sz="1600"/>
                    </a:p>
                    <a:p>
                      <a:endParaRPr kumimoji="1" lang="ja-JP" altLang="en-US" sz="1600"/>
                    </a:p>
                  </a:txBody>
                  <a:tcPr/>
                </a:tc>
                <a:extLst>
                  <a:ext uri="{0D108BD9-81ED-4DB2-BD59-A6C34878D82A}">
                    <a16:rowId xmlns:a16="http://schemas.microsoft.com/office/drawing/2014/main" val="3547418716"/>
                  </a:ext>
                </a:extLst>
              </a:tr>
              <a:tr h="238082">
                <a:tc>
                  <a:txBody>
                    <a:bodyPr/>
                    <a:lstStyle/>
                    <a:p>
                      <a:r>
                        <a:rPr kumimoji="1" lang="en-US" altLang="ja-JP" sz="1600"/>
                        <a:t>HDD</a:t>
                      </a:r>
                      <a:endParaRPr kumimoji="1" lang="ja-JP" altLang="en-US" sz="1600"/>
                    </a:p>
                  </a:txBody>
                  <a:tcPr/>
                </a:tc>
                <a:tc>
                  <a:txBody>
                    <a:bodyPr/>
                    <a:lstStyle/>
                    <a:p>
                      <a:r>
                        <a:rPr kumimoji="1" lang="ja-JP" altLang="en-US" sz="1600"/>
                        <a:t>容量：</a:t>
                      </a:r>
                      <a:r>
                        <a:rPr kumimoji="1" lang="en-US" altLang="ja-JP" sz="1600"/>
                        <a:t>100GByte</a:t>
                      </a:r>
                      <a:endParaRPr kumimoji="1" lang="ja-JP" altLang="en-US" sz="1600"/>
                    </a:p>
                  </a:txBody>
                  <a:tcPr/>
                </a:tc>
                <a:tc>
                  <a:txBody>
                    <a:bodyPr/>
                    <a:lstStyle/>
                    <a:p>
                      <a:r>
                        <a:rPr kumimoji="1" lang="ja-JP" altLang="en-US" sz="1600"/>
                        <a:t>データ保存するため、</a:t>
                      </a:r>
                      <a:r>
                        <a:rPr kumimoji="1" lang="en-US" altLang="ja-JP" sz="1600"/>
                        <a:t>100G</a:t>
                      </a:r>
                      <a:r>
                        <a:rPr kumimoji="1" lang="ja-JP" altLang="en-US" sz="1600"/>
                        <a:t>程度必要です。</a:t>
                      </a:r>
                      <a:endParaRPr kumimoji="1" lang="en-US" altLang="ja-JP" sz="1600"/>
                    </a:p>
                    <a:p>
                      <a:r>
                        <a:rPr kumimoji="1" lang="ja-JP" altLang="en-US" sz="1600"/>
                        <a:t>ただし、ディスク作成時に使用した分だけ容量を消費する可変タイプで作成するため、最初から</a:t>
                      </a:r>
                      <a:r>
                        <a:rPr kumimoji="1" lang="en-US" altLang="ja-JP" sz="1600"/>
                        <a:t>100G</a:t>
                      </a:r>
                      <a:r>
                        <a:rPr kumimoji="1" lang="ja-JP" altLang="en-US" sz="1600"/>
                        <a:t>フルで使用するわけではありません。</a:t>
                      </a:r>
                      <a:endParaRPr kumimoji="1" lang="en-US" altLang="ja-JP" sz="1600"/>
                    </a:p>
                    <a:p>
                      <a:endParaRPr kumimoji="1" lang="ja-JP" altLang="en-US" sz="1600"/>
                    </a:p>
                  </a:txBody>
                  <a:tcPr/>
                </a:tc>
                <a:extLst>
                  <a:ext uri="{0D108BD9-81ED-4DB2-BD59-A6C34878D82A}">
                    <a16:rowId xmlns:a16="http://schemas.microsoft.com/office/drawing/2014/main" val="90562506"/>
                  </a:ext>
                </a:extLst>
              </a:tr>
              <a:tr h="238082">
                <a:tc>
                  <a:txBody>
                    <a:bodyPr/>
                    <a:lstStyle/>
                    <a:p>
                      <a:r>
                        <a:rPr kumimoji="1" lang="ja-JP" altLang="en-US" sz="1600"/>
                        <a:t>ネットワーク</a:t>
                      </a:r>
                    </a:p>
                  </a:txBody>
                  <a:tcPr/>
                </a:tc>
                <a:tc>
                  <a:txBody>
                    <a:bodyPr/>
                    <a:lstStyle/>
                    <a:p>
                      <a:r>
                        <a:rPr kumimoji="1" lang="ja-JP" altLang="en-US" sz="1600"/>
                        <a:t>割り当て：</a:t>
                      </a:r>
                      <a:r>
                        <a:rPr kumimoji="1" lang="en-US" altLang="ja-JP" sz="1600"/>
                        <a:t>NAT Network</a:t>
                      </a:r>
                    </a:p>
                  </a:txBody>
                  <a:tcPr/>
                </a:tc>
                <a:tc>
                  <a:txBody>
                    <a:bodyPr/>
                    <a:lstStyle/>
                    <a:p>
                      <a:r>
                        <a:rPr kumimoji="1" lang="ja-JP" altLang="en-US" sz="1600"/>
                        <a:t>ネットワークは、デフォルトの</a:t>
                      </a:r>
                      <a:r>
                        <a:rPr kumimoji="1" lang="en-US" altLang="ja-JP" sz="1600"/>
                        <a:t>NAT</a:t>
                      </a:r>
                      <a:r>
                        <a:rPr kumimoji="1" lang="ja-JP" altLang="en-US" sz="1600"/>
                        <a:t>ゲートウェイを使用します。</a:t>
                      </a:r>
                      <a:endParaRPr kumimoji="1" lang="en-US" altLang="ja-JP" sz="1600"/>
                    </a:p>
                    <a:p>
                      <a:r>
                        <a:rPr kumimoji="1" lang="ja-JP" altLang="en-US" sz="1600"/>
                        <a:t>外部、ホストからアクセスする場合は、ポートフォワーディングを使用します。</a:t>
                      </a:r>
                      <a:endParaRPr kumimoji="1" lang="en-US" altLang="ja-JP" sz="1600"/>
                    </a:p>
                    <a:p>
                      <a:endParaRPr kumimoji="1" lang="en-US" altLang="ja-JP" sz="1600"/>
                    </a:p>
                  </a:txBody>
                  <a:tcPr/>
                </a:tc>
                <a:extLst>
                  <a:ext uri="{0D108BD9-81ED-4DB2-BD59-A6C34878D82A}">
                    <a16:rowId xmlns:a16="http://schemas.microsoft.com/office/drawing/2014/main" val="3079914659"/>
                  </a:ext>
                </a:extLst>
              </a:tr>
            </a:tbl>
          </a:graphicData>
        </a:graphic>
      </p:graphicFrame>
      <p:sp>
        <p:nvSpPr>
          <p:cNvPr id="3" name="テキスト ボックス 2">
            <a:extLst>
              <a:ext uri="{FF2B5EF4-FFF2-40B4-BE49-F238E27FC236}">
                <a16:creationId xmlns:a16="http://schemas.microsoft.com/office/drawing/2014/main" id="{ED968695-CE80-AFFE-138E-A41742502E45}"/>
              </a:ext>
            </a:extLst>
          </p:cNvPr>
          <p:cNvSpPr txBox="1"/>
          <p:nvPr/>
        </p:nvSpPr>
        <p:spPr>
          <a:xfrm>
            <a:off x="962025" y="1933575"/>
            <a:ext cx="10525125" cy="369332"/>
          </a:xfrm>
          <a:prstGeom prst="rect">
            <a:avLst/>
          </a:prstGeom>
          <a:noFill/>
        </p:spPr>
        <p:txBody>
          <a:bodyPr wrap="square" rtlCol="0">
            <a:spAutoFit/>
          </a:bodyPr>
          <a:lstStyle/>
          <a:p>
            <a:r>
              <a:rPr kumimoji="1" lang="ja-JP" altLang="en-US"/>
              <a:t>データベースを構築するための仮想マシンスペックは、以下の通りです。</a:t>
            </a:r>
          </a:p>
        </p:txBody>
      </p:sp>
      <p:sp>
        <p:nvSpPr>
          <p:cNvPr id="4" name="テキスト ボックス 3">
            <a:extLst>
              <a:ext uri="{FF2B5EF4-FFF2-40B4-BE49-F238E27FC236}">
                <a16:creationId xmlns:a16="http://schemas.microsoft.com/office/drawing/2014/main" id="{BDCB99FD-8A70-BF9E-416D-C977FFDB3C7F}"/>
              </a:ext>
            </a:extLst>
          </p:cNvPr>
          <p:cNvSpPr txBox="1"/>
          <p:nvPr/>
        </p:nvSpPr>
        <p:spPr>
          <a:xfrm>
            <a:off x="5719485" y="5878567"/>
            <a:ext cx="5907740" cy="276999"/>
          </a:xfrm>
          <a:prstGeom prst="rect">
            <a:avLst/>
          </a:prstGeom>
          <a:noFill/>
        </p:spPr>
        <p:txBody>
          <a:bodyPr wrap="square" rtlCol="0">
            <a:spAutoFit/>
          </a:bodyPr>
          <a:lstStyle/>
          <a:p>
            <a:r>
              <a:rPr lang="en-US" altLang="ja-JP" sz="1200">
                <a:solidFill>
                  <a:srgbClr val="FF0000"/>
                </a:solidFill>
              </a:rPr>
              <a:t>※</a:t>
            </a:r>
            <a:r>
              <a:rPr lang="ja-JP" altLang="en-US" sz="1200">
                <a:solidFill>
                  <a:srgbClr val="FF0000"/>
                </a:solidFill>
              </a:rPr>
              <a:t>「</a:t>
            </a:r>
            <a:r>
              <a:rPr lang="en-US" altLang="ja-JP" sz="1200">
                <a:solidFill>
                  <a:srgbClr val="FF0000"/>
                </a:solidFill>
              </a:rPr>
              <a:t>NAT</a:t>
            </a:r>
            <a:r>
              <a:rPr lang="ja-JP" altLang="en-US" sz="1200">
                <a:solidFill>
                  <a:srgbClr val="FF0000"/>
                </a:solidFill>
              </a:rPr>
              <a:t>　</a:t>
            </a:r>
            <a:r>
              <a:rPr lang="en-US" altLang="ja-JP" sz="1200">
                <a:solidFill>
                  <a:srgbClr val="FF0000"/>
                </a:solidFill>
              </a:rPr>
              <a:t>Network</a:t>
            </a:r>
            <a:r>
              <a:rPr lang="ja-JP" altLang="en-US" sz="1200">
                <a:solidFill>
                  <a:srgbClr val="FF0000"/>
                </a:solidFill>
              </a:rPr>
              <a:t>」は、</a:t>
            </a:r>
            <a:r>
              <a:rPr lang="en-US" altLang="ja-JP" sz="1200">
                <a:solidFill>
                  <a:srgbClr val="FF0000"/>
                </a:solidFill>
              </a:rPr>
              <a:t>22</a:t>
            </a:r>
            <a:r>
              <a:rPr lang="ja-JP" altLang="en-US" sz="1200">
                <a:solidFill>
                  <a:srgbClr val="FF0000"/>
                </a:solidFill>
              </a:rPr>
              <a:t>ページ「</a:t>
            </a:r>
            <a:r>
              <a:rPr lang="en-US" altLang="ja-JP" sz="1200">
                <a:solidFill>
                  <a:srgbClr val="FF0000"/>
                </a:solidFill>
              </a:rPr>
              <a:t>VirtualBOX</a:t>
            </a:r>
            <a:r>
              <a:rPr lang="ja-JP" altLang="en-US" sz="1200">
                <a:solidFill>
                  <a:srgbClr val="FF0000"/>
                </a:solidFill>
              </a:rPr>
              <a:t>：仮想セットワーク作成手順」で作成</a:t>
            </a:r>
            <a:endParaRPr kumimoji="1" lang="ja-JP" altLang="en-US" sz="1200">
              <a:solidFill>
                <a:srgbClr val="FF0000"/>
              </a:solidFill>
            </a:endParaRPr>
          </a:p>
        </p:txBody>
      </p:sp>
    </p:spTree>
    <p:extLst>
      <p:ext uri="{BB962C8B-B14F-4D97-AF65-F5344CB8AC3E}">
        <p14:creationId xmlns:p14="http://schemas.microsoft.com/office/powerpoint/2010/main" val="32041237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a:extLst>
              <a:ext uri="{FF2B5EF4-FFF2-40B4-BE49-F238E27FC236}">
                <a16:creationId xmlns:a16="http://schemas.microsoft.com/office/drawing/2014/main" id="{A611DDAD-5EF8-0AE9-29A8-829B77DFB050}"/>
              </a:ext>
            </a:extLst>
          </p:cNvPr>
          <p:cNvSpPr/>
          <p:nvPr/>
        </p:nvSpPr>
        <p:spPr>
          <a:xfrm>
            <a:off x="1291739" y="4737874"/>
            <a:ext cx="10614509" cy="1711310"/>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ja-JP" altLang="en-US"/>
              <a:t>構成概要（ネットワーク）</a:t>
            </a:r>
            <a:endParaRPr lang="en-US" altLang="ja-JP"/>
          </a:p>
        </p:txBody>
      </p:sp>
      <p:sp>
        <p:nvSpPr>
          <p:cNvPr id="2" name="正方形/長方形 1">
            <a:extLst>
              <a:ext uri="{FF2B5EF4-FFF2-40B4-BE49-F238E27FC236}">
                <a16:creationId xmlns:a16="http://schemas.microsoft.com/office/drawing/2014/main" id="{C663E44E-8B91-9DE0-716F-E81710B4511C}"/>
              </a:ext>
            </a:extLst>
          </p:cNvPr>
          <p:cNvSpPr/>
          <p:nvPr/>
        </p:nvSpPr>
        <p:spPr>
          <a:xfrm>
            <a:off x="4093699" y="2602518"/>
            <a:ext cx="7812551"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6EDCE33E-E33D-30C2-BE16-8ADC1EC9EB1D}"/>
              </a:ext>
            </a:extLst>
          </p:cNvPr>
          <p:cNvSpPr/>
          <p:nvPr/>
        </p:nvSpPr>
        <p:spPr>
          <a:xfrm>
            <a:off x="661181" y="2602518"/>
            <a:ext cx="436099"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222DCEA-ED52-1DDD-5A34-CCA819038111}"/>
              </a:ext>
            </a:extLst>
          </p:cNvPr>
          <p:cNvSpPr/>
          <p:nvPr/>
        </p:nvSpPr>
        <p:spPr>
          <a:xfrm>
            <a:off x="956603" y="3855391"/>
            <a:ext cx="295422"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FDAB3FFE-2C2D-924B-149F-28B71B4AB1BC}"/>
              </a:ext>
            </a:extLst>
          </p:cNvPr>
          <p:cNvCxnSpPr>
            <a:cxnSpLocks/>
            <a:stCxn id="4" idx="3"/>
            <a:endCxn id="5" idx="1"/>
          </p:cNvCxnSpPr>
          <p:nvPr/>
        </p:nvCxnSpPr>
        <p:spPr>
          <a:xfrm>
            <a:off x="1252025" y="4178948"/>
            <a:ext cx="27127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7759901-8571-46AF-5897-1A7FCC960071}"/>
              </a:ext>
            </a:extLst>
          </p:cNvPr>
          <p:cNvSpPr/>
          <p:nvPr/>
        </p:nvSpPr>
        <p:spPr>
          <a:xfrm>
            <a:off x="4416298" y="3855391"/>
            <a:ext cx="1092136"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E4C02E2-8005-F10B-61B1-2B17E8DA9978}"/>
              </a:ext>
            </a:extLst>
          </p:cNvPr>
          <p:cNvSpPr/>
          <p:nvPr/>
        </p:nvSpPr>
        <p:spPr>
          <a:xfrm>
            <a:off x="3964744" y="3855391"/>
            <a:ext cx="451553"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D422D74-3C8D-1A1E-062D-3B05DB5D362A}"/>
              </a:ext>
            </a:extLst>
          </p:cNvPr>
          <p:cNvSpPr txBox="1"/>
          <p:nvPr/>
        </p:nvSpPr>
        <p:spPr>
          <a:xfrm>
            <a:off x="4389121" y="3920662"/>
            <a:ext cx="1063112" cy="523220"/>
          </a:xfrm>
          <a:prstGeom prst="rect">
            <a:avLst/>
          </a:prstGeom>
          <a:noFill/>
        </p:spPr>
        <p:txBody>
          <a:bodyPr wrap="none" rtlCol="0">
            <a:spAutoFit/>
          </a:bodyPr>
          <a:lstStyle/>
          <a:p>
            <a:pPr algn="ctr"/>
            <a:r>
              <a:rPr lang="en-US" altLang="ja-JP" sz="1400"/>
              <a:t>G</a:t>
            </a:r>
            <a:r>
              <a:rPr kumimoji="1" lang="en-US" altLang="ja-JP" sz="1400"/>
              <a:t>ateWay</a:t>
            </a:r>
          </a:p>
          <a:p>
            <a:pPr algn="ctr"/>
            <a:r>
              <a:rPr kumimoji="1" lang="en-US" altLang="ja-JP" sz="1400"/>
              <a:t>(NAT)</a:t>
            </a:r>
            <a:endParaRPr kumimoji="1" lang="ja-JP" altLang="en-US" sz="1400"/>
          </a:p>
        </p:txBody>
      </p:sp>
      <p:sp>
        <p:nvSpPr>
          <p:cNvPr id="17" name="正方形/長方形 16">
            <a:extLst>
              <a:ext uri="{FF2B5EF4-FFF2-40B4-BE49-F238E27FC236}">
                <a16:creationId xmlns:a16="http://schemas.microsoft.com/office/drawing/2014/main" id="{3EBBC1FB-3984-3996-5E6B-188BABA4053C}"/>
              </a:ext>
            </a:extLst>
          </p:cNvPr>
          <p:cNvSpPr/>
          <p:nvPr/>
        </p:nvSpPr>
        <p:spPr>
          <a:xfrm>
            <a:off x="5508434" y="3855391"/>
            <a:ext cx="295422" cy="647114"/>
          </a:xfrm>
          <a:prstGeom prst="rect">
            <a:avLst/>
          </a:prstGeom>
          <a:ln w="2540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34B3A93-D666-3137-36E1-5A7DA880E441}"/>
              </a:ext>
            </a:extLst>
          </p:cNvPr>
          <p:cNvCxnSpPr>
            <a:cxnSpLocks/>
            <a:stCxn id="17" idx="3"/>
          </p:cNvCxnSpPr>
          <p:nvPr/>
        </p:nvCxnSpPr>
        <p:spPr>
          <a:xfrm>
            <a:off x="5803856" y="4178948"/>
            <a:ext cx="5334197" cy="2135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3D6EC03-A25F-9340-95C4-28A6DA396C5C}"/>
              </a:ext>
            </a:extLst>
          </p:cNvPr>
          <p:cNvSpPr txBox="1"/>
          <p:nvPr/>
        </p:nvSpPr>
        <p:spPr>
          <a:xfrm>
            <a:off x="7863672" y="4252959"/>
            <a:ext cx="2390398" cy="276999"/>
          </a:xfrm>
          <a:prstGeom prst="rect">
            <a:avLst/>
          </a:prstGeom>
          <a:noFill/>
        </p:spPr>
        <p:txBody>
          <a:bodyPr wrap="none" rtlCol="0">
            <a:spAutoFit/>
          </a:bodyPr>
          <a:lstStyle/>
          <a:p>
            <a:r>
              <a:rPr lang="en-US" altLang="ja-JP" sz="1200"/>
              <a:t>NAT Network: 10.0.2.x/24</a:t>
            </a:r>
            <a:endParaRPr kumimoji="1" lang="ja-JP" altLang="en-US" sz="1200"/>
          </a:p>
        </p:txBody>
      </p:sp>
      <p:sp>
        <p:nvSpPr>
          <p:cNvPr id="22" name="テキスト ボックス 21">
            <a:extLst>
              <a:ext uri="{FF2B5EF4-FFF2-40B4-BE49-F238E27FC236}">
                <a16:creationId xmlns:a16="http://schemas.microsoft.com/office/drawing/2014/main" id="{329C158F-BF2C-448A-B8B6-798271D3923B}"/>
              </a:ext>
            </a:extLst>
          </p:cNvPr>
          <p:cNvSpPr txBox="1"/>
          <p:nvPr/>
        </p:nvSpPr>
        <p:spPr>
          <a:xfrm>
            <a:off x="5803856" y="3876746"/>
            <a:ext cx="328936" cy="276999"/>
          </a:xfrm>
          <a:prstGeom prst="rect">
            <a:avLst/>
          </a:prstGeom>
          <a:noFill/>
        </p:spPr>
        <p:txBody>
          <a:bodyPr wrap="none" rtlCol="0">
            <a:spAutoFit/>
          </a:bodyPr>
          <a:lstStyle/>
          <a:p>
            <a:r>
              <a:rPr kumimoji="1" lang="en-US" altLang="ja-JP" sz="1200"/>
              <a:t>.1</a:t>
            </a:r>
            <a:endParaRPr kumimoji="1" lang="ja-JP" altLang="en-US" sz="1200"/>
          </a:p>
        </p:txBody>
      </p:sp>
      <p:sp>
        <p:nvSpPr>
          <p:cNvPr id="23" name="テキスト ボックス 22">
            <a:extLst>
              <a:ext uri="{FF2B5EF4-FFF2-40B4-BE49-F238E27FC236}">
                <a16:creationId xmlns:a16="http://schemas.microsoft.com/office/drawing/2014/main" id="{CC848AF6-D477-FE40-BE9C-8EE3A60D953B}"/>
              </a:ext>
            </a:extLst>
          </p:cNvPr>
          <p:cNvSpPr txBox="1"/>
          <p:nvPr/>
        </p:nvSpPr>
        <p:spPr>
          <a:xfrm>
            <a:off x="1811088" y="4225505"/>
            <a:ext cx="1723549" cy="276999"/>
          </a:xfrm>
          <a:prstGeom prst="rect">
            <a:avLst/>
          </a:prstGeom>
          <a:noFill/>
        </p:spPr>
        <p:txBody>
          <a:bodyPr wrap="none" rtlCol="0">
            <a:spAutoFit/>
          </a:bodyPr>
          <a:lstStyle/>
          <a:p>
            <a:r>
              <a:rPr lang="en-US" altLang="ja-JP" sz="1200"/>
              <a:t>192.168.145.x/24</a:t>
            </a:r>
            <a:endParaRPr kumimoji="1" lang="ja-JP" altLang="en-US" sz="1200"/>
          </a:p>
        </p:txBody>
      </p:sp>
      <p:sp>
        <p:nvSpPr>
          <p:cNvPr id="24" name="テキスト ボックス 23">
            <a:extLst>
              <a:ext uri="{FF2B5EF4-FFF2-40B4-BE49-F238E27FC236}">
                <a16:creationId xmlns:a16="http://schemas.microsoft.com/office/drawing/2014/main" id="{544DE29D-D2E6-3668-AD9F-1555819F4573}"/>
              </a:ext>
            </a:extLst>
          </p:cNvPr>
          <p:cNvSpPr txBox="1"/>
          <p:nvPr/>
        </p:nvSpPr>
        <p:spPr>
          <a:xfrm>
            <a:off x="3443805" y="3890906"/>
            <a:ext cx="562975" cy="276999"/>
          </a:xfrm>
          <a:prstGeom prst="rect">
            <a:avLst/>
          </a:prstGeom>
          <a:noFill/>
        </p:spPr>
        <p:txBody>
          <a:bodyPr wrap="none" rtlCol="0">
            <a:spAutoFit/>
          </a:bodyPr>
          <a:lstStyle/>
          <a:p>
            <a:r>
              <a:rPr kumimoji="1" lang="en-US" altLang="ja-JP" sz="1200"/>
              <a:t>.130</a:t>
            </a:r>
            <a:endParaRPr kumimoji="1" lang="ja-JP" altLang="en-US" sz="1200"/>
          </a:p>
        </p:txBody>
      </p:sp>
      <p:sp>
        <p:nvSpPr>
          <p:cNvPr id="25" name="テキスト ボックス 24">
            <a:extLst>
              <a:ext uri="{FF2B5EF4-FFF2-40B4-BE49-F238E27FC236}">
                <a16:creationId xmlns:a16="http://schemas.microsoft.com/office/drawing/2014/main" id="{85F0BA89-6A91-8197-8E20-12D8D146336A}"/>
              </a:ext>
            </a:extLst>
          </p:cNvPr>
          <p:cNvSpPr txBox="1"/>
          <p:nvPr/>
        </p:nvSpPr>
        <p:spPr>
          <a:xfrm>
            <a:off x="1224848" y="3898271"/>
            <a:ext cx="349776" cy="276999"/>
          </a:xfrm>
          <a:prstGeom prst="rect">
            <a:avLst/>
          </a:prstGeom>
          <a:noFill/>
        </p:spPr>
        <p:txBody>
          <a:bodyPr wrap="none" rtlCol="0">
            <a:spAutoFit/>
          </a:bodyPr>
          <a:lstStyle/>
          <a:p>
            <a:r>
              <a:rPr lang="en-US" altLang="ja-JP" sz="1200"/>
              <a:t>.2</a:t>
            </a:r>
            <a:endParaRPr kumimoji="1" lang="ja-JP" altLang="en-US" sz="1200"/>
          </a:p>
        </p:txBody>
      </p:sp>
      <p:sp>
        <p:nvSpPr>
          <p:cNvPr id="26" name="正方形/長方形 25">
            <a:extLst>
              <a:ext uri="{FF2B5EF4-FFF2-40B4-BE49-F238E27FC236}">
                <a16:creationId xmlns:a16="http://schemas.microsoft.com/office/drawing/2014/main" id="{F6828B3F-95AA-5CCC-3A64-E898051E4E39}"/>
              </a:ext>
            </a:extLst>
          </p:cNvPr>
          <p:cNvSpPr/>
          <p:nvPr/>
        </p:nvSpPr>
        <p:spPr>
          <a:xfrm>
            <a:off x="9551963" y="3089143"/>
            <a:ext cx="1586090" cy="591504"/>
          </a:xfrm>
          <a:prstGeom prst="rect">
            <a:avLst/>
          </a:prstGeom>
          <a:solidFill>
            <a:srgbClr val="FFFF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60F4B393-36B8-92BB-0E41-F64880131FFE}"/>
              </a:ext>
            </a:extLst>
          </p:cNvPr>
          <p:cNvSpPr/>
          <p:nvPr/>
        </p:nvSpPr>
        <p:spPr>
          <a:xfrm>
            <a:off x="6875556" y="3089143"/>
            <a:ext cx="1586090" cy="5915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5AF50E20-E190-DC14-AE19-84367823C621}"/>
              </a:ext>
            </a:extLst>
          </p:cNvPr>
          <p:cNvCxnSpPr>
            <a:cxnSpLocks/>
            <a:endCxn id="27" idx="2"/>
          </p:cNvCxnSpPr>
          <p:nvPr/>
        </p:nvCxnSpPr>
        <p:spPr>
          <a:xfrm flipV="1">
            <a:off x="7668601" y="3680646"/>
            <a:ext cx="0" cy="4946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1F7D1E9-BF49-15FB-7472-4DEACD71521B}"/>
              </a:ext>
            </a:extLst>
          </p:cNvPr>
          <p:cNvCxnSpPr>
            <a:cxnSpLocks/>
            <a:endCxn id="26" idx="2"/>
          </p:cNvCxnSpPr>
          <p:nvPr/>
        </p:nvCxnSpPr>
        <p:spPr>
          <a:xfrm flipV="1">
            <a:off x="10345008" y="3680647"/>
            <a:ext cx="0" cy="54485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CFB55B2D-3331-36CF-94F8-A9590885D682}"/>
              </a:ext>
            </a:extLst>
          </p:cNvPr>
          <p:cNvSpPr/>
          <p:nvPr/>
        </p:nvSpPr>
        <p:spPr>
          <a:xfrm>
            <a:off x="140677" y="2602518"/>
            <a:ext cx="592001" cy="22086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5889B6F-3650-2320-3B2E-28A7B7EE86FB}"/>
              </a:ext>
            </a:extLst>
          </p:cNvPr>
          <p:cNvSpPr txBox="1"/>
          <p:nvPr/>
        </p:nvSpPr>
        <p:spPr>
          <a:xfrm>
            <a:off x="6896873" y="2732624"/>
            <a:ext cx="1447832" cy="369332"/>
          </a:xfrm>
          <a:prstGeom prst="rect">
            <a:avLst/>
          </a:prstGeom>
          <a:noFill/>
        </p:spPr>
        <p:txBody>
          <a:bodyPr wrap="none" rtlCol="0">
            <a:spAutoFit/>
          </a:bodyPr>
          <a:lstStyle/>
          <a:p>
            <a:r>
              <a:rPr kumimoji="1" lang="en-US" altLang="ja-JP"/>
              <a:t>winServer</a:t>
            </a:r>
          </a:p>
        </p:txBody>
      </p:sp>
      <p:sp>
        <p:nvSpPr>
          <p:cNvPr id="40" name="テキスト ボックス 39">
            <a:extLst>
              <a:ext uri="{FF2B5EF4-FFF2-40B4-BE49-F238E27FC236}">
                <a16:creationId xmlns:a16="http://schemas.microsoft.com/office/drawing/2014/main" id="{21ED15CF-0613-3E3B-DAD8-150C6F6A5BAB}"/>
              </a:ext>
            </a:extLst>
          </p:cNvPr>
          <p:cNvSpPr txBox="1"/>
          <p:nvPr/>
        </p:nvSpPr>
        <p:spPr>
          <a:xfrm>
            <a:off x="9886470" y="2713439"/>
            <a:ext cx="857927" cy="369332"/>
          </a:xfrm>
          <a:prstGeom prst="rect">
            <a:avLst/>
          </a:prstGeom>
          <a:noFill/>
        </p:spPr>
        <p:txBody>
          <a:bodyPr wrap="none" rtlCol="0">
            <a:spAutoFit/>
          </a:bodyPr>
          <a:lstStyle/>
          <a:p>
            <a:r>
              <a:rPr kumimoji="1" lang="en-US" altLang="ja-JP"/>
              <a:t>Linux</a:t>
            </a:r>
          </a:p>
        </p:txBody>
      </p:sp>
      <p:cxnSp>
        <p:nvCxnSpPr>
          <p:cNvPr id="42" name="直線コネクタ 41">
            <a:extLst>
              <a:ext uri="{FF2B5EF4-FFF2-40B4-BE49-F238E27FC236}">
                <a16:creationId xmlns:a16="http://schemas.microsoft.com/office/drawing/2014/main" id="{DCD38213-28D3-30EC-7615-FF0D79A0B2B4}"/>
              </a:ext>
            </a:extLst>
          </p:cNvPr>
          <p:cNvCxnSpPr>
            <a:cxnSpLocks/>
          </p:cNvCxnSpPr>
          <p:nvPr/>
        </p:nvCxnSpPr>
        <p:spPr>
          <a:xfrm>
            <a:off x="7599472" y="5036232"/>
            <a:ext cx="0" cy="4923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19EF2D0-2FB8-656B-159F-8D5DA4F8E363}"/>
              </a:ext>
            </a:extLst>
          </p:cNvPr>
          <p:cNvCxnSpPr>
            <a:cxnSpLocks/>
          </p:cNvCxnSpPr>
          <p:nvPr/>
        </p:nvCxnSpPr>
        <p:spPr>
          <a:xfrm>
            <a:off x="10387783" y="5528602"/>
            <a:ext cx="0" cy="6330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AD2D5098-6432-9E9D-D2F9-B706C3A4F6F8}"/>
              </a:ext>
            </a:extLst>
          </p:cNvPr>
          <p:cNvCxnSpPr/>
          <p:nvPr/>
        </p:nvCxnSpPr>
        <p:spPr>
          <a:xfrm>
            <a:off x="4006780" y="5169873"/>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83B36265-7419-437D-39A3-520D162C7D8D}"/>
              </a:ext>
            </a:extLst>
          </p:cNvPr>
          <p:cNvCxnSpPr/>
          <p:nvPr/>
        </p:nvCxnSpPr>
        <p:spPr>
          <a:xfrm>
            <a:off x="4006780" y="5416058"/>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8EDC14AE-03CF-86C6-7A40-6FB879732A4D}"/>
              </a:ext>
            </a:extLst>
          </p:cNvPr>
          <p:cNvCxnSpPr>
            <a:cxnSpLocks/>
          </p:cNvCxnSpPr>
          <p:nvPr/>
        </p:nvCxnSpPr>
        <p:spPr>
          <a:xfrm>
            <a:off x="3964744" y="5774787"/>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B2E7D006-170B-8EAB-2AD6-EBC288777B84}"/>
              </a:ext>
            </a:extLst>
          </p:cNvPr>
          <p:cNvCxnSpPr>
            <a:cxnSpLocks/>
          </p:cNvCxnSpPr>
          <p:nvPr/>
        </p:nvCxnSpPr>
        <p:spPr>
          <a:xfrm>
            <a:off x="3964744" y="6020972"/>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0941C1AC-36EF-D6E7-E20E-39B6C7E5F0A7}"/>
              </a:ext>
            </a:extLst>
          </p:cNvPr>
          <p:cNvSpPr/>
          <p:nvPr/>
        </p:nvSpPr>
        <p:spPr>
          <a:xfrm>
            <a:off x="3964743" y="5062521"/>
            <a:ext cx="656327" cy="10991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20AC50B2-FBA0-BAA3-E9B9-1396CDAAB1E8}"/>
              </a:ext>
            </a:extLst>
          </p:cNvPr>
          <p:cNvCxnSpPr>
            <a:cxnSpLocks/>
          </p:cNvCxnSpPr>
          <p:nvPr/>
        </p:nvCxnSpPr>
        <p:spPr>
          <a:xfrm>
            <a:off x="2715065" y="5174560"/>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542CFBE-3C9E-5894-5A99-721C9711D79B}"/>
              </a:ext>
            </a:extLst>
          </p:cNvPr>
          <p:cNvCxnSpPr>
            <a:cxnSpLocks/>
          </p:cNvCxnSpPr>
          <p:nvPr/>
        </p:nvCxnSpPr>
        <p:spPr>
          <a:xfrm>
            <a:off x="2715065" y="541605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6A114699-B0CF-7647-CB9F-676BBF004212}"/>
              </a:ext>
            </a:extLst>
          </p:cNvPr>
          <p:cNvCxnSpPr>
            <a:cxnSpLocks/>
          </p:cNvCxnSpPr>
          <p:nvPr/>
        </p:nvCxnSpPr>
        <p:spPr>
          <a:xfrm>
            <a:off x="2715065" y="578650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BD97A87A-0198-32A5-9E00-0ADB261C4E7A}"/>
              </a:ext>
            </a:extLst>
          </p:cNvPr>
          <p:cNvCxnSpPr>
            <a:cxnSpLocks/>
          </p:cNvCxnSpPr>
          <p:nvPr/>
        </p:nvCxnSpPr>
        <p:spPr>
          <a:xfrm>
            <a:off x="2715065" y="6023315"/>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73CC1023-880D-1EDD-876C-98DBEC97C845}"/>
              </a:ext>
            </a:extLst>
          </p:cNvPr>
          <p:cNvSpPr txBox="1"/>
          <p:nvPr/>
        </p:nvSpPr>
        <p:spPr>
          <a:xfrm>
            <a:off x="1526343" y="5798229"/>
            <a:ext cx="1879041" cy="253916"/>
          </a:xfrm>
          <a:prstGeom prst="rect">
            <a:avLst/>
          </a:prstGeom>
          <a:noFill/>
        </p:spPr>
        <p:txBody>
          <a:bodyPr wrap="none" rtlCol="0">
            <a:spAutoFit/>
          </a:bodyPr>
          <a:lstStyle/>
          <a:p>
            <a:r>
              <a:rPr kumimoji="1" lang="en-US" altLang="ja-JP" sz="1050"/>
              <a:t>ip:</a:t>
            </a:r>
            <a:r>
              <a:rPr lang="en-US" altLang="ja-JP" sz="1050"/>
              <a:t>127.0.0.1</a:t>
            </a:r>
            <a:r>
              <a:rPr kumimoji="1" lang="en-US" altLang="ja-JP" sz="1050"/>
              <a:t> port:5432</a:t>
            </a:r>
            <a:endParaRPr kumimoji="1" lang="ja-JP" altLang="en-US" sz="1050"/>
          </a:p>
        </p:txBody>
      </p:sp>
      <p:sp>
        <p:nvSpPr>
          <p:cNvPr id="63" name="テキスト ボックス 62">
            <a:extLst>
              <a:ext uri="{FF2B5EF4-FFF2-40B4-BE49-F238E27FC236}">
                <a16:creationId xmlns:a16="http://schemas.microsoft.com/office/drawing/2014/main" id="{EEC80E90-80D3-2D00-1298-78DB3422BEB8}"/>
              </a:ext>
            </a:extLst>
          </p:cNvPr>
          <p:cNvSpPr txBox="1"/>
          <p:nvPr/>
        </p:nvSpPr>
        <p:spPr>
          <a:xfrm>
            <a:off x="1538066" y="5556730"/>
            <a:ext cx="1879041" cy="253916"/>
          </a:xfrm>
          <a:prstGeom prst="rect">
            <a:avLst/>
          </a:prstGeom>
          <a:noFill/>
        </p:spPr>
        <p:txBody>
          <a:bodyPr wrap="none" rtlCol="0">
            <a:spAutoFit/>
          </a:bodyPr>
          <a:lstStyle/>
          <a:p>
            <a:r>
              <a:rPr kumimoji="1" lang="en-US" altLang="ja-JP" sz="1050"/>
              <a:t>ip:</a:t>
            </a:r>
            <a:r>
              <a:rPr lang="en-US" altLang="ja-JP" sz="1050"/>
              <a:t>127.0.0.1</a:t>
            </a:r>
            <a:r>
              <a:rPr kumimoji="1" lang="en-US" altLang="ja-JP" sz="1050"/>
              <a:t> port:2235</a:t>
            </a:r>
            <a:endParaRPr kumimoji="1" lang="ja-JP" altLang="en-US" sz="1050"/>
          </a:p>
        </p:txBody>
      </p:sp>
      <p:sp>
        <p:nvSpPr>
          <p:cNvPr id="64" name="テキスト ボックス 63">
            <a:extLst>
              <a:ext uri="{FF2B5EF4-FFF2-40B4-BE49-F238E27FC236}">
                <a16:creationId xmlns:a16="http://schemas.microsoft.com/office/drawing/2014/main" id="{6DABC8F4-C97D-4DB1-1B5F-D13664A86E11}"/>
              </a:ext>
            </a:extLst>
          </p:cNvPr>
          <p:cNvSpPr txBox="1"/>
          <p:nvPr/>
        </p:nvSpPr>
        <p:spPr>
          <a:xfrm>
            <a:off x="1535720" y="5202686"/>
            <a:ext cx="2356735" cy="253916"/>
          </a:xfrm>
          <a:prstGeom prst="rect">
            <a:avLst/>
          </a:prstGeom>
          <a:noFill/>
        </p:spPr>
        <p:txBody>
          <a:bodyPr wrap="none" rtlCol="0">
            <a:spAutoFit/>
          </a:bodyPr>
          <a:lstStyle/>
          <a:p>
            <a:r>
              <a:rPr kumimoji="1" lang="en-US" altLang="ja-JP" sz="1050"/>
              <a:t>ip:192.168.145.130 port:443</a:t>
            </a:r>
            <a:endParaRPr kumimoji="1" lang="ja-JP" altLang="en-US" sz="1050"/>
          </a:p>
        </p:txBody>
      </p:sp>
      <p:sp>
        <p:nvSpPr>
          <p:cNvPr id="65" name="テキスト ボックス 64">
            <a:extLst>
              <a:ext uri="{FF2B5EF4-FFF2-40B4-BE49-F238E27FC236}">
                <a16:creationId xmlns:a16="http://schemas.microsoft.com/office/drawing/2014/main" id="{31F9B9AB-3D6E-2FAE-F220-2D7F3DB3E6FF}"/>
              </a:ext>
            </a:extLst>
          </p:cNvPr>
          <p:cNvSpPr txBox="1"/>
          <p:nvPr/>
        </p:nvSpPr>
        <p:spPr>
          <a:xfrm>
            <a:off x="1519309" y="4947117"/>
            <a:ext cx="2459328" cy="253916"/>
          </a:xfrm>
          <a:prstGeom prst="rect">
            <a:avLst/>
          </a:prstGeom>
          <a:noFill/>
        </p:spPr>
        <p:txBody>
          <a:bodyPr wrap="none" rtlCol="0">
            <a:spAutoFit/>
          </a:bodyPr>
          <a:lstStyle/>
          <a:p>
            <a:r>
              <a:rPr kumimoji="1" lang="en-US" altLang="ja-JP" sz="1050"/>
              <a:t>ip:192.168.145.130 port:3395</a:t>
            </a:r>
            <a:endParaRPr kumimoji="1" lang="ja-JP" altLang="en-US" sz="1050"/>
          </a:p>
        </p:txBody>
      </p:sp>
      <p:sp>
        <p:nvSpPr>
          <p:cNvPr id="66" name="テキスト ボックス 65">
            <a:extLst>
              <a:ext uri="{FF2B5EF4-FFF2-40B4-BE49-F238E27FC236}">
                <a16:creationId xmlns:a16="http://schemas.microsoft.com/office/drawing/2014/main" id="{C3C9A8CC-94D9-691C-A706-1C55D43BF408}"/>
              </a:ext>
            </a:extLst>
          </p:cNvPr>
          <p:cNvSpPr txBox="1"/>
          <p:nvPr/>
        </p:nvSpPr>
        <p:spPr>
          <a:xfrm>
            <a:off x="5050303" y="5200341"/>
            <a:ext cx="1776448" cy="253916"/>
          </a:xfrm>
          <a:prstGeom prst="rect">
            <a:avLst/>
          </a:prstGeom>
          <a:noFill/>
        </p:spPr>
        <p:txBody>
          <a:bodyPr wrap="none" rtlCol="0">
            <a:spAutoFit/>
          </a:bodyPr>
          <a:lstStyle/>
          <a:p>
            <a:r>
              <a:rPr kumimoji="1" lang="en-US" altLang="ja-JP" sz="1050"/>
              <a:t>ip:10.0.2.10 port:443</a:t>
            </a:r>
            <a:endParaRPr kumimoji="1" lang="ja-JP" altLang="en-US" sz="1050"/>
          </a:p>
        </p:txBody>
      </p:sp>
      <p:sp>
        <p:nvSpPr>
          <p:cNvPr id="67" name="テキスト ボックス 66">
            <a:extLst>
              <a:ext uri="{FF2B5EF4-FFF2-40B4-BE49-F238E27FC236}">
                <a16:creationId xmlns:a16="http://schemas.microsoft.com/office/drawing/2014/main" id="{CCBD9F75-A91B-09FA-6B1A-C4BA5F6BEB57}"/>
              </a:ext>
            </a:extLst>
          </p:cNvPr>
          <p:cNvSpPr txBox="1"/>
          <p:nvPr/>
        </p:nvSpPr>
        <p:spPr>
          <a:xfrm>
            <a:off x="5033892" y="4958840"/>
            <a:ext cx="1879041" cy="253916"/>
          </a:xfrm>
          <a:prstGeom prst="rect">
            <a:avLst/>
          </a:prstGeom>
          <a:noFill/>
        </p:spPr>
        <p:txBody>
          <a:bodyPr wrap="none" rtlCol="0">
            <a:spAutoFit/>
          </a:bodyPr>
          <a:lstStyle/>
          <a:p>
            <a:r>
              <a:rPr kumimoji="1" lang="en-US" altLang="ja-JP" sz="1050"/>
              <a:t>ip:10.0.2.10 port:3398</a:t>
            </a:r>
            <a:endParaRPr kumimoji="1" lang="ja-JP" altLang="en-US" sz="1050"/>
          </a:p>
        </p:txBody>
      </p:sp>
      <p:sp>
        <p:nvSpPr>
          <p:cNvPr id="68" name="テキスト ボックス 67">
            <a:extLst>
              <a:ext uri="{FF2B5EF4-FFF2-40B4-BE49-F238E27FC236}">
                <a16:creationId xmlns:a16="http://schemas.microsoft.com/office/drawing/2014/main" id="{37A10007-0691-4D8E-9F2A-6ABEF58D7B7B}"/>
              </a:ext>
            </a:extLst>
          </p:cNvPr>
          <p:cNvSpPr txBox="1"/>
          <p:nvPr/>
        </p:nvSpPr>
        <p:spPr>
          <a:xfrm>
            <a:off x="7720821" y="5802910"/>
            <a:ext cx="1896673" cy="253916"/>
          </a:xfrm>
          <a:prstGeom prst="rect">
            <a:avLst/>
          </a:prstGeom>
          <a:noFill/>
        </p:spPr>
        <p:txBody>
          <a:bodyPr wrap="none" rtlCol="0">
            <a:spAutoFit/>
          </a:bodyPr>
          <a:lstStyle/>
          <a:p>
            <a:r>
              <a:rPr kumimoji="1" lang="en-US" altLang="ja-JP" sz="1050"/>
              <a:t>ip:10.0.2.20 port:5432</a:t>
            </a:r>
            <a:endParaRPr kumimoji="1" lang="ja-JP" altLang="en-US" sz="1050"/>
          </a:p>
        </p:txBody>
      </p:sp>
      <p:sp>
        <p:nvSpPr>
          <p:cNvPr id="69" name="テキスト ボックス 68">
            <a:extLst>
              <a:ext uri="{FF2B5EF4-FFF2-40B4-BE49-F238E27FC236}">
                <a16:creationId xmlns:a16="http://schemas.microsoft.com/office/drawing/2014/main" id="{C5B635B2-43D1-26FB-E3D6-FE82F9E55824}"/>
              </a:ext>
            </a:extLst>
          </p:cNvPr>
          <p:cNvSpPr txBox="1"/>
          <p:nvPr/>
        </p:nvSpPr>
        <p:spPr>
          <a:xfrm>
            <a:off x="7704410" y="5561409"/>
            <a:ext cx="1691489" cy="253916"/>
          </a:xfrm>
          <a:prstGeom prst="rect">
            <a:avLst/>
          </a:prstGeom>
          <a:noFill/>
        </p:spPr>
        <p:txBody>
          <a:bodyPr wrap="none" rtlCol="0">
            <a:spAutoFit/>
          </a:bodyPr>
          <a:lstStyle/>
          <a:p>
            <a:r>
              <a:rPr kumimoji="1" lang="en-US" altLang="ja-JP" sz="1050"/>
              <a:t>ip:10.0.2.20 port:22</a:t>
            </a:r>
            <a:endParaRPr kumimoji="1" lang="ja-JP" altLang="en-US" sz="1050"/>
          </a:p>
        </p:txBody>
      </p:sp>
      <p:sp>
        <p:nvSpPr>
          <p:cNvPr id="71" name="テキスト ボックス 70">
            <a:extLst>
              <a:ext uri="{FF2B5EF4-FFF2-40B4-BE49-F238E27FC236}">
                <a16:creationId xmlns:a16="http://schemas.microsoft.com/office/drawing/2014/main" id="{6CC1BB52-0DB7-DA27-E6C6-583E07D06DA5}"/>
              </a:ext>
            </a:extLst>
          </p:cNvPr>
          <p:cNvSpPr txBox="1"/>
          <p:nvPr/>
        </p:nvSpPr>
        <p:spPr>
          <a:xfrm rot="16200000">
            <a:off x="3690531" y="5408895"/>
            <a:ext cx="1172116" cy="369332"/>
          </a:xfrm>
          <a:prstGeom prst="rect">
            <a:avLst/>
          </a:prstGeom>
          <a:noFill/>
        </p:spPr>
        <p:txBody>
          <a:bodyPr wrap="none" rtlCol="0">
            <a:spAutoFit/>
          </a:bodyPr>
          <a:lstStyle/>
          <a:p>
            <a:r>
              <a:rPr kumimoji="1" lang="en-US" altLang="ja-JP"/>
              <a:t>NAT</a:t>
            </a:r>
            <a:r>
              <a:rPr kumimoji="1" lang="ja-JP" altLang="en-US"/>
              <a:t>変換</a:t>
            </a:r>
          </a:p>
        </p:txBody>
      </p:sp>
      <p:sp>
        <p:nvSpPr>
          <p:cNvPr id="72" name="テキスト ボックス 71">
            <a:extLst>
              <a:ext uri="{FF2B5EF4-FFF2-40B4-BE49-F238E27FC236}">
                <a16:creationId xmlns:a16="http://schemas.microsoft.com/office/drawing/2014/main" id="{01F52422-42DC-4ABE-F2E7-8FA56F6E4FE4}"/>
              </a:ext>
            </a:extLst>
          </p:cNvPr>
          <p:cNvSpPr txBox="1"/>
          <p:nvPr/>
        </p:nvSpPr>
        <p:spPr>
          <a:xfrm>
            <a:off x="7640694" y="3705505"/>
            <a:ext cx="445956" cy="276999"/>
          </a:xfrm>
          <a:prstGeom prst="rect">
            <a:avLst/>
          </a:prstGeom>
          <a:noFill/>
        </p:spPr>
        <p:txBody>
          <a:bodyPr wrap="none" rtlCol="0">
            <a:spAutoFit/>
          </a:bodyPr>
          <a:lstStyle/>
          <a:p>
            <a:r>
              <a:rPr kumimoji="1" lang="en-US" altLang="ja-JP" sz="1200"/>
              <a:t>.10</a:t>
            </a:r>
            <a:endParaRPr kumimoji="1" lang="ja-JP" altLang="en-US" sz="1200"/>
          </a:p>
        </p:txBody>
      </p:sp>
      <p:sp>
        <p:nvSpPr>
          <p:cNvPr id="73" name="テキスト ボックス 72">
            <a:extLst>
              <a:ext uri="{FF2B5EF4-FFF2-40B4-BE49-F238E27FC236}">
                <a16:creationId xmlns:a16="http://schemas.microsoft.com/office/drawing/2014/main" id="{81333DF5-AFA6-9F6F-9B40-8FA40B6A4D4B}"/>
              </a:ext>
            </a:extLst>
          </p:cNvPr>
          <p:cNvSpPr txBox="1"/>
          <p:nvPr/>
        </p:nvSpPr>
        <p:spPr>
          <a:xfrm>
            <a:off x="10315434" y="3703427"/>
            <a:ext cx="466794" cy="276999"/>
          </a:xfrm>
          <a:prstGeom prst="rect">
            <a:avLst/>
          </a:prstGeom>
          <a:noFill/>
        </p:spPr>
        <p:txBody>
          <a:bodyPr wrap="none" rtlCol="0">
            <a:spAutoFit/>
          </a:bodyPr>
          <a:lstStyle/>
          <a:p>
            <a:r>
              <a:rPr kumimoji="1" lang="en-US" altLang="ja-JP" sz="1200"/>
              <a:t>.20</a:t>
            </a:r>
            <a:endParaRPr kumimoji="1" lang="ja-JP" altLang="en-US" sz="1200"/>
          </a:p>
        </p:txBody>
      </p:sp>
      <p:sp>
        <p:nvSpPr>
          <p:cNvPr id="74" name="テキスト ボックス 73">
            <a:extLst>
              <a:ext uri="{FF2B5EF4-FFF2-40B4-BE49-F238E27FC236}">
                <a16:creationId xmlns:a16="http://schemas.microsoft.com/office/drawing/2014/main" id="{FF3049FE-9928-5587-1FA8-3358ECA5220C}"/>
              </a:ext>
            </a:extLst>
          </p:cNvPr>
          <p:cNvSpPr txBox="1"/>
          <p:nvPr/>
        </p:nvSpPr>
        <p:spPr>
          <a:xfrm>
            <a:off x="7623668" y="4981025"/>
            <a:ext cx="604653" cy="307777"/>
          </a:xfrm>
          <a:prstGeom prst="rect">
            <a:avLst/>
          </a:prstGeom>
          <a:noFill/>
        </p:spPr>
        <p:txBody>
          <a:bodyPr wrap="none" rtlCol="0">
            <a:spAutoFit/>
          </a:bodyPr>
          <a:lstStyle/>
          <a:p>
            <a:r>
              <a:rPr kumimoji="1" lang="en-US" altLang="ja-JP" sz="1400"/>
              <a:t>RDP</a:t>
            </a:r>
            <a:endParaRPr kumimoji="1" lang="ja-JP" altLang="en-US" sz="1400"/>
          </a:p>
        </p:txBody>
      </p:sp>
      <p:sp>
        <p:nvSpPr>
          <p:cNvPr id="75" name="テキスト ボックス 74">
            <a:extLst>
              <a:ext uri="{FF2B5EF4-FFF2-40B4-BE49-F238E27FC236}">
                <a16:creationId xmlns:a16="http://schemas.microsoft.com/office/drawing/2014/main" id="{AAC4F1EC-9CE7-BEB4-E813-C7143738625C}"/>
              </a:ext>
            </a:extLst>
          </p:cNvPr>
          <p:cNvSpPr txBox="1"/>
          <p:nvPr/>
        </p:nvSpPr>
        <p:spPr>
          <a:xfrm>
            <a:off x="7620789" y="5258583"/>
            <a:ext cx="1447832" cy="307777"/>
          </a:xfrm>
          <a:prstGeom prst="rect">
            <a:avLst/>
          </a:prstGeom>
          <a:noFill/>
        </p:spPr>
        <p:txBody>
          <a:bodyPr wrap="none" rtlCol="0">
            <a:spAutoFit/>
          </a:bodyPr>
          <a:lstStyle/>
          <a:p>
            <a:r>
              <a:rPr lang="en-US" altLang="ja-JP" sz="1400"/>
              <a:t>Web(HTTPS)</a:t>
            </a:r>
            <a:endParaRPr kumimoji="1" lang="ja-JP" altLang="en-US" sz="1400"/>
          </a:p>
        </p:txBody>
      </p:sp>
      <p:sp>
        <p:nvSpPr>
          <p:cNvPr id="76" name="テキスト ボックス 75">
            <a:extLst>
              <a:ext uri="{FF2B5EF4-FFF2-40B4-BE49-F238E27FC236}">
                <a16:creationId xmlns:a16="http://schemas.microsoft.com/office/drawing/2014/main" id="{49D0B961-4F3C-0729-90B1-4507DB83FCEE}"/>
              </a:ext>
            </a:extLst>
          </p:cNvPr>
          <p:cNvSpPr txBox="1"/>
          <p:nvPr/>
        </p:nvSpPr>
        <p:spPr>
          <a:xfrm>
            <a:off x="10387500" y="5593560"/>
            <a:ext cx="588623" cy="307777"/>
          </a:xfrm>
          <a:prstGeom prst="rect">
            <a:avLst/>
          </a:prstGeom>
          <a:noFill/>
        </p:spPr>
        <p:txBody>
          <a:bodyPr wrap="none" rtlCol="0">
            <a:spAutoFit/>
          </a:bodyPr>
          <a:lstStyle/>
          <a:p>
            <a:r>
              <a:rPr kumimoji="1" lang="en-US" altLang="ja-JP" sz="1400"/>
              <a:t>SSH</a:t>
            </a:r>
            <a:endParaRPr kumimoji="1" lang="ja-JP" altLang="en-US" sz="1400"/>
          </a:p>
        </p:txBody>
      </p:sp>
      <p:sp>
        <p:nvSpPr>
          <p:cNvPr id="77" name="テキスト ボックス 76">
            <a:extLst>
              <a:ext uri="{FF2B5EF4-FFF2-40B4-BE49-F238E27FC236}">
                <a16:creationId xmlns:a16="http://schemas.microsoft.com/office/drawing/2014/main" id="{AE2B4C93-799C-3481-5BA8-19A43E5C7616}"/>
              </a:ext>
            </a:extLst>
          </p:cNvPr>
          <p:cNvSpPr txBox="1"/>
          <p:nvPr/>
        </p:nvSpPr>
        <p:spPr>
          <a:xfrm>
            <a:off x="10387018" y="5844196"/>
            <a:ext cx="1350050" cy="307777"/>
          </a:xfrm>
          <a:prstGeom prst="rect">
            <a:avLst/>
          </a:prstGeom>
          <a:noFill/>
        </p:spPr>
        <p:txBody>
          <a:bodyPr wrap="none" rtlCol="0">
            <a:spAutoFit/>
          </a:bodyPr>
          <a:lstStyle/>
          <a:p>
            <a:r>
              <a:rPr lang="en-US" altLang="ja-JP" sz="1400"/>
              <a:t>PostgreSQL</a:t>
            </a:r>
            <a:endParaRPr kumimoji="1" lang="ja-JP" altLang="en-US" sz="1400"/>
          </a:p>
        </p:txBody>
      </p:sp>
      <p:cxnSp>
        <p:nvCxnSpPr>
          <p:cNvPr id="79" name="直線矢印コネクタ 78">
            <a:extLst>
              <a:ext uri="{FF2B5EF4-FFF2-40B4-BE49-F238E27FC236}">
                <a16:creationId xmlns:a16="http://schemas.microsoft.com/office/drawing/2014/main" id="{EA2F5B72-6A3D-8AE3-C1F0-E1BC90EE00DE}"/>
              </a:ext>
            </a:extLst>
          </p:cNvPr>
          <p:cNvCxnSpPr>
            <a:cxnSpLocks/>
          </p:cNvCxnSpPr>
          <p:nvPr/>
        </p:nvCxnSpPr>
        <p:spPr>
          <a:xfrm>
            <a:off x="2075080" y="6352336"/>
            <a:ext cx="2014323" cy="0"/>
          </a:xfrm>
          <a:prstGeom prst="straightConnector1">
            <a:avLst/>
          </a:prstGeom>
          <a:ln w="254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A0D42300-19A7-D217-27C1-E82028E1AEB0}"/>
              </a:ext>
            </a:extLst>
          </p:cNvPr>
          <p:cNvCxnSpPr>
            <a:cxnSpLocks/>
          </p:cNvCxnSpPr>
          <p:nvPr/>
        </p:nvCxnSpPr>
        <p:spPr>
          <a:xfrm flipH="1">
            <a:off x="3199359" y="6632135"/>
            <a:ext cx="5207534" cy="1558"/>
          </a:xfrm>
          <a:prstGeom prst="straightConnector1">
            <a:avLst/>
          </a:prstGeom>
          <a:ln w="25400">
            <a:solidFill>
              <a:srgbClr val="FF66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89AAFEC4-575C-BBEE-A6B3-EBB19DAF04CA}"/>
              </a:ext>
            </a:extLst>
          </p:cNvPr>
          <p:cNvCxnSpPr>
            <a:cxnSpLocks/>
          </p:cNvCxnSpPr>
          <p:nvPr/>
        </p:nvCxnSpPr>
        <p:spPr>
          <a:xfrm>
            <a:off x="4108255" y="6257699"/>
            <a:ext cx="0" cy="219621"/>
          </a:xfrm>
          <a:prstGeom prst="straightConnector1">
            <a:avLst/>
          </a:prstGeom>
          <a:ln w="254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CE3BD4F9-C997-EC98-8158-405DC6352A5A}"/>
              </a:ext>
            </a:extLst>
          </p:cNvPr>
          <p:cNvSpPr txBox="1"/>
          <p:nvPr/>
        </p:nvSpPr>
        <p:spPr>
          <a:xfrm>
            <a:off x="1202548" y="6151018"/>
            <a:ext cx="1107996" cy="369332"/>
          </a:xfrm>
          <a:prstGeom prst="rect">
            <a:avLst/>
          </a:prstGeom>
          <a:noFill/>
        </p:spPr>
        <p:txBody>
          <a:bodyPr wrap="none" rtlCol="0">
            <a:spAutoFit/>
          </a:bodyPr>
          <a:lstStyle/>
          <a:p>
            <a:r>
              <a:rPr lang="ja-JP" altLang="en-US"/>
              <a:t>疎通不可</a:t>
            </a:r>
            <a:endParaRPr kumimoji="1" lang="ja-JP" altLang="en-US"/>
          </a:p>
        </p:txBody>
      </p:sp>
      <p:sp>
        <p:nvSpPr>
          <p:cNvPr id="91" name="テキスト ボックス 90">
            <a:extLst>
              <a:ext uri="{FF2B5EF4-FFF2-40B4-BE49-F238E27FC236}">
                <a16:creationId xmlns:a16="http://schemas.microsoft.com/office/drawing/2014/main" id="{88B03EA7-F2DB-6018-6124-7DBEB34DC3FC}"/>
              </a:ext>
            </a:extLst>
          </p:cNvPr>
          <p:cNvSpPr txBox="1"/>
          <p:nvPr/>
        </p:nvSpPr>
        <p:spPr>
          <a:xfrm>
            <a:off x="8326630" y="6443966"/>
            <a:ext cx="1018227" cy="369332"/>
          </a:xfrm>
          <a:prstGeom prst="rect">
            <a:avLst/>
          </a:prstGeom>
          <a:noFill/>
        </p:spPr>
        <p:txBody>
          <a:bodyPr wrap="none" rtlCol="0">
            <a:spAutoFit/>
          </a:bodyPr>
          <a:lstStyle/>
          <a:p>
            <a:r>
              <a:rPr lang="ja-JP" altLang="en-US"/>
              <a:t>疎通</a:t>
            </a:r>
            <a:r>
              <a:rPr lang="en-US" altLang="ja-JP"/>
              <a:t>OK</a:t>
            </a:r>
            <a:endParaRPr kumimoji="1" lang="ja-JP" altLang="en-US"/>
          </a:p>
        </p:txBody>
      </p:sp>
      <p:sp>
        <p:nvSpPr>
          <p:cNvPr id="92" name="テキスト ボックス 91">
            <a:extLst>
              <a:ext uri="{FF2B5EF4-FFF2-40B4-BE49-F238E27FC236}">
                <a16:creationId xmlns:a16="http://schemas.microsoft.com/office/drawing/2014/main" id="{9A2728E5-0AD2-35D7-F576-D23893AE0779}"/>
              </a:ext>
            </a:extLst>
          </p:cNvPr>
          <p:cNvSpPr txBox="1"/>
          <p:nvPr/>
        </p:nvSpPr>
        <p:spPr>
          <a:xfrm>
            <a:off x="4089403" y="2215828"/>
            <a:ext cx="2430474" cy="369332"/>
          </a:xfrm>
          <a:prstGeom prst="rect">
            <a:avLst/>
          </a:prstGeom>
          <a:noFill/>
        </p:spPr>
        <p:txBody>
          <a:bodyPr wrap="none" rtlCol="0">
            <a:spAutoFit/>
          </a:bodyPr>
          <a:lstStyle/>
          <a:p>
            <a:r>
              <a:rPr kumimoji="1" lang="ja-JP" altLang="en-US"/>
              <a:t>実習用</a:t>
            </a:r>
            <a:r>
              <a:rPr kumimoji="1" lang="en-US" altLang="ja-JP"/>
              <a:t>PC</a:t>
            </a:r>
            <a:r>
              <a:rPr kumimoji="1" lang="ja-JP" altLang="en-US"/>
              <a:t>（ホスト</a:t>
            </a:r>
            <a:r>
              <a:rPr kumimoji="1" lang="en-US" altLang="ja-JP"/>
              <a:t>PC</a:t>
            </a:r>
            <a:r>
              <a:rPr kumimoji="1" lang="ja-JP" altLang="en-US"/>
              <a:t>）</a:t>
            </a:r>
          </a:p>
        </p:txBody>
      </p:sp>
      <p:sp>
        <p:nvSpPr>
          <p:cNvPr id="93" name="テキスト ボックス 92">
            <a:extLst>
              <a:ext uri="{FF2B5EF4-FFF2-40B4-BE49-F238E27FC236}">
                <a16:creationId xmlns:a16="http://schemas.microsoft.com/office/drawing/2014/main" id="{95C3422B-FE63-B36A-1466-F3F4F6784B57}"/>
              </a:ext>
            </a:extLst>
          </p:cNvPr>
          <p:cNvSpPr txBox="1"/>
          <p:nvPr/>
        </p:nvSpPr>
        <p:spPr>
          <a:xfrm rot="16200000">
            <a:off x="-290945" y="3478826"/>
            <a:ext cx="1431802" cy="338554"/>
          </a:xfrm>
          <a:prstGeom prst="rect">
            <a:avLst/>
          </a:prstGeom>
          <a:noFill/>
        </p:spPr>
        <p:txBody>
          <a:bodyPr wrap="none" rtlCol="0">
            <a:spAutoFit/>
          </a:bodyPr>
          <a:lstStyle/>
          <a:p>
            <a:r>
              <a:rPr kumimoji="1" lang="ja-JP" altLang="en-US" sz="1600"/>
              <a:t>インターネット</a:t>
            </a:r>
          </a:p>
        </p:txBody>
      </p:sp>
      <p:sp>
        <p:nvSpPr>
          <p:cNvPr id="94" name="テキスト ボックス 93">
            <a:extLst>
              <a:ext uri="{FF2B5EF4-FFF2-40B4-BE49-F238E27FC236}">
                <a16:creationId xmlns:a16="http://schemas.microsoft.com/office/drawing/2014/main" id="{5123917B-5D5B-E3C7-2925-B46DF9535FB0}"/>
              </a:ext>
            </a:extLst>
          </p:cNvPr>
          <p:cNvSpPr txBox="1"/>
          <p:nvPr/>
        </p:nvSpPr>
        <p:spPr>
          <a:xfrm rot="16200000">
            <a:off x="485215" y="2888030"/>
            <a:ext cx="779381" cy="338554"/>
          </a:xfrm>
          <a:prstGeom prst="rect">
            <a:avLst/>
          </a:prstGeom>
          <a:noFill/>
        </p:spPr>
        <p:txBody>
          <a:bodyPr wrap="none" rtlCol="0">
            <a:spAutoFit/>
          </a:bodyPr>
          <a:lstStyle/>
          <a:p>
            <a:r>
              <a:rPr kumimoji="1" lang="ja-JP" altLang="en-US" sz="1600"/>
              <a:t>ルータ</a:t>
            </a:r>
          </a:p>
        </p:txBody>
      </p:sp>
      <p:sp>
        <p:nvSpPr>
          <p:cNvPr id="95" name="テキスト ボックス 94">
            <a:extLst>
              <a:ext uri="{FF2B5EF4-FFF2-40B4-BE49-F238E27FC236}">
                <a16:creationId xmlns:a16="http://schemas.microsoft.com/office/drawing/2014/main" id="{BF3B2B31-7EEE-92B2-58FD-AFEB787EA154}"/>
              </a:ext>
            </a:extLst>
          </p:cNvPr>
          <p:cNvSpPr txBox="1"/>
          <p:nvPr/>
        </p:nvSpPr>
        <p:spPr>
          <a:xfrm>
            <a:off x="5763336" y="4264396"/>
            <a:ext cx="1120820" cy="276999"/>
          </a:xfrm>
          <a:prstGeom prst="rect">
            <a:avLst/>
          </a:prstGeom>
          <a:noFill/>
        </p:spPr>
        <p:txBody>
          <a:bodyPr wrap="none" rtlCol="0">
            <a:spAutoFit/>
          </a:bodyPr>
          <a:lstStyle/>
          <a:p>
            <a:r>
              <a:rPr kumimoji="1" lang="en-US" altLang="ja-JP" sz="1200"/>
              <a:t>DHCP/DNS</a:t>
            </a:r>
            <a:endParaRPr kumimoji="1" lang="ja-JP" altLang="en-US" sz="1200"/>
          </a:p>
        </p:txBody>
      </p:sp>
      <p:sp>
        <p:nvSpPr>
          <p:cNvPr id="98" name="テキスト ボックス 97">
            <a:extLst>
              <a:ext uri="{FF2B5EF4-FFF2-40B4-BE49-F238E27FC236}">
                <a16:creationId xmlns:a16="http://schemas.microsoft.com/office/drawing/2014/main" id="{7D690D45-6FCB-E77E-B064-E0979BCAF944}"/>
              </a:ext>
            </a:extLst>
          </p:cNvPr>
          <p:cNvSpPr txBox="1"/>
          <p:nvPr/>
        </p:nvSpPr>
        <p:spPr>
          <a:xfrm>
            <a:off x="6947235" y="3105505"/>
            <a:ext cx="1382110" cy="646331"/>
          </a:xfrm>
          <a:prstGeom prst="rect">
            <a:avLst/>
          </a:prstGeom>
          <a:noFill/>
        </p:spPr>
        <p:txBody>
          <a:bodyPr wrap="none" rtlCol="0">
            <a:spAutoFit/>
          </a:bodyPr>
          <a:lstStyle/>
          <a:p>
            <a:pPr algn="ctr"/>
            <a:r>
              <a:rPr kumimoji="1" lang="en-US" altLang="ja-JP"/>
              <a:t>web</a:t>
            </a:r>
            <a:r>
              <a:rPr kumimoji="1" lang="ja-JP" altLang="en-US"/>
              <a:t>サーバ</a:t>
            </a:r>
            <a:endParaRPr kumimoji="1" lang="en-US" altLang="ja-JP"/>
          </a:p>
          <a:p>
            <a:pPr algn="ctr"/>
            <a:r>
              <a:rPr lang="en-US" altLang="ja-JP"/>
              <a:t>(VM)</a:t>
            </a:r>
            <a:endParaRPr kumimoji="1" lang="ja-JP" altLang="en-US"/>
          </a:p>
        </p:txBody>
      </p:sp>
      <p:sp>
        <p:nvSpPr>
          <p:cNvPr id="99" name="テキスト ボックス 98">
            <a:extLst>
              <a:ext uri="{FF2B5EF4-FFF2-40B4-BE49-F238E27FC236}">
                <a16:creationId xmlns:a16="http://schemas.microsoft.com/office/drawing/2014/main" id="{430D0644-D798-30F4-19AC-E020B375A656}"/>
              </a:ext>
            </a:extLst>
          </p:cNvPr>
          <p:cNvSpPr txBox="1"/>
          <p:nvPr/>
        </p:nvSpPr>
        <p:spPr>
          <a:xfrm>
            <a:off x="9754435" y="3099446"/>
            <a:ext cx="1228221" cy="646331"/>
          </a:xfrm>
          <a:prstGeom prst="rect">
            <a:avLst/>
          </a:prstGeom>
          <a:noFill/>
        </p:spPr>
        <p:txBody>
          <a:bodyPr wrap="none" rtlCol="0">
            <a:spAutoFit/>
          </a:bodyPr>
          <a:lstStyle/>
          <a:p>
            <a:pPr algn="ctr"/>
            <a:r>
              <a:rPr kumimoji="1" lang="en-US" altLang="ja-JP"/>
              <a:t>DB</a:t>
            </a:r>
            <a:r>
              <a:rPr kumimoji="1" lang="ja-JP" altLang="en-US"/>
              <a:t>サーバ</a:t>
            </a:r>
            <a:endParaRPr kumimoji="1" lang="en-US" altLang="ja-JP"/>
          </a:p>
          <a:p>
            <a:pPr algn="ctr"/>
            <a:r>
              <a:rPr lang="en-US" altLang="ja-JP"/>
              <a:t>(VM)</a:t>
            </a:r>
            <a:endParaRPr kumimoji="1" lang="ja-JP" altLang="en-US"/>
          </a:p>
        </p:txBody>
      </p:sp>
      <p:pic>
        <p:nvPicPr>
          <p:cNvPr id="6" name="Picture 2" descr="マルのフリーイラスト - 丸印の無料素材 - チコデザ">
            <a:extLst>
              <a:ext uri="{FF2B5EF4-FFF2-40B4-BE49-F238E27FC236}">
                <a16:creationId xmlns:a16="http://schemas.microsoft.com/office/drawing/2014/main" id="{09C2EEC4-DCD0-808E-8125-7B5FAD2C9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792" y="6308948"/>
            <a:ext cx="780931" cy="6392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バツマークのフリーイラスト - バッテン印の無料素材 - チコデザ">
            <a:extLst>
              <a:ext uri="{FF2B5EF4-FFF2-40B4-BE49-F238E27FC236}">
                <a16:creationId xmlns:a16="http://schemas.microsoft.com/office/drawing/2014/main" id="{4CF51369-1073-482F-447E-0896B2DE8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330" y="5998084"/>
            <a:ext cx="878998" cy="71947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C1CA05B-8825-15AA-CB53-B96B5A8506C8}"/>
              </a:ext>
            </a:extLst>
          </p:cNvPr>
          <p:cNvSpPr txBox="1"/>
          <p:nvPr/>
        </p:nvSpPr>
        <p:spPr>
          <a:xfrm>
            <a:off x="1442915" y="3028904"/>
            <a:ext cx="2364734" cy="646331"/>
          </a:xfrm>
          <a:prstGeom prst="rect">
            <a:avLst/>
          </a:prstGeom>
          <a:noFill/>
        </p:spPr>
        <p:txBody>
          <a:bodyPr wrap="square" rtlCol="0">
            <a:spAutoFit/>
          </a:bodyPr>
          <a:lstStyle/>
          <a:p>
            <a:r>
              <a:rPr kumimoji="1" lang="en-US" altLang="ja-JP" sz="1200"/>
              <a:t>※</a:t>
            </a:r>
            <a:r>
              <a:rPr kumimoji="1" lang="ja-JP" altLang="en-US" sz="1200"/>
              <a:t>物理</a:t>
            </a:r>
            <a:r>
              <a:rPr kumimoji="1" lang="en-US" altLang="ja-JP" sz="1200"/>
              <a:t>NW</a:t>
            </a:r>
            <a:r>
              <a:rPr kumimoji="1" lang="ja-JP" altLang="en-US" sz="1200"/>
              <a:t>は環境に合わせて</a:t>
            </a:r>
            <a:r>
              <a:rPr kumimoji="1" lang="en-US" altLang="ja-JP" sz="1200"/>
              <a:t>IP</a:t>
            </a:r>
            <a:r>
              <a:rPr lang="ja-JP" altLang="en-US" sz="1200"/>
              <a:t>アドレスを設定してください。</a:t>
            </a:r>
            <a:endParaRPr lang="en-US" altLang="ja-JP" sz="1200"/>
          </a:p>
          <a:p>
            <a:r>
              <a:rPr kumimoji="1" lang="ja-JP" altLang="en-US" sz="1200"/>
              <a:t>例）</a:t>
            </a:r>
            <a:r>
              <a:rPr kumimoji="1" lang="en-US" altLang="ja-JP" sz="1200"/>
              <a:t>192.168.145.x/24</a:t>
            </a:r>
            <a:endParaRPr kumimoji="1" lang="ja-JP" altLang="en-US" sz="1200"/>
          </a:p>
        </p:txBody>
      </p:sp>
    </p:spTree>
    <p:extLst>
      <p:ext uri="{BB962C8B-B14F-4D97-AF65-F5344CB8AC3E}">
        <p14:creationId xmlns:p14="http://schemas.microsoft.com/office/powerpoint/2010/main" val="9857827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a:extLst>
              <a:ext uri="{FF2B5EF4-FFF2-40B4-BE49-F238E27FC236}">
                <a16:creationId xmlns:a16="http://schemas.microsoft.com/office/drawing/2014/main" id="{A611DDAD-5EF8-0AE9-29A8-829B77DFB050}"/>
              </a:ext>
            </a:extLst>
          </p:cNvPr>
          <p:cNvSpPr/>
          <p:nvPr/>
        </p:nvSpPr>
        <p:spPr>
          <a:xfrm>
            <a:off x="1291739" y="4737874"/>
            <a:ext cx="10614509" cy="1711310"/>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ja-JP" altLang="en-US"/>
              <a:t>構成概要（ネットワーク通信経路）</a:t>
            </a:r>
            <a:endParaRPr lang="en-US" altLang="ja-JP"/>
          </a:p>
        </p:txBody>
      </p:sp>
      <p:sp>
        <p:nvSpPr>
          <p:cNvPr id="2" name="正方形/長方形 1">
            <a:extLst>
              <a:ext uri="{FF2B5EF4-FFF2-40B4-BE49-F238E27FC236}">
                <a16:creationId xmlns:a16="http://schemas.microsoft.com/office/drawing/2014/main" id="{C663E44E-8B91-9DE0-716F-E81710B4511C}"/>
              </a:ext>
            </a:extLst>
          </p:cNvPr>
          <p:cNvSpPr/>
          <p:nvPr/>
        </p:nvSpPr>
        <p:spPr>
          <a:xfrm>
            <a:off x="4093699" y="2602518"/>
            <a:ext cx="7812551"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6EDCE33E-E33D-30C2-BE16-8ADC1EC9EB1D}"/>
              </a:ext>
            </a:extLst>
          </p:cNvPr>
          <p:cNvSpPr/>
          <p:nvPr/>
        </p:nvSpPr>
        <p:spPr>
          <a:xfrm>
            <a:off x="661181" y="2602518"/>
            <a:ext cx="436099"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222DCEA-ED52-1DDD-5A34-CCA819038111}"/>
              </a:ext>
            </a:extLst>
          </p:cNvPr>
          <p:cNvSpPr/>
          <p:nvPr/>
        </p:nvSpPr>
        <p:spPr>
          <a:xfrm>
            <a:off x="956603" y="3855391"/>
            <a:ext cx="295422"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FDAB3FFE-2C2D-924B-149F-28B71B4AB1BC}"/>
              </a:ext>
            </a:extLst>
          </p:cNvPr>
          <p:cNvCxnSpPr>
            <a:cxnSpLocks/>
            <a:stCxn id="4" idx="3"/>
            <a:endCxn id="5" idx="1"/>
          </p:cNvCxnSpPr>
          <p:nvPr/>
        </p:nvCxnSpPr>
        <p:spPr>
          <a:xfrm>
            <a:off x="1252025" y="4178948"/>
            <a:ext cx="27127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7759901-8571-46AF-5897-1A7FCC960071}"/>
              </a:ext>
            </a:extLst>
          </p:cNvPr>
          <p:cNvSpPr/>
          <p:nvPr/>
        </p:nvSpPr>
        <p:spPr>
          <a:xfrm>
            <a:off x="4416298" y="3855391"/>
            <a:ext cx="1092136"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E4C02E2-8005-F10B-61B1-2B17E8DA9978}"/>
              </a:ext>
            </a:extLst>
          </p:cNvPr>
          <p:cNvSpPr/>
          <p:nvPr/>
        </p:nvSpPr>
        <p:spPr>
          <a:xfrm>
            <a:off x="3964744" y="3855391"/>
            <a:ext cx="451553"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D422D74-3C8D-1A1E-062D-3B05DB5D362A}"/>
              </a:ext>
            </a:extLst>
          </p:cNvPr>
          <p:cNvSpPr txBox="1"/>
          <p:nvPr/>
        </p:nvSpPr>
        <p:spPr>
          <a:xfrm>
            <a:off x="4389121" y="3920662"/>
            <a:ext cx="1063112" cy="523220"/>
          </a:xfrm>
          <a:prstGeom prst="rect">
            <a:avLst/>
          </a:prstGeom>
          <a:noFill/>
        </p:spPr>
        <p:txBody>
          <a:bodyPr wrap="none" rtlCol="0">
            <a:spAutoFit/>
          </a:bodyPr>
          <a:lstStyle/>
          <a:p>
            <a:pPr algn="ctr"/>
            <a:r>
              <a:rPr lang="en-US" altLang="ja-JP" sz="1400"/>
              <a:t>G</a:t>
            </a:r>
            <a:r>
              <a:rPr kumimoji="1" lang="en-US" altLang="ja-JP" sz="1400"/>
              <a:t>ateWay</a:t>
            </a:r>
          </a:p>
          <a:p>
            <a:pPr algn="ctr"/>
            <a:r>
              <a:rPr kumimoji="1" lang="en-US" altLang="ja-JP" sz="1400"/>
              <a:t>(NAT)</a:t>
            </a:r>
            <a:endParaRPr kumimoji="1" lang="ja-JP" altLang="en-US" sz="1400"/>
          </a:p>
        </p:txBody>
      </p:sp>
      <p:sp>
        <p:nvSpPr>
          <p:cNvPr id="17" name="正方形/長方形 16">
            <a:extLst>
              <a:ext uri="{FF2B5EF4-FFF2-40B4-BE49-F238E27FC236}">
                <a16:creationId xmlns:a16="http://schemas.microsoft.com/office/drawing/2014/main" id="{3EBBC1FB-3984-3996-5E6B-188BABA4053C}"/>
              </a:ext>
            </a:extLst>
          </p:cNvPr>
          <p:cNvSpPr/>
          <p:nvPr/>
        </p:nvSpPr>
        <p:spPr>
          <a:xfrm>
            <a:off x="5508434" y="3855391"/>
            <a:ext cx="295422" cy="647114"/>
          </a:xfrm>
          <a:prstGeom prst="rect">
            <a:avLst/>
          </a:prstGeom>
          <a:ln w="2540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34B3A93-D666-3137-36E1-5A7DA880E441}"/>
              </a:ext>
            </a:extLst>
          </p:cNvPr>
          <p:cNvCxnSpPr>
            <a:cxnSpLocks/>
            <a:stCxn id="17" idx="3"/>
          </p:cNvCxnSpPr>
          <p:nvPr/>
        </p:nvCxnSpPr>
        <p:spPr>
          <a:xfrm>
            <a:off x="5803856" y="4178948"/>
            <a:ext cx="5334197" cy="2135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3D6EC03-A25F-9340-95C4-28A6DA396C5C}"/>
              </a:ext>
            </a:extLst>
          </p:cNvPr>
          <p:cNvSpPr txBox="1"/>
          <p:nvPr/>
        </p:nvSpPr>
        <p:spPr>
          <a:xfrm>
            <a:off x="7863672" y="4252959"/>
            <a:ext cx="2390398" cy="276999"/>
          </a:xfrm>
          <a:prstGeom prst="rect">
            <a:avLst/>
          </a:prstGeom>
          <a:noFill/>
        </p:spPr>
        <p:txBody>
          <a:bodyPr wrap="none" rtlCol="0">
            <a:spAutoFit/>
          </a:bodyPr>
          <a:lstStyle/>
          <a:p>
            <a:r>
              <a:rPr lang="en-US" altLang="ja-JP" sz="1200"/>
              <a:t>NAT Network: 10.0.2.x/24</a:t>
            </a:r>
            <a:endParaRPr kumimoji="1" lang="ja-JP" altLang="en-US" sz="1200"/>
          </a:p>
        </p:txBody>
      </p:sp>
      <p:sp>
        <p:nvSpPr>
          <p:cNvPr id="22" name="テキスト ボックス 21">
            <a:extLst>
              <a:ext uri="{FF2B5EF4-FFF2-40B4-BE49-F238E27FC236}">
                <a16:creationId xmlns:a16="http://schemas.microsoft.com/office/drawing/2014/main" id="{329C158F-BF2C-448A-B8B6-798271D3923B}"/>
              </a:ext>
            </a:extLst>
          </p:cNvPr>
          <p:cNvSpPr txBox="1"/>
          <p:nvPr/>
        </p:nvSpPr>
        <p:spPr>
          <a:xfrm>
            <a:off x="5803856" y="3876746"/>
            <a:ext cx="328936" cy="276999"/>
          </a:xfrm>
          <a:prstGeom prst="rect">
            <a:avLst/>
          </a:prstGeom>
          <a:noFill/>
        </p:spPr>
        <p:txBody>
          <a:bodyPr wrap="none" rtlCol="0">
            <a:spAutoFit/>
          </a:bodyPr>
          <a:lstStyle/>
          <a:p>
            <a:r>
              <a:rPr kumimoji="1" lang="en-US" altLang="ja-JP" sz="1200"/>
              <a:t>.1</a:t>
            </a:r>
            <a:endParaRPr kumimoji="1" lang="ja-JP" altLang="en-US" sz="1200"/>
          </a:p>
        </p:txBody>
      </p:sp>
      <p:sp>
        <p:nvSpPr>
          <p:cNvPr id="23" name="テキスト ボックス 22">
            <a:extLst>
              <a:ext uri="{FF2B5EF4-FFF2-40B4-BE49-F238E27FC236}">
                <a16:creationId xmlns:a16="http://schemas.microsoft.com/office/drawing/2014/main" id="{CC848AF6-D477-FE40-BE9C-8EE3A60D953B}"/>
              </a:ext>
            </a:extLst>
          </p:cNvPr>
          <p:cNvSpPr txBox="1"/>
          <p:nvPr/>
        </p:nvSpPr>
        <p:spPr>
          <a:xfrm>
            <a:off x="1811088" y="4225505"/>
            <a:ext cx="1723549" cy="276999"/>
          </a:xfrm>
          <a:prstGeom prst="rect">
            <a:avLst/>
          </a:prstGeom>
          <a:noFill/>
        </p:spPr>
        <p:txBody>
          <a:bodyPr wrap="none" rtlCol="0">
            <a:spAutoFit/>
          </a:bodyPr>
          <a:lstStyle/>
          <a:p>
            <a:r>
              <a:rPr lang="en-US" altLang="ja-JP" sz="1200"/>
              <a:t>192.168.145.x/24</a:t>
            </a:r>
            <a:endParaRPr kumimoji="1" lang="ja-JP" altLang="en-US" sz="1200"/>
          </a:p>
        </p:txBody>
      </p:sp>
      <p:sp>
        <p:nvSpPr>
          <p:cNvPr id="24" name="テキスト ボックス 23">
            <a:extLst>
              <a:ext uri="{FF2B5EF4-FFF2-40B4-BE49-F238E27FC236}">
                <a16:creationId xmlns:a16="http://schemas.microsoft.com/office/drawing/2014/main" id="{544DE29D-D2E6-3668-AD9F-1555819F4573}"/>
              </a:ext>
            </a:extLst>
          </p:cNvPr>
          <p:cNvSpPr txBox="1"/>
          <p:nvPr/>
        </p:nvSpPr>
        <p:spPr>
          <a:xfrm>
            <a:off x="3443805" y="3890906"/>
            <a:ext cx="562975" cy="276999"/>
          </a:xfrm>
          <a:prstGeom prst="rect">
            <a:avLst/>
          </a:prstGeom>
          <a:noFill/>
        </p:spPr>
        <p:txBody>
          <a:bodyPr wrap="none" rtlCol="0">
            <a:spAutoFit/>
          </a:bodyPr>
          <a:lstStyle/>
          <a:p>
            <a:r>
              <a:rPr kumimoji="1" lang="en-US" altLang="ja-JP" sz="1200"/>
              <a:t>.130</a:t>
            </a:r>
            <a:endParaRPr kumimoji="1" lang="ja-JP" altLang="en-US" sz="1200"/>
          </a:p>
        </p:txBody>
      </p:sp>
      <p:sp>
        <p:nvSpPr>
          <p:cNvPr id="25" name="テキスト ボックス 24">
            <a:extLst>
              <a:ext uri="{FF2B5EF4-FFF2-40B4-BE49-F238E27FC236}">
                <a16:creationId xmlns:a16="http://schemas.microsoft.com/office/drawing/2014/main" id="{85F0BA89-6A91-8197-8E20-12D8D146336A}"/>
              </a:ext>
            </a:extLst>
          </p:cNvPr>
          <p:cNvSpPr txBox="1"/>
          <p:nvPr/>
        </p:nvSpPr>
        <p:spPr>
          <a:xfrm>
            <a:off x="1224848" y="3898271"/>
            <a:ext cx="349776" cy="276999"/>
          </a:xfrm>
          <a:prstGeom prst="rect">
            <a:avLst/>
          </a:prstGeom>
          <a:noFill/>
        </p:spPr>
        <p:txBody>
          <a:bodyPr wrap="none" rtlCol="0">
            <a:spAutoFit/>
          </a:bodyPr>
          <a:lstStyle/>
          <a:p>
            <a:r>
              <a:rPr lang="en-US" altLang="ja-JP" sz="1200"/>
              <a:t>.2</a:t>
            </a:r>
            <a:endParaRPr kumimoji="1" lang="ja-JP" altLang="en-US" sz="1200"/>
          </a:p>
        </p:txBody>
      </p:sp>
      <p:sp>
        <p:nvSpPr>
          <p:cNvPr id="26" name="正方形/長方形 25">
            <a:extLst>
              <a:ext uri="{FF2B5EF4-FFF2-40B4-BE49-F238E27FC236}">
                <a16:creationId xmlns:a16="http://schemas.microsoft.com/office/drawing/2014/main" id="{F6828B3F-95AA-5CCC-3A64-E898051E4E39}"/>
              </a:ext>
            </a:extLst>
          </p:cNvPr>
          <p:cNvSpPr/>
          <p:nvPr/>
        </p:nvSpPr>
        <p:spPr>
          <a:xfrm>
            <a:off x="9551963" y="3089143"/>
            <a:ext cx="1586090" cy="591504"/>
          </a:xfrm>
          <a:prstGeom prst="rect">
            <a:avLst/>
          </a:prstGeom>
          <a:solidFill>
            <a:srgbClr val="FFFF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60F4B393-36B8-92BB-0E41-F64880131FFE}"/>
              </a:ext>
            </a:extLst>
          </p:cNvPr>
          <p:cNvSpPr/>
          <p:nvPr/>
        </p:nvSpPr>
        <p:spPr>
          <a:xfrm>
            <a:off x="6875556" y="3089143"/>
            <a:ext cx="1586090" cy="5915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5AF50E20-E190-DC14-AE19-84367823C621}"/>
              </a:ext>
            </a:extLst>
          </p:cNvPr>
          <p:cNvCxnSpPr>
            <a:cxnSpLocks/>
            <a:endCxn id="27" idx="2"/>
          </p:cNvCxnSpPr>
          <p:nvPr/>
        </p:nvCxnSpPr>
        <p:spPr>
          <a:xfrm flipV="1">
            <a:off x="7668601" y="3680646"/>
            <a:ext cx="0" cy="4946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1F7D1E9-BF49-15FB-7472-4DEACD71521B}"/>
              </a:ext>
            </a:extLst>
          </p:cNvPr>
          <p:cNvCxnSpPr>
            <a:cxnSpLocks/>
            <a:endCxn id="26" idx="2"/>
          </p:cNvCxnSpPr>
          <p:nvPr/>
        </p:nvCxnSpPr>
        <p:spPr>
          <a:xfrm flipV="1">
            <a:off x="10345008" y="3680647"/>
            <a:ext cx="0" cy="54485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CFB55B2D-3331-36CF-94F8-A9590885D682}"/>
              </a:ext>
            </a:extLst>
          </p:cNvPr>
          <p:cNvSpPr/>
          <p:nvPr/>
        </p:nvSpPr>
        <p:spPr>
          <a:xfrm>
            <a:off x="140677" y="2602518"/>
            <a:ext cx="592001" cy="22086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E5889B6F-3650-2320-3B2E-28A7B7EE86FB}"/>
              </a:ext>
            </a:extLst>
          </p:cNvPr>
          <p:cNvSpPr txBox="1"/>
          <p:nvPr/>
        </p:nvSpPr>
        <p:spPr>
          <a:xfrm>
            <a:off x="6896873" y="2732624"/>
            <a:ext cx="1447832" cy="369332"/>
          </a:xfrm>
          <a:prstGeom prst="rect">
            <a:avLst/>
          </a:prstGeom>
          <a:noFill/>
        </p:spPr>
        <p:txBody>
          <a:bodyPr wrap="none" rtlCol="0">
            <a:spAutoFit/>
          </a:bodyPr>
          <a:lstStyle/>
          <a:p>
            <a:r>
              <a:rPr kumimoji="1" lang="en-US" altLang="ja-JP"/>
              <a:t>winServer</a:t>
            </a:r>
          </a:p>
        </p:txBody>
      </p:sp>
      <p:sp>
        <p:nvSpPr>
          <p:cNvPr id="40" name="テキスト ボックス 39">
            <a:extLst>
              <a:ext uri="{FF2B5EF4-FFF2-40B4-BE49-F238E27FC236}">
                <a16:creationId xmlns:a16="http://schemas.microsoft.com/office/drawing/2014/main" id="{21ED15CF-0613-3E3B-DAD8-150C6F6A5BAB}"/>
              </a:ext>
            </a:extLst>
          </p:cNvPr>
          <p:cNvSpPr txBox="1"/>
          <p:nvPr/>
        </p:nvSpPr>
        <p:spPr>
          <a:xfrm>
            <a:off x="9886470" y="2713439"/>
            <a:ext cx="857927" cy="369332"/>
          </a:xfrm>
          <a:prstGeom prst="rect">
            <a:avLst/>
          </a:prstGeom>
          <a:noFill/>
        </p:spPr>
        <p:txBody>
          <a:bodyPr wrap="none" rtlCol="0">
            <a:spAutoFit/>
          </a:bodyPr>
          <a:lstStyle/>
          <a:p>
            <a:r>
              <a:rPr kumimoji="1" lang="en-US" altLang="ja-JP"/>
              <a:t>Linux</a:t>
            </a:r>
          </a:p>
        </p:txBody>
      </p:sp>
      <p:cxnSp>
        <p:nvCxnSpPr>
          <p:cNvPr id="42" name="直線コネクタ 41">
            <a:extLst>
              <a:ext uri="{FF2B5EF4-FFF2-40B4-BE49-F238E27FC236}">
                <a16:creationId xmlns:a16="http://schemas.microsoft.com/office/drawing/2014/main" id="{DCD38213-28D3-30EC-7615-FF0D79A0B2B4}"/>
              </a:ext>
            </a:extLst>
          </p:cNvPr>
          <p:cNvCxnSpPr>
            <a:cxnSpLocks/>
          </p:cNvCxnSpPr>
          <p:nvPr/>
        </p:nvCxnSpPr>
        <p:spPr>
          <a:xfrm>
            <a:off x="7599472" y="5036232"/>
            <a:ext cx="0" cy="4923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19EF2D0-2FB8-656B-159F-8D5DA4F8E363}"/>
              </a:ext>
            </a:extLst>
          </p:cNvPr>
          <p:cNvCxnSpPr>
            <a:cxnSpLocks/>
          </p:cNvCxnSpPr>
          <p:nvPr/>
        </p:nvCxnSpPr>
        <p:spPr>
          <a:xfrm>
            <a:off x="10387783" y="5528602"/>
            <a:ext cx="0" cy="6330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AD2D5098-6432-9E9D-D2F9-B706C3A4F6F8}"/>
              </a:ext>
            </a:extLst>
          </p:cNvPr>
          <p:cNvCxnSpPr/>
          <p:nvPr/>
        </p:nvCxnSpPr>
        <p:spPr>
          <a:xfrm>
            <a:off x="4006780" y="5169873"/>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83B36265-7419-437D-39A3-520D162C7D8D}"/>
              </a:ext>
            </a:extLst>
          </p:cNvPr>
          <p:cNvCxnSpPr/>
          <p:nvPr/>
        </p:nvCxnSpPr>
        <p:spPr>
          <a:xfrm>
            <a:off x="4006780" y="5416058"/>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8EDC14AE-03CF-86C6-7A40-6FB879732A4D}"/>
              </a:ext>
            </a:extLst>
          </p:cNvPr>
          <p:cNvCxnSpPr>
            <a:cxnSpLocks/>
          </p:cNvCxnSpPr>
          <p:nvPr/>
        </p:nvCxnSpPr>
        <p:spPr>
          <a:xfrm>
            <a:off x="3964744" y="5774787"/>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B2E7D006-170B-8EAB-2AD6-EBC288777B84}"/>
              </a:ext>
            </a:extLst>
          </p:cNvPr>
          <p:cNvCxnSpPr>
            <a:cxnSpLocks/>
          </p:cNvCxnSpPr>
          <p:nvPr/>
        </p:nvCxnSpPr>
        <p:spPr>
          <a:xfrm>
            <a:off x="3964744" y="6020972"/>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0941C1AC-36EF-D6E7-E20E-39B6C7E5F0A7}"/>
              </a:ext>
            </a:extLst>
          </p:cNvPr>
          <p:cNvSpPr/>
          <p:nvPr/>
        </p:nvSpPr>
        <p:spPr>
          <a:xfrm>
            <a:off x="3964743" y="5062521"/>
            <a:ext cx="656327" cy="10991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20AC50B2-FBA0-BAA3-E9B9-1396CDAAB1E8}"/>
              </a:ext>
            </a:extLst>
          </p:cNvPr>
          <p:cNvCxnSpPr>
            <a:cxnSpLocks/>
          </p:cNvCxnSpPr>
          <p:nvPr/>
        </p:nvCxnSpPr>
        <p:spPr>
          <a:xfrm>
            <a:off x="2715065" y="5174560"/>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542CFBE-3C9E-5894-5A99-721C9711D79B}"/>
              </a:ext>
            </a:extLst>
          </p:cNvPr>
          <p:cNvCxnSpPr>
            <a:cxnSpLocks/>
          </p:cNvCxnSpPr>
          <p:nvPr/>
        </p:nvCxnSpPr>
        <p:spPr>
          <a:xfrm>
            <a:off x="2715065" y="541605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6A114699-B0CF-7647-CB9F-676BBF004212}"/>
              </a:ext>
            </a:extLst>
          </p:cNvPr>
          <p:cNvCxnSpPr>
            <a:cxnSpLocks/>
          </p:cNvCxnSpPr>
          <p:nvPr/>
        </p:nvCxnSpPr>
        <p:spPr>
          <a:xfrm>
            <a:off x="2715065" y="578650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BD97A87A-0198-32A5-9E00-0ADB261C4E7A}"/>
              </a:ext>
            </a:extLst>
          </p:cNvPr>
          <p:cNvCxnSpPr>
            <a:cxnSpLocks/>
          </p:cNvCxnSpPr>
          <p:nvPr/>
        </p:nvCxnSpPr>
        <p:spPr>
          <a:xfrm>
            <a:off x="2715065" y="6023315"/>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73CC1023-880D-1EDD-876C-98DBEC97C845}"/>
              </a:ext>
            </a:extLst>
          </p:cNvPr>
          <p:cNvSpPr txBox="1"/>
          <p:nvPr/>
        </p:nvSpPr>
        <p:spPr>
          <a:xfrm>
            <a:off x="1526343" y="5798229"/>
            <a:ext cx="1879041" cy="253916"/>
          </a:xfrm>
          <a:prstGeom prst="rect">
            <a:avLst/>
          </a:prstGeom>
          <a:noFill/>
        </p:spPr>
        <p:txBody>
          <a:bodyPr wrap="none" rtlCol="0">
            <a:spAutoFit/>
          </a:bodyPr>
          <a:lstStyle/>
          <a:p>
            <a:r>
              <a:rPr kumimoji="1" lang="en-US" altLang="ja-JP" sz="1050"/>
              <a:t>ip:</a:t>
            </a:r>
            <a:r>
              <a:rPr lang="en-US" altLang="ja-JP" sz="1050"/>
              <a:t>127.0.0.1</a:t>
            </a:r>
            <a:r>
              <a:rPr kumimoji="1" lang="en-US" altLang="ja-JP" sz="1050"/>
              <a:t> port:5432</a:t>
            </a:r>
            <a:endParaRPr kumimoji="1" lang="ja-JP" altLang="en-US" sz="1050"/>
          </a:p>
        </p:txBody>
      </p:sp>
      <p:sp>
        <p:nvSpPr>
          <p:cNvPr id="63" name="テキスト ボックス 62">
            <a:extLst>
              <a:ext uri="{FF2B5EF4-FFF2-40B4-BE49-F238E27FC236}">
                <a16:creationId xmlns:a16="http://schemas.microsoft.com/office/drawing/2014/main" id="{EEC80E90-80D3-2D00-1298-78DB3422BEB8}"/>
              </a:ext>
            </a:extLst>
          </p:cNvPr>
          <p:cNvSpPr txBox="1"/>
          <p:nvPr/>
        </p:nvSpPr>
        <p:spPr>
          <a:xfrm>
            <a:off x="1538066" y="5556730"/>
            <a:ext cx="1879041" cy="253916"/>
          </a:xfrm>
          <a:prstGeom prst="rect">
            <a:avLst/>
          </a:prstGeom>
          <a:noFill/>
        </p:spPr>
        <p:txBody>
          <a:bodyPr wrap="none" rtlCol="0">
            <a:spAutoFit/>
          </a:bodyPr>
          <a:lstStyle/>
          <a:p>
            <a:r>
              <a:rPr kumimoji="1" lang="en-US" altLang="ja-JP" sz="1050"/>
              <a:t>ip:</a:t>
            </a:r>
            <a:r>
              <a:rPr lang="en-US" altLang="ja-JP" sz="1050"/>
              <a:t>127.0.0.1</a:t>
            </a:r>
            <a:r>
              <a:rPr kumimoji="1" lang="en-US" altLang="ja-JP" sz="1050"/>
              <a:t> port:2235</a:t>
            </a:r>
            <a:endParaRPr kumimoji="1" lang="ja-JP" altLang="en-US" sz="1050"/>
          </a:p>
        </p:txBody>
      </p:sp>
      <p:sp>
        <p:nvSpPr>
          <p:cNvPr id="64" name="テキスト ボックス 63">
            <a:extLst>
              <a:ext uri="{FF2B5EF4-FFF2-40B4-BE49-F238E27FC236}">
                <a16:creationId xmlns:a16="http://schemas.microsoft.com/office/drawing/2014/main" id="{6DABC8F4-C97D-4DB1-1B5F-D13664A86E11}"/>
              </a:ext>
            </a:extLst>
          </p:cNvPr>
          <p:cNvSpPr txBox="1"/>
          <p:nvPr/>
        </p:nvSpPr>
        <p:spPr>
          <a:xfrm>
            <a:off x="1535720" y="5202686"/>
            <a:ext cx="2356735" cy="253916"/>
          </a:xfrm>
          <a:prstGeom prst="rect">
            <a:avLst/>
          </a:prstGeom>
          <a:noFill/>
        </p:spPr>
        <p:txBody>
          <a:bodyPr wrap="none" rtlCol="0">
            <a:spAutoFit/>
          </a:bodyPr>
          <a:lstStyle/>
          <a:p>
            <a:r>
              <a:rPr kumimoji="1" lang="en-US" altLang="ja-JP" sz="1050"/>
              <a:t>ip:192.168.145.130 port:443</a:t>
            </a:r>
            <a:endParaRPr kumimoji="1" lang="ja-JP" altLang="en-US" sz="1050"/>
          </a:p>
        </p:txBody>
      </p:sp>
      <p:sp>
        <p:nvSpPr>
          <p:cNvPr id="65" name="テキスト ボックス 64">
            <a:extLst>
              <a:ext uri="{FF2B5EF4-FFF2-40B4-BE49-F238E27FC236}">
                <a16:creationId xmlns:a16="http://schemas.microsoft.com/office/drawing/2014/main" id="{31F9B9AB-3D6E-2FAE-F220-2D7F3DB3E6FF}"/>
              </a:ext>
            </a:extLst>
          </p:cNvPr>
          <p:cNvSpPr txBox="1"/>
          <p:nvPr/>
        </p:nvSpPr>
        <p:spPr>
          <a:xfrm>
            <a:off x="1519309" y="4947117"/>
            <a:ext cx="2459328" cy="253916"/>
          </a:xfrm>
          <a:prstGeom prst="rect">
            <a:avLst/>
          </a:prstGeom>
          <a:noFill/>
        </p:spPr>
        <p:txBody>
          <a:bodyPr wrap="none" rtlCol="0">
            <a:spAutoFit/>
          </a:bodyPr>
          <a:lstStyle/>
          <a:p>
            <a:r>
              <a:rPr kumimoji="1" lang="en-US" altLang="ja-JP" sz="1050"/>
              <a:t>ip:192.168.145.130 port:3395</a:t>
            </a:r>
            <a:endParaRPr kumimoji="1" lang="ja-JP" altLang="en-US" sz="1050"/>
          </a:p>
        </p:txBody>
      </p:sp>
      <p:sp>
        <p:nvSpPr>
          <p:cNvPr id="66" name="テキスト ボックス 65">
            <a:extLst>
              <a:ext uri="{FF2B5EF4-FFF2-40B4-BE49-F238E27FC236}">
                <a16:creationId xmlns:a16="http://schemas.microsoft.com/office/drawing/2014/main" id="{C3C9A8CC-94D9-691C-A706-1C55D43BF408}"/>
              </a:ext>
            </a:extLst>
          </p:cNvPr>
          <p:cNvSpPr txBox="1"/>
          <p:nvPr/>
        </p:nvSpPr>
        <p:spPr>
          <a:xfrm>
            <a:off x="5050303" y="5200341"/>
            <a:ext cx="1776448" cy="253916"/>
          </a:xfrm>
          <a:prstGeom prst="rect">
            <a:avLst/>
          </a:prstGeom>
          <a:noFill/>
        </p:spPr>
        <p:txBody>
          <a:bodyPr wrap="none" rtlCol="0">
            <a:spAutoFit/>
          </a:bodyPr>
          <a:lstStyle/>
          <a:p>
            <a:r>
              <a:rPr kumimoji="1" lang="en-US" altLang="ja-JP" sz="1050"/>
              <a:t>ip:10.0.2.10 port:443</a:t>
            </a:r>
            <a:endParaRPr kumimoji="1" lang="ja-JP" altLang="en-US" sz="1050"/>
          </a:p>
        </p:txBody>
      </p:sp>
      <p:sp>
        <p:nvSpPr>
          <p:cNvPr id="67" name="テキスト ボックス 66">
            <a:extLst>
              <a:ext uri="{FF2B5EF4-FFF2-40B4-BE49-F238E27FC236}">
                <a16:creationId xmlns:a16="http://schemas.microsoft.com/office/drawing/2014/main" id="{CCBD9F75-A91B-09FA-6B1A-C4BA5F6BEB57}"/>
              </a:ext>
            </a:extLst>
          </p:cNvPr>
          <p:cNvSpPr txBox="1"/>
          <p:nvPr/>
        </p:nvSpPr>
        <p:spPr>
          <a:xfrm>
            <a:off x="5033892" y="4958840"/>
            <a:ext cx="1879041" cy="253916"/>
          </a:xfrm>
          <a:prstGeom prst="rect">
            <a:avLst/>
          </a:prstGeom>
          <a:noFill/>
        </p:spPr>
        <p:txBody>
          <a:bodyPr wrap="none" rtlCol="0">
            <a:spAutoFit/>
          </a:bodyPr>
          <a:lstStyle/>
          <a:p>
            <a:r>
              <a:rPr kumimoji="1" lang="en-US" altLang="ja-JP" sz="1050"/>
              <a:t>ip:10.0.2.10 port:3398</a:t>
            </a:r>
            <a:endParaRPr kumimoji="1" lang="ja-JP" altLang="en-US" sz="1050"/>
          </a:p>
        </p:txBody>
      </p:sp>
      <p:sp>
        <p:nvSpPr>
          <p:cNvPr id="68" name="テキスト ボックス 67">
            <a:extLst>
              <a:ext uri="{FF2B5EF4-FFF2-40B4-BE49-F238E27FC236}">
                <a16:creationId xmlns:a16="http://schemas.microsoft.com/office/drawing/2014/main" id="{37A10007-0691-4D8E-9F2A-6ABEF58D7B7B}"/>
              </a:ext>
            </a:extLst>
          </p:cNvPr>
          <p:cNvSpPr txBox="1"/>
          <p:nvPr/>
        </p:nvSpPr>
        <p:spPr>
          <a:xfrm>
            <a:off x="7720821" y="5802910"/>
            <a:ext cx="1896673" cy="253916"/>
          </a:xfrm>
          <a:prstGeom prst="rect">
            <a:avLst/>
          </a:prstGeom>
          <a:noFill/>
        </p:spPr>
        <p:txBody>
          <a:bodyPr wrap="none" rtlCol="0">
            <a:spAutoFit/>
          </a:bodyPr>
          <a:lstStyle/>
          <a:p>
            <a:r>
              <a:rPr kumimoji="1" lang="en-US" altLang="ja-JP" sz="1050"/>
              <a:t>ip:10.0.2.20 port:5432</a:t>
            </a:r>
            <a:endParaRPr kumimoji="1" lang="ja-JP" altLang="en-US" sz="1050"/>
          </a:p>
        </p:txBody>
      </p:sp>
      <p:sp>
        <p:nvSpPr>
          <p:cNvPr id="69" name="テキスト ボックス 68">
            <a:extLst>
              <a:ext uri="{FF2B5EF4-FFF2-40B4-BE49-F238E27FC236}">
                <a16:creationId xmlns:a16="http://schemas.microsoft.com/office/drawing/2014/main" id="{C5B635B2-43D1-26FB-E3D6-FE82F9E55824}"/>
              </a:ext>
            </a:extLst>
          </p:cNvPr>
          <p:cNvSpPr txBox="1"/>
          <p:nvPr/>
        </p:nvSpPr>
        <p:spPr>
          <a:xfrm>
            <a:off x="7704410" y="5561409"/>
            <a:ext cx="1691489" cy="253916"/>
          </a:xfrm>
          <a:prstGeom prst="rect">
            <a:avLst/>
          </a:prstGeom>
          <a:noFill/>
        </p:spPr>
        <p:txBody>
          <a:bodyPr wrap="none" rtlCol="0">
            <a:spAutoFit/>
          </a:bodyPr>
          <a:lstStyle/>
          <a:p>
            <a:r>
              <a:rPr kumimoji="1" lang="en-US" altLang="ja-JP" sz="1050"/>
              <a:t>ip:10.0.2.20 port:22</a:t>
            </a:r>
            <a:endParaRPr kumimoji="1" lang="ja-JP" altLang="en-US" sz="1050"/>
          </a:p>
        </p:txBody>
      </p:sp>
      <p:sp>
        <p:nvSpPr>
          <p:cNvPr id="71" name="テキスト ボックス 70">
            <a:extLst>
              <a:ext uri="{FF2B5EF4-FFF2-40B4-BE49-F238E27FC236}">
                <a16:creationId xmlns:a16="http://schemas.microsoft.com/office/drawing/2014/main" id="{6CC1BB52-0DB7-DA27-E6C6-583E07D06DA5}"/>
              </a:ext>
            </a:extLst>
          </p:cNvPr>
          <p:cNvSpPr txBox="1"/>
          <p:nvPr/>
        </p:nvSpPr>
        <p:spPr>
          <a:xfrm rot="16200000">
            <a:off x="3690531" y="5408895"/>
            <a:ext cx="1172116" cy="369332"/>
          </a:xfrm>
          <a:prstGeom prst="rect">
            <a:avLst/>
          </a:prstGeom>
          <a:noFill/>
        </p:spPr>
        <p:txBody>
          <a:bodyPr wrap="none" rtlCol="0">
            <a:spAutoFit/>
          </a:bodyPr>
          <a:lstStyle/>
          <a:p>
            <a:r>
              <a:rPr kumimoji="1" lang="en-US" altLang="ja-JP"/>
              <a:t>NAT</a:t>
            </a:r>
            <a:r>
              <a:rPr kumimoji="1" lang="ja-JP" altLang="en-US"/>
              <a:t>変換</a:t>
            </a:r>
          </a:p>
        </p:txBody>
      </p:sp>
      <p:sp>
        <p:nvSpPr>
          <p:cNvPr id="72" name="テキスト ボックス 71">
            <a:extLst>
              <a:ext uri="{FF2B5EF4-FFF2-40B4-BE49-F238E27FC236}">
                <a16:creationId xmlns:a16="http://schemas.microsoft.com/office/drawing/2014/main" id="{01F52422-42DC-4ABE-F2E7-8FA56F6E4FE4}"/>
              </a:ext>
            </a:extLst>
          </p:cNvPr>
          <p:cNvSpPr txBox="1"/>
          <p:nvPr/>
        </p:nvSpPr>
        <p:spPr>
          <a:xfrm>
            <a:off x="7640694" y="3705505"/>
            <a:ext cx="445956" cy="276999"/>
          </a:xfrm>
          <a:prstGeom prst="rect">
            <a:avLst/>
          </a:prstGeom>
          <a:noFill/>
        </p:spPr>
        <p:txBody>
          <a:bodyPr wrap="none" rtlCol="0">
            <a:spAutoFit/>
          </a:bodyPr>
          <a:lstStyle/>
          <a:p>
            <a:r>
              <a:rPr kumimoji="1" lang="en-US" altLang="ja-JP" sz="1200"/>
              <a:t>.10</a:t>
            </a:r>
            <a:endParaRPr kumimoji="1" lang="ja-JP" altLang="en-US" sz="1200"/>
          </a:p>
        </p:txBody>
      </p:sp>
      <p:sp>
        <p:nvSpPr>
          <p:cNvPr id="73" name="テキスト ボックス 72">
            <a:extLst>
              <a:ext uri="{FF2B5EF4-FFF2-40B4-BE49-F238E27FC236}">
                <a16:creationId xmlns:a16="http://schemas.microsoft.com/office/drawing/2014/main" id="{81333DF5-AFA6-9F6F-9B40-8FA40B6A4D4B}"/>
              </a:ext>
            </a:extLst>
          </p:cNvPr>
          <p:cNvSpPr txBox="1"/>
          <p:nvPr/>
        </p:nvSpPr>
        <p:spPr>
          <a:xfrm>
            <a:off x="10315434" y="3703427"/>
            <a:ext cx="466794" cy="276999"/>
          </a:xfrm>
          <a:prstGeom prst="rect">
            <a:avLst/>
          </a:prstGeom>
          <a:noFill/>
        </p:spPr>
        <p:txBody>
          <a:bodyPr wrap="none" rtlCol="0">
            <a:spAutoFit/>
          </a:bodyPr>
          <a:lstStyle/>
          <a:p>
            <a:r>
              <a:rPr kumimoji="1" lang="en-US" altLang="ja-JP" sz="1200"/>
              <a:t>.20</a:t>
            </a:r>
            <a:endParaRPr kumimoji="1" lang="ja-JP" altLang="en-US" sz="1200"/>
          </a:p>
        </p:txBody>
      </p:sp>
      <p:sp>
        <p:nvSpPr>
          <p:cNvPr id="74" name="テキスト ボックス 73">
            <a:extLst>
              <a:ext uri="{FF2B5EF4-FFF2-40B4-BE49-F238E27FC236}">
                <a16:creationId xmlns:a16="http://schemas.microsoft.com/office/drawing/2014/main" id="{FF3049FE-9928-5587-1FA8-3358ECA5220C}"/>
              </a:ext>
            </a:extLst>
          </p:cNvPr>
          <p:cNvSpPr txBox="1"/>
          <p:nvPr/>
        </p:nvSpPr>
        <p:spPr>
          <a:xfrm>
            <a:off x="7623668" y="4981025"/>
            <a:ext cx="604653" cy="307777"/>
          </a:xfrm>
          <a:prstGeom prst="rect">
            <a:avLst/>
          </a:prstGeom>
          <a:noFill/>
        </p:spPr>
        <p:txBody>
          <a:bodyPr wrap="none" rtlCol="0">
            <a:spAutoFit/>
          </a:bodyPr>
          <a:lstStyle/>
          <a:p>
            <a:r>
              <a:rPr kumimoji="1" lang="en-US" altLang="ja-JP" sz="1400"/>
              <a:t>RDP</a:t>
            </a:r>
            <a:endParaRPr kumimoji="1" lang="ja-JP" altLang="en-US" sz="1400"/>
          </a:p>
        </p:txBody>
      </p:sp>
      <p:sp>
        <p:nvSpPr>
          <p:cNvPr id="75" name="テキスト ボックス 74">
            <a:extLst>
              <a:ext uri="{FF2B5EF4-FFF2-40B4-BE49-F238E27FC236}">
                <a16:creationId xmlns:a16="http://schemas.microsoft.com/office/drawing/2014/main" id="{AAC4F1EC-9CE7-BEB4-E813-C7143738625C}"/>
              </a:ext>
            </a:extLst>
          </p:cNvPr>
          <p:cNvSpPr txBox="1"/>
          <p:nvPr/>
        </p:nvSpPr>
        <p:spPr>
          <a:xfrm>
            <a:off x="7620789" y="5258583"/>
            <a:ext cx="1447832" cy="307777"/>
          </a:xfrm>
          <a:prstGeom prst="rect">
            <a:avLst/>
          </a:prstGeom>
          <a:noFill/>
        </p:spPr>
        <p:txBody>
          <a:bodyPr wrap="none" rtlCol="0">
            <a:spAutoFit/>
          </a:bodyPr>
          <a:lstStyle/>
          <a:p>
            <a:r>
              <a:rPr lang="en-US" altLang="ja-JP" sz="1400"/>
              <a:t>Web(HTTPS)</a:t>
            </a:r>
            <a:endParaRPr kumimoji="1" lang="ja-JP" altLang="en-US" sz="1400"/>
          </a:p>
        </p:txBody>
      </p:sp>
      <p:sp>
        <p:nvSpPr>
          <p:cNvPr id="76" name="テキスト ボックス 75">
            <a:extLst>
              <a:ext uri="{FF2B5EF4-FFF2-40B4-BE49-F238E27FC236}">
                <a16:creationId xmlns:a16="http://schemas.microsoft.com/office/drawing/2014/main" id="{49D0B961-4F3C-0729-90B1-4507DB83FCEE}"/>
              </a:ext>
            </a:extLst>
          </p:cNvPr>
          <p:cNvSpPr txBox="1"/>
          <p:nvPr/>
        </p:nvSpPr>
        <p:spPr>
          <a:xfrm>
            <a:off x="10387500" y="5593560"/>
            <a:ext cx="588623" cy="307777"/>
          </a:xfrm>
          <a:prstGeom prst="rect">
            <a:avLst/>
          </a:prstGeom>
          <a:noFill/>
        </p:spPr>
        <p:txBody>
          <a:bodyPr wrap="none" rtlCol="0">
            <a:spAutoFit/>
          </a:bodyPr>
          <a:lstStyle/>
          <a:p>
            <a:r>
              <a:rPr kumimoji="1" lang="en-US" altLang="ja-JP" sz="1400"/>
              <a:t>SSH</a:t>
            </a:r>
            <a:endParaRPr kumimoji="1" lang="ja-JP" altLang="en-US" sz="1400"/>
          </a:p>
        </p:txBody>
      </p:sp>
      <p:sp>
        <p:nvSpPr>
          <p:cNvPr id="77" name="テキスト ボックス 76">
            <a:extLst>
              <a:ext uri="{FF2B5EF4-FFF2-40B4-BE49-F238E27FC236}">
                <a16:creationId xmlns:a16="http://schemas.microsoft.com/office/drawing/2014/main" id="{AE2B4C93-799C-3481-5BA8-19A43E5C7616}"/>
              </a:ext>
            </a:extLst>
          </p:cNvPr>
          <p:cNvSpPr txBox="1"/>
          <p:nvPr/>
        </p:nvSpPr>
        <p:spPr>
          <a:xfrm>
            <a:off x="10387018" y="5844196"/>
            <a:ext cx="1350050" cy="307777"/>
          </a:xfrm>
          <a:prstGeom prst="rect">
            <a:avLst/>
          </a:prstGeom>
          <a:noFill/>
        </p:spPr>
        <p:txBody>
          <a:bodyPr wrap="none" rtlCol="0">
            <a:spAutoFit/>
          </a:bodyPr>
          <a:lstStyle/>
          <a:p>
            <a:r>
              <a:rPr lang="en-US" altLang="ja-JP" sz="1400"/>
              <a:t>PostgreSQL</a:t>
            </a:r>
            <a:endParaRPr kumimoji="1" lang="ja-JP" altLang="en-US" sz="1400"/>
          </a:p>
        </p:txBody>
      </p:sp>
      <p:cxnSp>
        <p:nvCxnSpPr>
          <p:cNvPr id="79" name="直線矢印コネクタ 78">
            <a:extLst>
              <a:ext uri="{FF2B5EF4-FFF2-40B4-BE49-F238E27FC236}">
                <a16:creationId xmlns:a16="http://schemas.microsoft.com/office/drawing/2014/main" id="{EA2F5B72-6A3D-8AE3-C1F0-E1BC90EE00DE}"/>
              </a:ext>
            </a:extLst>
          </p:cNvPr>
          <p:cNvCxnSpPr>
            <a:cxnSpLocks/>
          </p:cNvCxnSpPr>
          <p:nvPr/>
        </p:nvCxnSpPr>
        <p:spPr>
          <a:xfrm>
            <a:off x="2075080" y="6352336"/>
            <a:ext cx="2014323" cy="0"/>
          </a:xfrm>
          <a:prstGeom prst="straightConnector1">
            <a:avLst/>
          </a:prstGeom>
          <a:ln w="254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A0D42300-19A7-D217-27C1-E82028E1AEB0}"/>
              </a:ext>
            </a:extLst>
          </p:cNvPr>
          <p:cNvCxnSpPr>
            <a:cxnSpLocks/>
          </p:cNvCxnSpPr>
          <p:nvPr/>
        </p:nvCxnSpPr>
        <p:spPr>
          <a:xfrm flipH="1">
            <a:off x="3199359" y="6632135"/>
            <a:ext cx="5207534" cy="1558"/>
          </a:xfrm>
          <a:prstGeom prst="straightConnector1">
            <a:avLst/>
          </a:prstGeom>
          <a:ln w="25400">
            <a:solidFill>
              <a:srgbClr val="FF66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89AAFEC4-575C-BBEE-A6B3-EBB19DAF04CA}"/>
              </a:ext>
            </a:extLst>
          </p:cNvPr>
          <p:cNvCxnSpPr>
            <a:cxnSpLocks/>
          </p:cNvCxnSpPr>
          <p:nvPr/>
        </p:nvCxnSpPr>
        <p:spPr>
          <a:xfrm>
            <a:off x="4108255" y="6257699"/>
            <a:ext cx="0" cy="219621"/>
          </a:xfrm>
          <a:prstGeom prst="straightConnector1">
            <a:avLst/>
          </a:prstGeom>
          <a:ln w="254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CE3BD4F9-C997-EC98-8158-405DC6352A5A}"/>
              </a:ext>
            </a:extLst>
          </p:cNvPr>
          <p:cNvSpPr txBox="1"/>
          <p:nvPr/>
        </p:nvSpPr>
        <p:spPr>
          <a:xfrm>
            <a:off x="1202548" y="6151018"/>
            <a:ext cx="1107996" cy="369332"/>
          </a:xfrm>
          <a:prstGeom prst="rect">
            <a:avLst/>
          </a:prstGeom>
          <a:noFill/>
        </p:spPr>
        <p:txBody>
          <a:bodyPr wrap="none" rtlCol="0">
            <a:spAutoFit/>
          </a:bodyPr>
          <a:lstStyle/>
          <a:p>
            <a:r>
              <a:rPr lang="ja-JP" altLang="en-US"/>
              <a:t>疎通不可</a:t>
            </a:r>
            <a:endParaRPr kumimoji="1" lang="ja-JP" altLang="en-US"/>
          </a:p>
        </p:txBody>
      </p:sp>
      <p:sp>
        <p:nvSpPr>
          <p:cNvPr id="91" name="テキスト ボックス 90">
            <a:extLst>
              <a:ext uri="{FF2B5EF4-FFF2-40B4-BE49-F238E27FC236}">
                <a16:creationId xmlns:a16="http://schemas.microsoft.com/office/drawing/2014/main" id="{88B03EA7-F2DB-6018-6124-7DBEB34DC3FC}"/>
              </a:ext>
            </a:extLst>
          </p:cNvPr>
          <p:cNvSpPr txBox="1"/>
          <p:nvPr/>
        </p:nvSpPr>
        <p:spPr>
          <a:xfrm>
            <a:off x="8326630" y="6443966"/>
            <a:ext cx="1018227" cy="369332"/>
          </a:xfrm>
          <a:prstGeom prst="rect">
            <a:avLst/>
          </a:prstGeom>
          <a:noFill/>
        </p:spPr>
        <p:txBody>
          <a:bodyPr wrap="none" rtlCol="0">
            <a:spAutoFit/>
          </a:bodyPr>
          <a:lstStyle/>
          <a:p>
            <a:r>
              <a:rPr lang="ja-JP" altLang="en-US"/>
              <a:t>疎通</a:t>
            </a:r>
            <a:r>
              <a:rPr lang="en-US" altLang="ja-JP"/>
              <a:t>OK</a:t>
            </a:r>
            <a:endParaRPr kumimoji="1" lang="ja-JP" altLang="en-US"/>
          </a:p>
        </p:txBody>
      </p:sp>
      <p:sp>
        <p:nvSpPr>
          <p:cNvPr id="93" name="テキスト ボックス 92">
            <a:extLst>
              <a:ext uri="{FF2B5EF4-FFF2-40B4-BE49-F238E27FC236}">
                <a16:creationId xmlns:a16="http://schemas.microsoft.com/office/drawing/2014/main" id="{95C3422B-FE63-B36A-1466-F3F4F6784B57}"/>
              </a:ext>
            </a:extLst>
          </p:cNvPr>
          <p:cNvSpPr txBox="1"/>
          <p:nvPr/>
        </p:nvSpPr>
        <p:spPr>
          <a:xfrm rot="16200000">
            <a:off x="-290945" y="3478826"/>
            <a:ext cx="1431802" cy="338554"/>
          </a:xfrm>
          <a:prstGeom prst="rect">
            <a:avLst/>
          </a:prstGeom>
          <a:noFill/>
        </p:spPr>
        <p:txBody>
          <a:bodyPr wrap="none" rtlCol="0">
            <a:spAutoFit/>
          </a:bodyPr>
          <a:lstStyle/>
          <a:p>
            <a:r>
              <a:rPr kumimoji="1" lang="ja-JP" altLang="en-US" sz="1600"/>
              <a:t>インターネット</a:t>
            </a:r>
          </a:p>
        </p:txBody>
      </p:sp>
      <p:sp>
        <p:nvSpPr>
          <p:cNvPr id="94" name="テキスト ボックス 93">
            <a:extLst>
              <a:ext uri="{FF2B5EF4-FFF2-40B4-BE49-F238E27FC236}">
                <a16:creationId xmlns:a16="http://schemas.microsoft.com/office/drawing/2014/main" id="{5123917B-5D5B-E3C7-2925-B46DF9535FB0}"/>
              </a:ext>
            </a:extLst>
          </p:cNvPr>
          <p:cNvSpPr txBox="1"/>
          <p:nvPr/>
        </p:nvSpPr>
        <p:spPr>
          <a:xfrm rot="16200000">
            <a:off x="485215" y="2888030"/>
            <a:ext cx="779381" cy="338554"/>
          </a:xfrm>
          <a:prstGeom prst="rect">
            <a:avLst/>
          </a:prstGeom>
          <a:noFill/>
        </p:spPr>
        <p:txBody>
          <a:bodyPr wrap="none" rtlCol="0">
            <a:spAutoFit/>
          </a:bodyPr>
          <a:lstStyle/>
          <a:p>
            <a:r>
              <a:rPr kumimoji="1" lang="ja-JP" altLang="en-US" sz="1600"/>
              <a:t>ルータ</a:t>
            </a:r>
          </a:p>
        </p:txBody>
      </p:sp>
      <p:sp>
        <p:nvSpPr>
          <p:cNvPr id="95" name="テキスト ボックス 94">
            <a:extLst>
              <a:ext uri="{FF2B5EF4-FFF2-40B4-BE49-F238E27FC236}">
                <a16:creationId xmlns:a16="http://schemas.microsoft.com/office/drawing/2014/main" id="{BF3B2B31-7EEE-92B2-58FD-AFEB787EA154}"/>
              </a:ext>
            </a:extLst>
          </p:cNvPr>
          <p:cNvSpPr txBox="1"/>
          <p:nvPr/>
        </p:nvSpPr>
        <p:spPr>
          <a:xfrm>
            <a:off x="5763336" y="4264396"/>
            <a:ext cx="1120820" cy="276999"/>
          </a:xfrm>
          <a:prstGeom prst="rect">
            <a:avLst/>
          </a:prstGeom>
          <a:noFill/>
        </p:spPr>
        <p:txBody>
          <a:bodyPr wrap="none" rtlCol="0">
            <a:spAutoFit/>
          </a:bodyPr>
          <a:lstStyle/>
          <a:p>
            <a:r>
              <a:rPr kumimoji="1" lang="en-US" altLang="ja-JP" sz="1200"/>
              <a:t>DHCP/DNS</a:t>
            </a:r>
            <a:endParaRPr kumimoji="1" lang="ja-JP" altLang="en-US" sz="1200"/>
          </a:p>
        </p:txBody>
      </p:sp>
      <p:sp>
        <p:nvSpPr>
          <p:cNvPr id="98" name="テキスト ボックス 97">
            <a:extLst>
              <a:ext uri="{FF2B5EF4-FFF2-40B4-BE49-F238E27FC236}">
                <a16:creationId xmlns:a16="http://schemas.microsoft.com/office/drawing/2014/main" id="{7D690D45-6FCB-E77E-B064-E0979BCAF944}"/>
              </a:ext>
            </a:extLst>
          </p:cNvPr>
          <p:cNvSpPr txBox="1"/>
          <p:nvPr/>
        </p:nvSpPr>
        <p:spPr>
          <a:xfrm>
            <a:off x="7029766" y="3087452"/>
            <a:ext cx="1382110" cy="646331"/>
          </a:xfrm>
          <a:prstGeom prst="rect">
            <a:avLst/>
          </a:prstGeom>
          <a:noFill/>
        </p:spPr>
        <p:txBody>
          <a:bodyPr wrap="none" rtlCol="0">
            <a:spAutoFit/>
          </a:bodyPr>
          <a:lstStyle/>
          <a:p>
            <a:pPr algn="ctr"/>
            <a:r>
              <a:rPr kumimoji="1" lang="en-US" altLang="ja-JP"/>
              <a:t>web</a:t>
            </a:r>
            <a:r>
              <a:rPr kumimoji="1" lang="ja-JP" altLang="en-US"/>
              <a:t>サーバ</a:t>
            </a:r>
            <a:endParaRPr kumimoji="1" lang="en-US" altLang="ja-JP"/>
          </a:p>
          <a:p>
            <a:pPr algn="ctr"/>
            <a:r>
              <a:rPr lang="en-US" altLang="ja-JP"/>
              <a:t>(VM)</a:t>
            </a:r>
            <a:endParaRPr kumimoji="1" lang="ja-JP" altLang="en-US"/>
          </a:p>
        </p:txBody>
      </p:sp>
      <p:sp>
        <p:nvSpPr>
          <p:cNvPr id="99" name="テキスト ボックス 98">
            <a:extLst>
              <a:ext uri="{FF2B5EF4-FFF2-40B4-BE49-F238E27FC236}">
                <a16:creationId xmlns:a16="http://schemas.microsoft.com/office/drawing/2014/main" id="{430D0644-D798-30F4-19AC-E020B375A656}"/>
              </a:ext>
            </a:extLst>
          </p:cNvPr>
          <p:cNvSpPr txBox="1"/>
          <p:nvPr/>
        </p:nvSpPr>
        <p:spPr>
          <a:xfrm>
            <a:off x="9754435" y="3099446"/>
            <a:ext cx="1228221" cy="646331"/>
          </a:xfrm>
          <a:prstGeom prst="rect">
            <a:avLst/>
          </a:prstGeom>
          <a:noFill/>
        </p:spPr>
        <p:txBody>
          <a:bodyPr wrap="none" rtlCol="0">
            <a:spAutoFit/>
          </a:bodyPr>
          <a:lstStyle/>
          <a:p>
            <a:pPr algn="ctr"/>
            <a:r>
              <a:rPr kumimoji="1" lang="en-US" altLang="ja-JP"/>
              <a:t>DB</a:t>
            </a:r>
            <a:r>
              <a:rPr kumimoji="1" lang="ja-JP" altLang="en-US"/>
              <a:t>サーバ</a:t>
            </a:r>
            <a:endParaRPr kumimoji="1" lang="en-US" altLang="ja-JP"/>
          </a:p>
          <a:p>
            <a:pPr algn="ctr"/>
            <a:r>
              <a:rPr lang="en-US" altLang="ja-JP"/>
              <a:t>(VM)</a:t>
            </a:r>
            <a:endParaRPr kumimoji="1" lang="ja-JP" altLang="en-US"/>
          </a:p>
        </p:txBody>
      </p:sp>
      <p:sp>
        <p:nvSpPr>
          <p:cNvPr id="11" name="フリーフォーム: 図形 10">
            <a:extLst>
              <a:ext uri="{FF2B5EF4-FFF2-40B4-BE49-F238E27FC236}">
                <a16:creationId xmlns:a16="http://schemas.microsoft.com/office/drawing/2014/main" id="{54584A38-93B3-A5B0-2AEE-DB99F78AEE8B}"/>
              </a:ext>
            </a:extLst>
          </p:cNvPr>
          <p:cNvSpPr/>
          <p:nvPr/>
        </p:nvSpPr>
        <p:spPr>
          <a:xfrm>
            <a:off x="8303491" y="3713018"/>
            <a:ext cx="1422400" cy="369618"/>
          </a:xfrm>
          <a:custGeom>
            <a:avLst/>
            <a:gdLst>
              <a:gd name="connsiteX0" fmla="*/ 0 w 1422400"/>
              <a:gd name="connsiteY0" fmla="*/ 36946 h 369618"/>
              <a:gd name="connsiteX1" fmla="*/ 738909 w 1422400"/>
              <a:gd name="connsiteY1" fmla="*/ 369455 h 369618"/>
              <a:gd name="connsiteX2" fmla="*/ 1422400 w 1422400"/>
              <a:gd name="connsiteY2" fmla="*/ 0 h 369618"/>
            </a:gdLst>
            <a:ahLst/>
            <a:cxnLst>
              <a:cxn ang="0">
                <a:pos x="connsiteX0" y="connsiteY0"/>
              </a:cxn>
              <a:cxn ang="0">
                <a:pos x="connsiteX1" y="connsiteY1"/>
              </a:cxn>
              <a:cxn ang="0">
                <a:pos x="connsiteX2" y="connsiteY2"/>
              </a:cxn>
            </a:cxnLst>
            <a:rect l="l" t="t" r="r" b="b"/>
            <a:pathLst>
              <a:path w="1422400" h="369618">
                <a:moveTo>
                  <a:pt x="0" y="36946"/>
                </a:moveTo>
                <a:cubicBezTo>
                  <a:pt x="250921" y="206279"/>
                  <a:pt x="501842" y="375613"/>
                  <a:pt x="738909" y="369455"/>
                </a:cubicBezTo>
                <a:cubicBezTo>
                  <a:pt x="975976" y="363297"/>
                  <a:pt x="1199188" y="181648"/>
                  <a:pt x="1422400" y="0"/>
                </a:cubicBezTo>
              </a:path>
            </a:pathLst>
          </a:custGeom>
          <a:noFill/>
          <a:ln w="38100">
            <a:solidFill>
              <a:schemeClr val="accent6">
                <a:lumMod val="75000"/>
                <a:alpha val="58000"/>
              </a:schemeClr>
            </a:solidFill>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a:extLst>
              <a:ext uri="{FF2B5EF4-FFF2-40B4-BE49-F238E27FC236}">
                <a16:creationId xmlns:a16="http://schemas.microsoft.com/office/drawing/2014/main" id="{72CECA33-11D1-58D6-682B-E17BB3CE07E5}"/>
              </a:ext>
            </a:extLst>
          </p:cNvPr>
          <p:cNvSpPr/>
          <p:nvPr/>
        </p:nvSpPr>
        <p:spPr>
          <a:xfrm>
            <a:off x="4153013" y="3343564"/>
            <a:ext cx="6090114" cy="2940111"/>
          </a:xfrm>
          <a:custGeom>
            <a:avLst/>
            <a:gdLst>
              <a:gd name="connsiteX0" fmla="*/ 803922 w 6096358"/>
              <a:gd name="connsiteY0" fmla="*/ 0 h 3057237"/>
              <a:gd name="connsiteX1" fmla="*/ 28067 w 6096358"/>
              <a:gd name="connsiteY1" fmla="*/ 932873 h 3057237"/>
              <a:gd name="connsiteX2" fmla="*/ 1690613 w 6096358"/>
              <a:gd name="connsiteY2" fmla="*/ 2817091 h 3057237"/>
              <a:gd name="connsiteX3" fmla="*/ 5283558 w 6096358"/>
              <a:gd name="connsiteY3" fmla="*/ 2770909 h 3057237"/>
              <a:gd name="connsiteX4" fmla="*/ 6096358 w 6096358"/>
              <a:gd name="connsiteY4" fmla="*/ 443345 h 3057237"/>
              <a:gd name="connsiteX0" fmla="*/ 781921 w 6074357"/>
              <a:gd name="connsiteY0" fmla="*/ 0 h 3077844"/>
              <a:gd name="connsiteX1" fmla="*/ 6066 w 6074357"/>
              <a:gd name="connsiteY1" fmla="*/ 932873 h 3077844"/>
              <a:gd name="connsiteX2" fmla="*/ 1132902 w 6074357"/>
              <a:gd name="connsiteY2" fmla="*/ 2856511 h 3077844"/>
              <a:gd name="connsiteX3" fmla="*/ 5261557 w 6074357"/>
              <a:gd name="connsiteY3" fmla="*/ 2770909 h 3077844"/>
              <a:gd name="connsiteX4" fmla="*/ 6074357 w 6074357"/>
              <a:gd name="connsiteY4" fmla="*/ 443345 h 3077844"/>
              <a:gd name="connsiteX0" fmla="*/ 602572 w 6088972"/>
              <a:gd name="connsiteY0" fmla="*/ 0 h 3136973"/>
              <a:gd name="connsiteX1" fmla="*/ 20681 w 6088972"/>
              <a:gd name="connsiteY1" fmla="*/ 992002 h 3136973"/>
              <a:gd name="connsiteX2" fmla="*/ 1147517 w 6088972"/>
              <a:gd name="connsiteY2" fmla="*/ 2915640 h 3136973"/>
              <a:gd name="connsiteX3" fmla="*/ 5276172 w 6088972"/>
              <a:gd name="connsiteY3" fmla="*/ 2830038 h 3136973"/>
              <a:gd name="connsiteX4" fmla="*/ 6088972 w 6088972"/>
              <a:gd name="connsiteY4" fmla="*/ 502474 h 3136973"/>
              <a:gd name="connsiteX0" fmla="*/ 603714 w 6090114"/>
              <a:gd name="connsiteY0" fmla="*/ 0 h 3136973"/>
              <a:gd name="connsiteX1" fmla="*/ 21823 w 6090114"/>
              <a:gd name="connsiteY1" fmla="*/ 992002 h 3136973"/>
              <a:gd name="connsiteX2" fmla="*/ 1148659 w 6090114"/>
              <a:gd name="connsiteY2" fmla="*/ 2915640 h 3136973"/>
              <a:gd name="connsiteX3" fmla="*/ 5277314 w 6090114"/>
              <a:gd name="connsiteY3" fmla="*/ 2830038 h 3136973"/>
              <a:gd name="connsiteX4" fmla="*/ 6090114 w 6090114"/>
              <a:gd name="connsiteY4" fmla="*/ 502474 h 313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0114" h="3136973">
                <a:moveTo>
                  <a:pt x="603714" y="0"/>
                </a:moveTo>
                <a:cubicBezTo>
                  <a:pt x="123423" y="241535"/>
                  <a:pt x="-69001" y="506062"/>
                  <a:pt x="21823" y="992002"/>
                </a:cubicBezTo>
                <a:cubicBezTo>
                  <a:pt x="112647" y="1477942"/>
                  <a:pt x="272744" y="2609301"/>
                  <a:pt x="1148659" y="2915640"/>
                </a:cubicBezTo>
                <a:cubicBezTo>
                  <a:pt x="2024574" y="3221979"/>
                  <a:pt x="4543023" y="3225662"/>
                  <a:pt x="5277314" y="2830038"/>
                </a:cubicBezTo>
                <a:cubicBezTo>
                  <a:pt x="6011605" y="2434414"/>
                  <a:pt x="6050859" y="1468444"/>
                  <a:pt x="6090114" y="502474"/>
                </a:cubicBezTo>
              </a:path>
            </a:pathLst>
          </a:custGeom>
          <a:noFill/>
          <a:ln w="38100">
            <a:solidFill>
              <a:schemeClr val="accent6">
                <a:lumMod val="75000"/>
                <a:alpha val="58000"/>
              </a:schemeClr>
            </a:solidFill>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2B2CEDC-831C-80C1-B7F9-CB45FA86DB2D}"/>
              </a:ext>
            </a:extLst>
          </p:cNvPr>
          <p:cNvSpPr/>
          <p:nvPr/>
        </p:nvSpPr>
        <p:spPr>
          <a:xfrm>
            <a:off x="4216890" y="2802034"/>
            <a:ext cx="1586090" cy="772255"/>
          </a:xfrm>
          <a:prstGeom prst="rect">
            <a:avLst/>
          </a:prstGeom>
          <a:solidFill>
            <a:schemeClr val="accent4">
              <a:lumMod val="20000"/>
              <a:lumOff val="8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7070146F-1519-CF7A-1F2F-146AC5E92059}"/>
              </a:ext>
            </a:extLst>
          </p:cNvPr>
          <p:cNvSpPr txBox="1"/>
          <p:nvPr/>
        </p:nvSpPr>
        <p:spPr>
          <a:xfrm>
            <a:off x="4272983" y="2832485"/>
            <a:ext cx="1518364" cy="738664"/>
          </a:xfrm>
          <a:prstGeom prst="rect">
            <a:avLst/>
          </a:prstGeom>
          <a:noFill/>
        </p:spPr>
        <p:txBody>
          <a:bodyPr wrap="none" rtlCol="0">
            <a:spAutoFit/>
          </a:bodyPr>
          <a:lstStyle/>
          <a:p>
            <a:r>
              <a:rPr kumimoji="1" lang="en-US" altLang="ja-JP" sz="1400"/>
              <a:t>VisualStudio/</a:t>
            </a:r>
          </a:p>
          <a:p>
            <a:r>
              <a:rPr lang="en-US" altLang="ja-JP" sz="1400"/>
              <a:t>pgAdmin</a:t>
            </a:r>
          </a:p>
          <a:p>
            <a:r>
              <a:rPr kumimoji="1" lang="en-US" altLang="ja-JP" sz="1400"/>
              <a:t>psqlODBC</a:t>
            </a:r>
            <a:endParaRPr kumimoji="1" lang="ja-JP" altLang="en-US" sz="1400"/>
          </a:p>
        </p:txBody>
      </p:sp>
      <p:cxnSp>
        <p:nvCxnSpPr>
          <p:cNvPr id="33" name="直線矢印コネクタ 32">
            <a:extLst>
              <a:ext uri="{FF2B5EF4-FFF2-40B4-BE49-F238E27FC236}">
                <a16:creationId xmlns:a16="http://schemas.microsoft.com/office/drawing/2014/main" id="{74DC648E-A12A-B7DD-6AFC-6836DFAF318B}"/>
              </a:ext>
            </a:extLst>
          </p:cNvPr>
          <p:cNvCxnSpPr>
            <a:cxnSpLocks/>
          </p:cNvCxnSpPr>
          <p:nvPr/>
        </p:nvCxnSpPr>
        <p:spPr>
          <a:xfrm>
            <a:off x="5452233" y="3621341"/>
            <a:ext cx="0" cy="299321"/>
          </a:xfrm>
          <a:prstGeom prst="straightConnector1">
            <a:avLst/>
          </a:prstGeom>
          <a:ln w="254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72930761-BD71-7C89-AA8A-F680FE7AFD3F}"/>
              </a:ext>
            </a:extLst>
          </p:cNvPr>
          <p:cNvSpPr txBox="1"/>
          <p:nvPr/>
        </p:nvSpPr>
        <p:spPr>
          <a:xfrm>
            <a:off x="5421468" y="3595998"/>
            <a:ext cx="748923" cy="261610"/>
          </a:xfrm>
          <a:prstGeom prst="rect">
            <a:avLst/>
          </a:prstGeom>
          <a:noFill/>
        </p:spPr>
        <p:txBody>
          <a:bodyPr wrap="none" rtlCol="0">
            <a:spAutoFit/>
          </a:bodyPr>
          <a:lstStyle/>
          <a:p>
            <a:r>
              <a:rPr lang="ja-JP" altLang="en-US" sz="1050"/>
              <a:t>疎通不可</a:t>
            </a:r>
            <a:endParaRPr kumimoji="1" lang="ja-JP" altLang="en-US" sz="1050"/>
          </a:p>
        </p:txBody>
      </p:sp>
      <p:sp>
        <p:nvSpPr>
          <p:cNvPr id="41" name="テキスト ボックス 40">
            <a:extLst>
              <a:ext uri="{FF2B5EF4-FFF2-40B4-BE49-F238E27FC236}">
                <a16:creationId xmlns:a16="http://schemas.microsoft.com/office/drawing/2014/main" id="{4CEF9750-4B21-0193-6D15-883A7AC4AB79}"/>
              </a:ext>
            </a:extLst>
          </p:cNvPr>
          <p:cNvSpPr txBox="1"/>
          <p:nvPr/>
        </p:nvSpPr>
        <p:spPr>
          <a:xfrm>
            <a:off x="4089403" y="2215828"/>
            <a:ext cx="2430474" cy="369332"/>
          </a:xfrm>
          <a:prstGeom prst="rect">
            <a:avLst/>
          </a:prstGeom>
          <a:noFill/>
        </p:spPr>
        <p:txBody>
          <a:bodyPr wrap="none" rtlCol="0">
            <a:spAutoFit/>
          </a:bodyPr>
          <a:lstStyle/>
          <a:p>
            <a:r>
              <a:rPr kumimoji="1" lang="ja-JP" altLang="en-US"/>
              <a:t>実習用</a:t>
            </a:r>
            <a:r>
              <a:rPr kumimoji="1" lang="en-US" altLang="ja-JP"/>
              <a:t>PC</a:t>
            </a:r>
            <a:r>
              <a:rPr kumimoji="1" lang="ja-JP" altLang="en-US"/>
              <a:t>（ホスト</a:t>
            </a:r>
            <a:r>
              <a:rPr kumimoji="1" lang="en-US" altLang="ja-JP"/>
              <a:t>PC</a:t>
            </a:r>
            <a:r>
              <a:rPr kumimoji="1" lang="ja-JP" altLang="en-US"/>
              <a:t>）</a:t>
            </a:r>
          </a:p>
        </p:txBody>
      </p:sp>
      <p:pic>
        <p:nvPicPr>
          <p:cNvPr id="6" name="Picture 2" descr="マルのフリーイラスト - 丸印の無料素材 - チコデザ">
            <a:extLst>
              <a:ext uri="{FF2B5EF4-FFF2-40B4-BE49-F238E27FC236}">
                <a16:creationId xmlns:a16="http://schemas.microsoft.com/office/drawing/2014/main" id="{91DE93B1-AC65-A76D-4B9A-B5CA8AD82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792" y="6308948"/>
            <a:ext cx="780931" cy="6392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バツマークのフリーイラスト - バッテン印の無料素材 - チコデザ">
            <a:extLst>
              <a:ext uri="{FF2B5EF4-FFF2-40B4-BE49-F238E27FC236}">
                <a16:creationId xmlns:a16="http://schemas.microsoft.com/office/drawing/2014/main" id="{496F8306-2616-4463-F07E-D0BB20FCC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330" y="5998084"/>
            <a:ext cx="878998" cy="71947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21ED7AF3-47AA-794F-1E0C-FC9853553F49}"/>
              </a:ext>
            </a:extLst>
          </p:cNvPr>
          <p:cNvSpPr txBox="1"/>
          <p:nvPr/>
        </p:nvSpPr>
        <p:spPr>
          <a:xfrm>
            <a:off x="1442915" y="3028904"/>
            <a:ext cx="2364734" cy="646331"/>
          </a:xfrm>
          <a:prstGeom prst="rect">
            <a:avLst/>
          </a:prstGeom>
          <a:noFill/>
        </p:spPr>
        <p:txBody>
          <a:bodyPr wrap="square" rtlCol="0">
            <a:spAutoFit/>
          </a:bodyPr>
          <a:lstStyle/>
          <a:p>
            <a:r>
              <a:rPr kumimoji="1" lang="en-US" altLang="ja-JP" sz="1200"/>
              <a:t>※</a:t>
            </a:r>
            <a:r>
              <a:rPr kumimoji="1" lang="ja-JP" altLang="en-US" sz="1200"/>
              <a:t>物理</a:t>
            </a:r>
            <a:r>
              <a:rPr kumimoji="1" lang="en-US" altLang="ja-JP" sz="1200"/>
              <a:t>NW</a:t>
            </a:r>
            <a:r>
              <a:rPr kumimoji="1" lang="ja-JP" altLang="en-US" sz="1200"/>
              <a:t>は環境に合わせて</a:t>
            </a:r>
            <a:r>
              <a:rPr kumimoji="1" lang="en-US" altLang="ja-JP" sz="1200"/>
              <a:t>IP</a:t>
            </a:r>
            <a:r>
              <a:rPr lang="ja-JP" altLang="en-US" sz="1200"/>
              <a:t>アドレスを設定してください。</a:t>
            </a:r>
            <a:endParaRPr lang="en-US" altLang="ja-JP" sz="1200"/>
          </a:p>
          <a:p>
            <a:r>
              <a:rPr kumimoji="1" lang="ja-JP" altLang="en-US" sz="1200"/>
              <a:t>例）</a:t>
            </a:r>
            <a:r>
              <a:rPr kumimoji="1" lang="en-US" altLang="ja-JP" sz="1200"/>
              <a:t>192.168.145.x/24</a:t>
            </a:r>
            <a:endParaRPr kumimoji="1" lang="ja-JP" altLang="en-US" sz="1200"/>
          </a:p>
        </p:txBody>
      </p:sp>
    </p:spTree>
    <p:extLst>
      <p:ext uri="{BB962C8B-B14F-4D97-AF65-F5344CB8AC3E}">
        <p14:creationId xmlns:p14="http://schemas.microsoft.com/office/powerpoint/2010/main" val="21593074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ja-JP" altLang="en-US"/>
              <a:t>構築手順概要</a:t>
            </a:r>
            <a:endParaRPr lang="en-US" altLang="ja-JP"/>
          </a:p>
        </p:txBody>
      </p:sp>
      <p:sp>
        <p:nvSpPr>
          <p:cNvPr id="2" name="四角形: 角を丸くする 1">
            <a:extLst>
              <a:ext uri="{FF2B5EF4-FFF2-40B4-BE49-F238E27FC236}">
                <a16:creationId xmlns:a16="http://schemas.microsoft.com/office/drawing/2014/main" id="{C239CAEF-8EF4-727A-31D3-97550B7DE885}"/>
              </a:ext>
            </a:extLst>
          </p:cNvPr>
          <p:cNvSpPr/>
          <p:nvPr/>
        </p:nvSpPr>
        <p:spPr>
          <a:xfrm>
            <a:off x="3043027" y="211797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VM</a:t>
            </a:r>
            <a:r>
              <a:rPr kumimoji="1" lang="ja-JP" altLang="en-US"/>
              <a:t>作成</a:t>
            </a:r>
          </a:p>
        </p:txBody>
      </p:sp>
      <p:sp>
        <p:nvSpPr>
          <p:cNvPr id="3" name="四角形: 角を丸くする 2">
            <a:extLst>
              <a:ext uri="{FF2B5EF4-FFF2-40B4-BE49-F238E27FC236}">
                <a16:creationId xmlns:a16="http://schemas.microsoft.com/office/drawing/2014/main" id="{E05F4F6F-6809-576A-C13C-B528DD92BFC9}"/>
              </a:ext>
            </a:extLst>
          </p:cNvPr>
          <p:cNvSpPr/>
          <p:nvPr/>
        </p:nvSpPr>
        <p:spPr>
          <a:xfrm>
            <a:off x="3043027" y="315694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OS</a:t>
            </a:r>
            <a:r>
              <a:rPr lang="ja-JP" altLang="en-US"/>
              <a:t>インストール</a:t>
            </a:r>
            <a:endParaRPr kumimoji="1" lang="ja-JP" altLang="en-US"/>
          </a:p>
        </p:txBody>
      </p:sp>
      <p:sp>
        <p:nvSpPr>
          <p:cNvPr id="5" name="四角形: 角を丸くする 4">
            <a:extLst>
              <a:ext uri="{FF2B5EF4-FFF2-40B4-BE49-F238E27FC236}">
                <a16:creationId xmlns:a16="http://schemas.microsoft.com/office/drawing/2014/main" id="{673D434D-342C-8F16-08A2-DCF9B68B14CC}"/>
              </a:ext>
            </a:extLst>
          </p:cNvPr>
          <p:cNvSpPr/>
          <p:nvPr/>
        </p:nvSpPr>
        <p:spPr>
          <a:xfrm>
            <a:off x="3043027" y="419591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Teraterm</a:t>
            </a:r>
          </a:p>
          <a:p>
            <a:pPr algn="ctr"/>
            <a:r>
              <a:rPr lang="ja-JP" altLang="en-US"/>
              <a:t>インストール</a:t>
            </a:r>
            <a:endParaRPr kumimoji="1" lang="ja-JP" altLang="en-US"/>
          </a:p>
        </p:txBody>
      </p:sp>
      <p:sp>
        <p:nvSpPr>
          <p:cNvPr id="6" name="四角形: 角を丸くする 5">
            <a:extLst>
              <a:ext uri="{FF2B5EF4-FFF2-40B4-BE49-F238E27FC236}">
                <a16:creationId xmlns:a16="http://schemas.microsoft.com/office/drawing/2014/main" id="{C04BEB88-0C76-5138-BB6A-B9E86F045FE5}"/>
              </a:ext>
            </a:extLst>
          </p:cNvPr>
          <p:cNvSpPr/>
          <p:nvPr/>
        </p:nvSpPr>
        <p:spPr>
          <a:xfrm>
            <a:off x="3043026" y="523488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PostgreSQL</a:t>
            </a:r>
          </a:p>
          <a:p>
            <a:pPr algn="ctr"/>
            <a:r>
              <a:rPr lang="ja-JP" altLang="en-US"/>
              <a:t>インストール</a:t>
            </a:r>
            <a:endParaRPr kumimoji="1" lang="ja-JP" altLang="en-US"/>
          </a:p>
        </p:txBody>
      </p:sp>
      <p:sp>
        <p:nvSpPr>
          <p:cNvPr id="8" name="四角形: 角を丸くする 7">
            <a:extLst>
              <a:ext uri="{FF2B5EF4-FFF2-40B4-BE49-F238E27FC236}">
                <a16:creationId xmlns:a16="http://schemas.microsoft.com/office/drawing/2014/main" id="{D5D23810-AE13-F8F5-A35C-FD7B48CF5119}"/>
              </a:ext>
            </a:extLst>
          </p:cNvPr>
          <p:cNvSpPr/>
          <p:nvPr/>
        </p:nvSpPr>
        <p:spPr>
          <a:xfrm>
            <a:off x="6588621" y="3205891"/>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PgAdmin</a:t>
            </a:r>
          </a:p>
          <a:p>
            <a:pPr algn="ctr"/>
            <a:r>
              <a:rPr lang="ja-JP" altLang="en-US"/>
              <a:t>インストール</a:t>
            </a:r>
            <a:endParaRPr kumimoji="1" lang="ja-JP" altLang="en-US"/>
          </a:p>
        </p:txBody>
      </p:sp>
      <p:sp>
        <p:nvSpPr>
          <p:cNvPr id="10" name="四角形: 角を丸くする 9">
            <a:extLst>
              <a:ext uri="{FF2B5EF4-FFF2-40B4-BE49-F238E27FC236}">
                <a16:creationId xmlns:a16="http://schemas.microsoft.com/office/drawing/2014/main" id="{B156AA30-DDC9-3639-C1B9-BAD2421A5678}"/>
              </a:ext>
            </a:extLst>
          </p:cNvPr>
          <p:cNvSpPr/>
          <p:nvPr/>
        </p:nvSpPr>
        <p:spPr>
          <a:xfrm>
            <a:off x="6588620" y="4200559"/>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PgODBC</a:t>
            </a:r>
          </a:p>
          <a:p>
            <a:pPr algn="ctr"/>
            <a:r>
              <a:rPr lang="ja-JP" altLang="en-US"/>
              <a:t>インストール</a:t>
            </a:r>
            <a:endParaRPr kumimoji="1" lang="ja-JP" altLang="en-US"/>
          </a:p>
        </p:txBody>
      </p:sp>
      <p:sp>
        <p:nvSpPr>
          <p:cNvPr id="11" name="四角形: 角を丸くする 10">
            <a:extLst>
              <a:ext uri="{FF2B5EF4-FFF2-40B4-BE49-F238E27FC236}">
                <a16:creationId xmlns:a16="http://schemas.microsoft.com/office/drawing/2014/main" id="{7ED919BE-C5F6-DC92-2CF2-88D16EE7BB00}"/>
              </a:ext>
            </a:extLst>
          </p:cNvPr>
          <p:cNvSpPr/>
          <p:nvPr/>
        </p:nvSpPr>
        <p:spPr>
          <a:xfrm>
            <a:off x="6588619" y="5234886"/>
            <a:ext cx="2104221" cy="694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構築完了</a:t>
            </a:r>
          </a:p>
        </p:txBody>
      </p:sp>
      <p:cxnSp>
        <p:nvCxnSpPr>
          <p:cNvPr id="13" name="コネクタ: カギ線 12">
            <a:extLst>
              <a:ext uri="{FF2B5EF4-FFF2-40B4-BE49-F238E27FC236}">
                <a16:creationId xmlns:a16="http://schemas.microsoft.com/office/drawing/2014/main" id="{ABBB6E6F-82F7-6AAF-4813-251FBC2E27E4}"/>
              </a:ext>
            </a:extLst>
          </p:cNvPr>
          <p:cNvCxnSpPr>
            <a:cxnSpLocks/>
            <a:stCxn id="6" idx="3"/>
            <a:endCxn id="8" idx="0"/>
          </p:cNvCxnSpPr>
          <p:nvPr/>
        </p:nvCxnSpPr>
        <p:spPr>
          <a:xfrm flipV="1">
            <a:off x="5147247" y="3205891"/>
            <a:ext cx="2493485" cy="2376027"/>
          </a:xfrm>
          <a:prstGeom prst="bentConnector4">
            <a:avLst>
              <a:gd name="adj1" fmla="val 28903"/>
              <a:gd name="adj2" fmla="val 10962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BB37850-A48E-6A70-A6C0-D6FD890F2BAE}"/>
              </a:ext>
            </a:extLst>
          </p:cNvPr>
          <p:cNvCxnSpPr>
            <a:stCxn id="2" idx="2"/>
            <a:endCxn id="3" idx="0"/>
          </p:cNvCxnSpPr>
          <p:nvPr/>
        </p:nvCxnSpPr>
        <p:spPr>
          <a:xfrm>
            <a:off x="4095138" y="2812039"/>
            <a:ext cx="0" cy="344907"/>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81B6B7E-8830-7294-2B4C-54E922D7D136}"/>
              </a:ext>
            </a:extLst>
          </p:cNvPr>
          <p:cNvCxnSpPr>
            <a:stCxn id="3" idx="2"/>
            <a:endCxn id="5" idx="0"/>
          </p:cNvCxnSpPr>
          <p:nvPr/>
        </p:nvCxnSpPr>
        <p:spPr>
          <a:xfrm>
            <a:off x="4095138" y="3851009"/>
            <a:ext cx="0" cy="344907"/>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BD22F75-DC8F-5ADF-9E04-275AA15E473D}"/>
              </a:ext>
            </a:extLst>
          </p:cNvPr>
          <p:cNvCxnSpPr>
            <a:stCxn id="5" idx="2"/>
            <a:endCxn id="6" idx="0"/>
          </p:cNvCxnSpPr>
          <p:nvPr/>
        </p:nvCxnSpPr>
        <p:spPr>
          <a:xfrm flipH="1">
            <a:off x="4095137" y="4889979"/>
            <a:ext cx="1" cy="344907"/>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AD7C25C-F6E5-7A51-BD93-C9929DABE683}"/>
              </a:ext>
            </a:extLst>
          </p:cNvPr>
          <p:cNvCxnSpPr>
            <a:stCxn id="8" idx="2"/>
            <a:endCxn id="10" idx="0"/>
          </p:cNvCxnSpPr>
          <p:nvPr/>
        </p:nvCxnSpPr>
        <p:spPr>
          <a:xfrm flipH="1">
            <a:off x="7640731" y="3899954"/>
            <a:ext cx="1" cy="300605"/>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742D40E-36E8-8DB8-DD7C-E528B1C59CB7}"/>
              </a:ext>
            </a:extLst>
          </p:cNvPr>
          <p:cNvCxnSpPr>
            <a:stCxn id="10" idx="2"/>
            <a:endCxn id="11" idx="0"/>
          </p:cNvCxnSpPr>
          <p:nvPr/>
        </p:nvCxnSpPr>
        <p:spPr>
          <a:xfrm flipH="1">
            <a:off x="7640730" y="4894622"/>
            <a:ext cx="1" cy="340264"/>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3041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2-2-1-1.</a:t>
            </a:r>
            <a:r>
              <a:rPr lang="ja-JP" altLang="en-US"/>
              <a:t>ＶＭ作成</a:t>
            </a:r>
            <a:endParaRPr lang="en-US" altLang="ja-JP"/>
          </a:p>
        </p:txBody>
      </p:sp>
      <p:sp>
        <p:nvSpPr>
          <p:cNvPr id="5" name="テキスト ボックス 4">
            <a:extLst>
              <a:ext uri="{FF2B5EF4-FFF2-40B4-BE49-F238E27FC236}">
                <a16:creationId xmlns:a16="http://schemas.microsoft.com/office/drawing/2014/main" id="{2BD4A48E-339F-37A4-91A0-F85811344AEA}"/>
              </a:ext>
            </a:extLst>
          </p:cNvPr>
          <p:cNvSpPr txBox="1"/>
          <p:nvPr/>
        </p:nvSpPr>
        <p:spPr>
          <a:xfrm>
            <a:off x="323088" y="1670304"/>
            <a:ext cx="4668011" cy="584775"/>
          </a:xfrm>
          <a:prstGeom prst="rect">
            <a:avLst/>
          </a:prstGeom>
          <a:noFill/>
        </p:spPr>
        <p:txBody>
          <a:bodyPr wrap="square" rtlCol="0">
            <a:spAutoFit/>
          </a:bodyPr>
          <a:lstStyle/>
          <a:p>
            <a:r>
              <a:rPr kumimoji="1" lang="ja-JP" altLang="en-US" sz="1600"/>
              <a:t>①</a:t>
            </a:r>
            <a:r>
              <a:rPr kumimoji="1" lang="en-US" altLang="ja-JP" sz="1600"/>
              <a:t>VirualBox</a:t>
            </a:r>
            <a:r>
              <a:rPr kumimoji="1" lang="ja-JP" altLang="en-US" sz="1600"/>
              <a:t>管理画面から「仮想マシン」→「新規」をクリックします。</a:t>
            </a:r>
          </a:p>
        </p:txBody>
      </p:sp>
      <p:sp>
        <p:nvSpPr>
          <p:cNvPr id="6" name="テキスト ボックス 5">
            <a:extLst>
              <a:ext uri="{FF2B5EF4-FFF2-40B4-BE49-F238E27FC236}">
                <a16:creationId xmlns:a16="http://schemas.microsoft.com/office/drawing/2014/main" id="{7EF349D9-5128-9E1A-DABC-8C490FE51E64}"/>
              </a:ext>
            </a:extLst>
          </p:cNvPr>
          <p:cNvSpPr txBox="1"/>
          <p:nvPr/>
        </p:nvSpPr>
        <p:spPr>
          <a:xfrm>
            <a:off x="5327796" y="1670304"/>
            <a:ext cx="6443663" cy="830997"/>
          </a:xfrm>
          <a:prstGeom prst="rect">
            <a:avLst/>
          </a:prstGeom>
          <a:noFill/>
        </p:spPr>
        <p:txBody>
          <a:bodyPr wrap="square" rtlCol="0">
            <a:spAutoFit/>
          </a:bodyPr>
          <a:lstStyle/>
          <a:p>
            <a:r>
              <a:rPr lang="ja-JP" altLang="en-US" sz="1600"/>
              <a:t>②以下画面が表示されるので、名前、</a:t>
            </a:r>
            <a:r>
              <a:rPr lang="en-US" altLang="ja-JP" sz="1600"/>
              <a:t>ISO</a:t>
            </a:r>
            <a:r>
              <a:rPr lang="ja-JP" altLang="en-US" sz="1600"/>
              <a:t> </a:t>
            </a:r>
            <a:r>
              <a:rPr lang="en-US" altLang="ja-JP" sz="1600"/>
              <a:t>Image</a:t>
            </a:r>
            <a:r>
              <a:rPr lang="ja-JP" altLang="en-US" sz="1600"/>
              <a:t>を入力し、「</a:t>
            </a:r>
            <a:r>
              <a:rPr lang="en-US" altLang="ja-JP" sz="1600"/>
              <a:t>Skip Unattended Installation</a:t>
            </a:r>
            <a:r>
              <a:rPr lang="ja-JP" altLang="en-US" sz="1600"/>
              <a:t>」にチェックを入れて、「次へ」ボタンをクリックしてください。</a:t>
            </a:r>
            <a:endParaRPr lang="en-US" altLang="ja-JP" sz="1600"/>
          </a:p>
        </p:txBody>
      </p:sp>
      <p:pic>
        <p:nvPicPr>
          <p:cNvPr id="13" name="図 12">
            <a:extLst>
              <a:ext uri="{FF2B5EF4-FFF2-40B4-BE49-F238E27FC236}">
                <a16:creationId xmlns:a16="http://schemas.microsoft.com/office/drawing/2014/main" id="{3B9B85C2-1D6A-9598-C0F9-D3F0CF92C605}"/>
              </a:ext>
            </a:extLst>
          </p:cNvPr>
          <p:cNvPicPr>
            <a:picLocks noChangeAspect="1"/>
          </p:cNvPicPr>
          <p:nvPr/>
        </p:nvPicPr>
        <p:blipFill>
          <a:blip r:embed="rId2"/>
          <a:stretch>
            <a:fillRect/>
          </a:stretch>
        </p:blipFill>
        <p:spPr>
          <a:xfrm>
            <a:off x="346490" y="2733779"/>
            <a:ext cx="4644609" cy="3492505"/>
          </a:xfrm>
          <a:prstGeom prst="rect">
            <a:avLst/>
          </a:prstGeom>
        </p:spPr>
      </p:pic>
      <p:pic>
        <p:nvPicPr>
          <p:cNvPr id="17" name="図 16">
            <a:extLst>
              <a:ext uri="{FF2B5EF4-FFF2-40B4-BE49-F238E27FC236}">
                <a16:creationId xmlns:a16="http://schemas.microsoft.com/office/drawing/2014/main" id="{AFE9F2F9-AC8C-90ED-11C4-1BFC4A6873C2}"/>
              </a:ext>
            </a:extLst>
          </p:cNvPr>
          <p:cNvPicPr>
            <a:picLocks noChangeAspect="1"/>
          </p:cNvPicPr>
          <p:nvPr/>
        </p:nvPicPr>
        <p:blipFill>
          <a:blip r:embed="rId3"/>
          <a:stretch>
            <a:fillRect/>
          </a:stretch>
        </p:blipFill>
        <p:spPr>
          <a:xfrm>
            <a:off x="5401847" y="2733778"/>
            <a:ext cx="6443663" cy="3281973"/>
          </a:xfrm>
          <a:prstGeom prst="rect">
            <a:avLst/>
          </a:prstGeom>
        </p:spPr>
      </p:pic>
      <p:sp>
        <p:nvSpPr>
          <p:cNvPr id="2" name="正方形/長方形 1">
            <a:extLst>
              <a:ext uri="{FF2B5EF4-FFF2-40B4-BE49-F238E27FC236}">
                <a16:creationId xmlns:a16="http://schemas.microsoft.com/office/drawing/2014/main" id="{9E85166A-20A3-49B8-32BC-B68A27D72E83}"/>
              </a:ext>
            </a:extLst>
          </p:cNvPr>
          <p:cNvSpPr/>
          <p:nvPr/>
        </p:nvSpPr>
        <p:spPr>
          <a:xfrm>
            <a:off x="646237" y="2796153"/>
            <a:ext cx="696787" cy="2315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C7C0B713-2585-365A-0F63-6B91A8029526}"/>
              </a:ext>
            </a:extLst>
          </p:cNvPr>
          <p:cNvSpPr/>
          <p:nvPr/>
        </p:nvSpPr>
        <p:spPr>
          <a:xfrm>
            <a:off x="741487" y="3024753"/>
            <a:ext cx="1144463" cy="2315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E283C17-3714-3F51-4288-139EEFEF16F5}"/>
              </a:ext>
            </a:extLst>
          </p:cNvPr>
          <p:cNvSpPr/>
          <p:nvPr/>
        </p:nvSpPr>
        <p:spPr>
          <a:xfrm>
            <a:off x="6637463" y="3653403"/>
            <a:ext cx="1839788" cy="2315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D08233D-F872-3DF7-BA1F-8C1D84CC5C16}"/>
              </a:ext>
            </a:extLst>
          </p:cNvPr>
          <p:cNvSpPr/>
          <p:nvPr/>
        </p:nvSpPr>
        <p:spPr>
          <a:xfrm>
            <a:off x="6637462" y="4143193"/>
            <a:ext cx="3744788" cy="23157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DB2B659-C60E-7739-C16A-DF772C062C87}"/>
              </a:ext>
            </a:extLst>
          </p:cNvPr>
          <p:cNvSpPr/>
          <p:nvPr/>
        </p:nvSpPr>
        <p:spPr>
          <a:xfrm>
            <a:off x="7056562" y="4983898"/>
            <a:ext cx="2039813" cy="31049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DC97E86-E9CD-47CC-F67E-E2A5BF4825AF}"/>
              </a:ext>
            </a:extLst>
          </p:cNvPr>
          <p:cNvSpPr/>
          <p:nvPr/>
        </p:nvSpPr>
        <p:spPr>
          <a:xfrm>
            <a:off x="10248900" y="5618458"/>
            <a:ext cx="887288" cy="39729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57817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2-2-1-1.</a:t>
            </a:r>
            <a:r>
              <a:rPr lang="ja-JP" altLang="en-US"/>
              <a:t>ＶＭ作成</a:t>
            </a:r>
            <a:endParaRPr lang="en-US" altLang="ja-JP"/>
          </a:p>
        </p:txBody>
      </p:sp>
      <p:pic>
        <p:nvPicPr>
          <p:cNvPr id="3" name="図 2">
            <a:extLst>
              <a:ext uri="{FF2B5EF4-FFF2-40B4-BE49-F238E27FC236}">
                <a16:creationId xmlns:a16="http://schemas.microsoft.com/office/drawing/2014/main" id="{1897BEC0-F783-8A0F-10E2-BE6126828DD6}"/>
              </a:ext>
            </a:extLst>
          </p:cNvPr>
          <p:cNvPicPr>
            <a:picLocks noChangeAspect="1"/>
          </p:cNvPicPr>
          <p:nvPr/>
        </p:nvPicPr>
        <p:blipFill>
          <a:blip r:embed="rId2"/>
          <a:stretch>
            <a:fillRect/>
          </a:stretch>
        </p:blipFill>
        <p:spPr>
          <a:xfrm>
            <a:off x="104481" y="2735141"/>
            <a:ext cx="3834473" cy="1953025"/>
          </a:xfrm>
          <a:prstGeom prst="rect">
            <a:avLst/>
          </a:prstGeom>
        </p:spPr>
      </p:pic>
      <p:pic>
        <p:nvPicPr>
          <p:cNvPr id="5" name="図 4">
            <a:extLst>
              <a:ext uri="{FF2B5EF4-FFF2-40B4-BE49-F238E27FC236}">
                <a16:creationId xmlns:a16="http://schemas.microsoft.com/office/drawing/2014/main" id="{985E94E5-DE7F-9F78-F0FB-ACE74D97B0CB}"/>
              </a:ext>
            </a:extLst>
          </p:cNvPr>
          <p:cNvPicPr>
            <a:picLocks noChangeAspect="1"/>
          </p:cNvPicPr>
          <p:nvPr/>
        </p:nvPicPr>
        <p:blipFill>
          <a:blip r:embed="rId3"/>
          <a:stretch>
            <a:fillRect/>
          </a:stretch>
        </p:blipFill>
        <p:spPr>
          <a:xfrm>
            <a:off x="4178762" y="2735140"/>
            <a:ext cx="3834475" cy="1953026"/>
          </a:xfrm>
          <a:prstGeom prst="rect">
            <a:avLst/>
          </a:prstGeom>
        </p:spPr>
      </p:pic>
      <p:pic>
        <p:nvPicPr>
          <p:cNvPr id="8" name="図 7">
            <a:extLst>
              <a:ext uri="{FF2B5EF4-FFF2-40B4-BE49-F238E27FC236}">
                <a16:creationId xmlns:a16="http://schemas.microsoft.com/office/drawing/2014/main" id="{76DD792C-8FD1-7581-B7B0-BA94FA65B758}"/>
              </a:ext>
            </a:extLst>
          </p:cNvPr>
          <p:cNvPicPr>
            <a:picLocks noChangeAspect="1"/>
          </p:cNvPicPr>
          <p:nvPr/>
        </p:nvPicPr>
        <p:blipFill>
          <a:blip r:embed="rId4"/>
          <a:stretch>
            <a:fillRect/>
          </a:stretch>
        </p:blipFill>
        <p:spPr>
          <a:xfrm>
            <a:off x="8253045" y="2735140"/>
            <a:ext cx="3834473" cy="1953025"/>
          </a:xfrm>
          <a:prstGeom prst="rect">
            <a:avLst/>
          </a:prstGeom>
        </p:spPr>
      </p:pic>
      <p:sp>
        <p:nvSpPr>
          <p:cNvPr id="2" name="テキスト ボックス 1">
            <a:extLst>
              <a:ext uri="{FF2B5EF4-FFF2-40B4-BE49-F238E27FC236}">
                <a16:creationId xmlns:a16="http://schemas.microsoft.com/office/drawing/2014/main" id="{9D385943-DEAC-D3FA-FA58-689C0976F338}"/>
              </a:ext>
            </a:extLst>
          </p:cNvPr>
          <p:cNvSpPr txBox="1"/>
          <p:nvPr/>
        </p:nvSpPr>
        <p:spPr>
          <a:xfrm>
            <a:off x="104482" y="1496260"/>
            <a:ext cx="3834472" cy="584775"/>
          </a:xfrm>
          <a:prstGeom prst="rect">
            <a:avLst/>
          </a:prstGeom>
          <a:noFill/>
        </p:spPr>
        <p:txBody>
          <a:bodyPr wrap="square" rtlCol="0">
            <a:spAutoFit/>
          </a:bodyPr>
          <a:lstStyle/>
          <a:p>
            <a:r>
              <a:rPr kumimoji="1" lang="ja-JP" altLang="en-US" sz="1600"/>
              <a:t>③</a:t>
            </a:r>
            <a:r>
              <a:rPr lang="ja-JP" altLang="en-US" sz="1600"/>
              <a:t>メインメモリ数、</a:t>
            </a:r>
            <a:r>
              <a:rPr lang="en-US" altLang="ja-JP" sz="1600"/>
              <a:t>CPU</a:t>
            </a:r>
            <a:r>
              <a:rPr lang="ja-JP" altLang="en-US" sz="1600"/>
              <a:t>コア数を設定し、「次へ」ボタンをクリックする。</a:t>
            </a:r>
            <a:endParaRPr kumimoji="1" lang="ja-JP" altLang="en-US" sz="1600"/>
          </a:p>
        </p:txBody>
      </p:sp>
      <p:sp>
        <p:nvSpPr>
          <p:cNvPr id="4" name="テキスト ボックス 3">
            <a:extLst>
              <a:ext uri="{FF2B5EF4-FFF2-40B4-BE49-F238E27FC236}">
                <a16:creationId xmlns:a16="http://schemas.microsoft.com/office/drawing/2014/main" id="{BFD4BA75-6DAA-34F8-4930-976F566BD763}"/>
              </a:ext>
            </a:extLst>
          </p:cNvPr>
          <p:cNvSpPr txBox="1"/>
          <p:nvPr/>
        </p:nvSpPr>
        <p:spPr>
          <a:xfrm>
            <a:off x="8253042" y="1443243"/>
            <a:ext cx="3834473" cy="584775"/>
          </a:xfrm>
          <a:prstGeom prst="rect">
            <a:avLst/>
          </a:prstGeom>
          <a:noFill/>
        </p:spPr>
        <p:txBody>
          <a:bodyPr wrap="square" rtlCol="0">
            <a:spAutoFit/>
          </a:bodyPr>
          <a:lstStyle/>
          <a:p>
            <a:r>
              <a:rPr lang="ja-JP" altLang="en-US" sz="1600"/>
              <a:t>⑤以下の画面が表示されるので、「完了」ボタンをクリックする。</a:t>
            </a:r>
            <a:endParaRPr kumimoji="1" lang="ja-JP" altLang="en-US" sz="1600"/>
          </a:p>
        </p:txBody>
      </p:sp>
      <p:sp>
        <p:nvSpPr>
          <p:cNvPr id="6" name="テキスト ボックス 5">
            <a:extLst>
              <a:ext uri="{FF2B5EF4-FFF2-40B4-BE49-F238E27FC236}">
                <a16:creationId xmlns:a16="http://schemas.microsoft.com/office/drawing/2014/main" id="{FC1408D9-4BC1-F7B4-550F-86B1B4F05AC3}"/>
              </a:ext>
            </a:extLst>
          </p:cNvPr>
          <p:cNvSpPr txBox="1"/>
          <p:nvPr/>
        </p:nvSpPr>
        <p:spPr>
          <a:xfrm>
            <a:off x="4178762" y="1491712"/>
            <a:ext cx="3834472" cy="584775"/>
          </a:xfrm>
          <a:prstGeom prst="rect">
            <a:avLst/>
          </a:prstGeom>
          <a:noFill/>
        </p:spPr>
        <p:txBody>
          <a:bodyPr wrap="square" rtlCol="0">
            <a:spAutoFit/>
          </a:bodyPr>
          <a:lstStyle/>
          <a:p>
            <a:r>
              <a:rPr kumimoji="1" lang="ja-JP" altLang="en-US" sz="1600"/>
              <a:t>④</a:t>
            </a:r>
            <a:r>
              <a:rPr lang="en-US" altLang="ja-JP" sz="1600"/>
              <a:t> HDD</a:t>
            </a:r>
            <a:r>
              <a:rPr lang="ja-JP" altLang="en-US" sz="1600"/>
              <a:t>の容量を設定し、「次へ」ボタンをクリックする。</a:t>
            </a:r>
            <a:endParaRPr kumimoji="1" lang="ja-JP" altLang="en-US" sz="1600"/>
          </a:p>
        </p:txBody>
      </p:sp>
      <p:sp>
        <p:nvSpPr>
          <p:cNvPr id="10" name="正方形/長方形 9">
            <a:extLst>
              <a:ext uri="{FF2B5EF4-FFF2-40B4-BE49-F238E27FC236}">
                <a16:creationId xmlns:a16="http://schemas.microsoft.com/office/drawing/2014/main" id="{131FDF6A-CD90-DC4C-BF0A-04CF7A545735}"/>
              </a:ext>
            </a:extLst>
          </p:cNvPr>
          <p:cNvSpPr/>
          <p:nvPr/>
        </p:nvSpPr>
        <p:spPr>
          <a:xfrm>
            <a:off x="3381374" y="3055937"/>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46A17F2-55B9-880A-8425-AFD665025D1B}"/>
              </a:ext>
            </a:extLst>
          </p:cNvPr>
          <p:cNvSpPr/>
          <p:nvPr/>
        </p:nvSpPr>
        <p:spPr>
          <a:xfrm>
            <a:off x="3382581" y="3429000"/>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07E162F-3D35-577E-32D1-31BB609CFDA1}"/>
              </a:ext>
            </a:extLst>
          </p:cNvPr>
          <p:cNvSpPr/>
          <p:nvPr/>
        </p:nvSpPr>
        <p:spPr>
          <a:xfrm>
            <a:off x="2954106" y="4387391"/>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7109845-BB41-9426-E4C3-A04EA7D3040B}"/>
              </a:ext>
            </a:extLst>
          </p:cNvPr>
          <p:cNvSpPr/>
          <p:nvPr/>
        </p:nvSpPr>
        <p:spPr>
          <a:xfrm>
            <a:off x="7401386" y="3262729"/>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EB1C2B-81B1-6FFB-69E5-8A777E8B6157}"/>
              </a:ext>
            </a:extLst>
          </p:cNvPr>
          <p:cNvSpPr/>
          <p:nvPr/>
        </p:nvSpPr>
        <p:spPr>
          <a:xfrm>
            <a:off x="7003963" y="4379454"/>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788DBDC-F129-E4E0-F654-509FF0FFDB7D}"/>
              </a:ext>
            </a:extLst>
          </p:cNvPr>
          <p:cNvSpPr/>
          <p:nvPr/>
        </p:nvSpPr>
        <p:spPr>
          <a:xfrm>
            <a:off x="11082542" y="4379453"/>
            <a:ext cx="677483"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46053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2-2-1-1.</a:t>
            </a:r>
            <a:r>
              <a:rPr lang="ja-JP" altLang="en-US"/>
              <a:t>ＶＭ作成</a:t>
            </a:r>
            <a:endParaRPr lang="en-US" altLang="ja-JP"/>
          </a:p>
        </p:txBody>
      </p:sp>
      <p:pic>
        <p:nvPicPr>
          <p:cNvPr id="4" name="図 3">
            <a:extLst>
              <a:ext uri="{FF2B5EF4-FFF2-40B4-BE49-F238E27FC236}">
                <a16:creationId xmlns:a16="http://schemas.microsoft.com/office/drawing/2014/main" id="{0D8CC676-B9AE-2BFC-DA6A-A9594543C52C}"/>
              </a:ext>
            </a:extLst>
          </p:cNvPr>
          <p:cNvPicPr>
            <a:picLocks noChangeAspect="1"/>
          </p:cNvPicPr>
          <p:nvPr/>
        </p:nvPicPr>
        <p:blipFill>
          <a:blip r:embed="rId2"/>
          <a:stretch>
            <a:fillRect/>
          </a:stretch>
        </p:blipFill>
        <p:spPr>
          <a:xfrm>
            <a:off x="277175" y="2711328"/>
            <a:ext cx="3901587" cy="2933791"/>
          </a:xfrm>
          <a:prstGeom prst="rect">
            <a:avLst/>
          </a:prstGeom>
        </p:spPr>
      </p:pic>
      <p:pic>
        <p:nvPicPr>
          <p:cNvPr id="6" name="図 5">
            <a:extLst>
              <a:ext uri="{FF2B5EF4-FFF2-40B4-BE49-F238E27FC236}">
                <a16:creationId xmlns:a16="http://schemas.microsoft.com/office/drawing/2014/main" id="{E1711206-CAEB-4F6A-E643-0E359F0BBF41}"/>
              </a:ext>
            </a:extLst>
          </p:cNvPr>
          <p:cNvPicPr>
            <a:picLocks noChangeAspect="1"/>
          </p:cNvPicPr>
          <p:nvPr/>
        </p:nvPicPr>
        <p:blipFill>
          <a:blip r:embed="rId3"/>
          <a:stretch>
            <a:fillRect/>
          </a:stretch>
        </p:blipFill>
        <p:spPr>
          <a:xfrm>
            <a:off x="4647902" y="2710724"/>
            <a:ext cx="3419023" cy="2934395"/>
          </a:xfrm>
          <a:prstGeom prst="rect">
            <a:avLst/>
          </a:prstGeom>
        </p:spPr>
      </p:pic>
      <p:pic>
        <p:nvPicPr>
          <p:cNvPr id="11" name="図 10">
            <a:extLst>
              <a:ext uri="{FF2B5EF4-FFF2-40B4-BE49-F238E27FC236}">
                <a16:creationId xmlns:a16="http://schemas.microsoft.com/office/drawing/2014/main" id="{53DF8CD9-D126-CF5B-2C16-5E8F6E7BC421}"/>
              </a:ext>
            </a:extLst>
          </p:cNvPr>
          <p:cNvPicPr>
            <a:picLocks noChangeAspect="1"/>
          </p:cNvPicPr>
          <p:nvPr/>
        </p:nvPicPr>
        <p:blipFill>
          <a:blip r:embed="rId4"/>
          <a:stretch>
            <a:fillRect/>
          </a:stretch>
        </p:blipFill>
        <p:spPr>
          <a:xfrm>
            <a:off x="8536065" y="2710724"/>
            <a:ext cx="3507280" cy="2934395"/>
          </a:xfrm>
          <a:prstGeom prst="rect">
            <a:avLst/>
          </a:prstGeom>
        </p:spPr>
      </p:pic>
      <p:pic>
        <p:nvPicPr>
          <p:cNvPr id="12" name="図 11">
            <a:extLst>
              <a:ext uri="{FF2B5EF4-FFF2-40B4-BE49-F238E27FC236}">
                <a16:creationId xmlns:a16="http://schemas.microsoft.com/office/drawing/2014/main" id="{2222FFCB-4023-0196-1410-C99B605E9350}"/>
              </a:ext>
            </a:extLst>
          </p:cNvPr>
          <p:cNvPicPr>
            <a:picLocks noChangeAspect="1"/>
          </p:cNvPicPr>
          <p:nvPr/>
        </p:nvPicPr>
        <p:blipFill>
          <a:blip r:embed="rId5"/>
          <a:stretch>
            <a:fillRect/>
          </a:stretch>
        </p:blipFill>
        <p:spPr>
          <a:xfrm>
            <a:off x="8066925" y="5311802"/>
            <a:ext cx="2128525" cy="1386693"/>
          </a:xfrm>
          <a:prstGeom prst="rect">
            <a:avLst/>
          </a:prstGeom>
        </p:spPr>
      </p:pic>
      <p:sp>
        <p:nvSpPr>
          <p:cNvPr id="2" name="テキスト ボックス 1">
            <a:extLst>
              <a:ext uri="{FF2B5EF4-FFF2-40B4-BE49-F238E27FC236}">
                <a16:creationId xmlns:a16="http://schemas.microsoft.com/office/drawing/2014/main" id="{B3F79B0C-7A63-1FCD-EDB3-EFF356F0D213}"/>
              </a:ext>
            </a:extLst>
          </p:cNvPr>
          <p:cNvSpPr txBox="1"/>
          <p:nvPr/>
        </p:nvSpPr>
        <p:spPr>
          <a:xfrm>
            <a:off x="104482" y="1496260"/>
            <a:ext cx="3834472" cy="830997"/>
          </a:xfrm>
          <a:prstGeom prst="rect">
            <a:avLst/>
          </a:prstGeom>
          <a:noFill/>
        </p:spPr>
        <p:txBody>
          <a:bodyPr wrap="square" rtlCol="0">
            <a:spAutoFit/>
          </a:bodyPr>
          <a:lstStyle/>
          <a:p>
            <a:r>
              <a:rPr kumimoji="1" lang="ja-JP" altLang="en-US" sz="1600"/>
              <a:t>⑥以下画面が表示されます。</a:t>
            </a:r>
            <a:endParaRPr kumimoji="1" lang="en-US" altLang="ja-JP" sz="1600"/>
          </a:p>
          <a:p>
            <a:r>
              <a:rPr lang="ja-JP" altLang="en-US" sz="1600"/>
              <a:t>「起動」ボタンをクリックすると、ＯＳインストールが開始されます。</a:t>
            </a:r>
            <a:endParaRPr kumimoji="1" lang="en-US" altLang="ja-JP" sz="1600"/>
          </a:p>
        </p:txBody>
      </p:sp>
      <p:sp>
        <p:nvSpPr>
          <p:cNvPr id="3" name="テキスト ボックス 2">
            <a:extLst>
              <a:ext uri="{FF2B5EF4-FFF2-40B4-BE49-F238E27FC236}">
                <a16:creationId xmlns:a16="http://schemas.microsoft.com/office/drawing/2014/main" id="{A44B5ECF-DD5E-AB81-16EC-0266CC4F87E2}"/>
              </a:ext>
            </a:extLst>
          </p:cNvPr>
          <p:cNvSpPr txBox="1"/>
          <p:nvPr/>
        </p:nvSpPr>
        <p:spPr>
          <a:xfrm>
            <a:off x="8253042" y="1443243"/>
            <a:ext cx="3834473" cy="830997"/>
          </a:xfrm>
          <a:prstGeom prst="rect">
            <a:avLst/>
          </a:prstGeom>
          <a:noFill/>
        </p:spPr>
        <p:txBody>
          <a:bodyPr wrap="square" rtlCol="0">
            <a:spAutoFit/>
          </a:bodyPr>
          <a:lstStyle/>
          <a:p>
            <a:r>
              <a:rPr lang="ja-JP" altLang="en-US" sz="1600"/>
              <a:t>⑧以下の画面が表示されるので、言語を選んで、「続行」ボタンをクリックしてください。</a:t>
            </a:r>
            <a:endParaRPr kumimoji="1" lang="ja-JP" altLang="en-US" sz="1600"/>
          </a:p>
        </p:txBody>
      </p:sp>
      <p:sp>
        <p:nvSpPr>
          <p:cNvPr id="5" name="テキスト ボックス 4">
            <a:extLst>
              <a:ext uri="{FF2B5EF4-FFF2-40B4-BE49-F238E27FC236}">
                <a16:creationId xmlns:a16="http://schemas.microsoft.com/office/drawing/2014/main" id="{40E9D993-2A0A-4ED3-8305-FD83DA9074D3}"/>
              </a:ext>
            </a:extLst>
          </p:cNvPr>
          <p:cNvSpPr txBox="1"/>
          <p:nvPr/>
        </p:nvSpPr>
        <p:spPr>
          <a:xfrm>
            <a:off x="4178762" y="1491712"/>
            <a:ext cx="3834472" cy="830997"/>
          </a:xfrm>
          <a:prstGeom prst="rect">
            <a:avLst/>
          </a:prstGeom>
          <a:noFill/>
        </p:spPr>
        <p:txBody>
          <a:bodyPr wrap="square" rtlCol="0">
            <a:spAutoFit/>
          </a:bodyPr>
          <a:lstStyle/>
          <a:p>
            <a:r>
              <a:rPr kumimoji="1" lang="ja-JP" altLang="en-US" sz="1600"/>
              <a:t>⑦</a:t>
            </a:r>
            <a:r>
              <a:rPr lang="ja-JP" altLang="en-US" sz="1600"/>
              <a:t>以下の画面が表示されます。</a:t>
            </a:r>
            <a:endParaRPr lang="en-US" altLang="ja-JP" sz="1600"/>
          </a:p>
          <a:p>
            <a:r>
              <a:rPr kumimoji="1" lang="ja-JP" altLang="en-US" sz="1600"/>
              <a:t>右側の邪魔なウィンドウは「　　」で閉じてください。</a:t>
            </a:r>
          </a:p>
        </p:txBody>
      </p:sp>
      <p:sp>
        <p:nvSpPr>
          <p:cNvPr id="8" name="正方形/長方形 7">
            <a:extLst>
              <a:ext uri="{FF2B5EF4-FFF2-40B4-BE49-F238E27FC236}">
                <a16:creationId xmlns:a16="http://schemas.microsoft.com/office/drawing/2014/main" id="{935DD696-1FC1-4388-3E90-8732FF30BBC5}"/>
              </a:ext>
            </a:extLst>
          </p:cNvPr>
          <p:cNvSpPr/>
          <p:nvPr/>
        </p:nvSpPr>
        <p:spPr>
          <a:xfrm>
            <a:off x="104482" y="3242468"/>
            <a:ext cx="886118" cy="3385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7751E77-D69F-31FA-8784-F9E627CCF353}"/>
              </a:ext>
            </a:extLst>
          </p:cNvPr>
          <p:cNvSpPr/>
          <p:nvPr/>
        </p:nvSpPr>
        <p:spPr>
          <a:xfrm>
            <a:off x="2304757" y="2913061"/>
            <a:ext cx="543218" cy="3385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CA201EE-4570-6520-C5C0-E3E7FEAB486D}"/>
              </a:ext>
            </a:extLst>
          </p:cNvPr>
          <p:cNvSpPr/>
          <p:nvPr/>
        </p:nvSpPr>
        <p:spPr>
          <a:xfrm>
            <a:off x="8635594" y="6494461"/>
            <a:ext cx="543218" cy="28733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D2BBDE1-A2E0-E462-2B6E-E5129393BCEF}"/>
              </a:ext>
            </a:extLst>
          </p:cNvPr>
          <p:cNvSpPr/>
          <p:nvPr/>
        </p:nvSpPr>
        <p:spPr>
          <a:xfrm>
            <a:off x="9254719" y="4387939"/>
            <a:ext cx="543218" cy="28733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72914991-7A7F-F933-06CA-99B029C8FC01}"/>
              </a:ext>
            </a:extLst>
          </p:cNvPr>
          <p:cNvSpPr/>
          <p:nvPr/>
        </p:nvSpPr>
        <p:spPr>
          <a:xfrm>
            <a:off x="10550119" y="3683089"/>
            <a:ext cx="679856" cy="28733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3E93D75-0255-D837-6AEB-33FE73644FF5}"/>
              </a:ext>
            </a:extLst>
          </p:cNvPr>
          <p:cNvSpPr/>
          <p:nvPr/>
        </p:nvSpPr>
        <p:spPr>
          <a:xfrm>
            <a:off x="11485948" y="5271087"/>
            <a:ext cx="679856" cy="28733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DB972EDA-9291-C7D9-F908-7CF789696036}"/>
              </a:ext>
            </a:extLst>
          </p:cNvPr>
          <p:cNvPicPr>
            <a:picLocks noChangeAspect="1"/>
          </p:cNvPicPr>
          <p:nvPr/>
        </p:nvPicPr>
        <p:blipFill>
          <a:blip r:embed="rId6"/>
          <a:stretch>
            <a:fillRect/>
          </a:stretch>
        </p:blipFill>
        <p:spPr>
          <a:xfrm>
            <a:off x="6710098" y="1827410"/>
            <a:ext cx="237112" cy="246790"/>
          </a:xfrm>
          <a:prstGeom prst="rect">
            <a:avLst/>
          </a:prstGeom>
        </p:spPr>
      </p:pic>
      <p:sp>
        <p:nvSpPr>
          <p:cNvPr id="20" name="テキスト ボックス 19">
            <a:extLst>
              <a:ext uri="{FF2B5EF4-FFF2-40B4-BE49-F238E27FC236}">
                <a16:creationId xmlns:a16="http://schemas.microsoft.com/office/drawing/2014/main" id="{4BD2516E-0E83-71C1-21F7-9056A09E80B8}"/>
              </a:ext>
            </a:extLst>
          </p:cNvPr>
          <p:cNvSpPr txBox="1"/>
          <p:nvPr/>
        </p:nvSpPr>
        <p:spPr>
          <a:xfrm>
            <a:off x="5185761" y="6093816"/>
            <a:ext cx="2881164" cy="646331"/>
          </a:xfrm>
          <a:prstGeom prst="rect">
            <a:avLst/>
          </a:prstGeom>
          <a:noFill/>
        </p:spPr>
        <p:txBody>
          <a:bodyPr wrap="square" rtlCol="0">
            <a:spAutoFit/>
          </a:bodyPr>
          <a:lstStyle/>
          <a:p>
            <a:r>
              <a:rPr kumimoji="1" lang="ja-JP" altLang="en-US" sz="1200"/>
              <a:t>画面内でマウスをクリックす</a:t>
            </a:r>
            <a:r>
              <a:rPr lang="ja-JP" altLang="en-US" sz="1200"/>
              <a:t>ると、</a:t>
            </a:r>
            <a:r>
              <a:rPr kumimoji="1" lang="ja-JP" altLang="en-US" sz="1200"/>
              <a:t>右図の画面が表示されます。「キャプチャー」ボタンをクリックしてください。</a:t>
            </a:r>
          </a:p>
        </p:txBody>
      </p:sp>
    </p:spTree>
    <p:extLst>
      <p:ext uri="{BB962C8B-B14F-4D97-AF65-F5344CB8AC3E}">
        <p14:creationId xmlns:p14="http://schemas.microsoft.com/office/powerpoint/2010/main" val="679452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pic>
        <p:nvPicPr>
          <p:cNvPr id="5" name="図 4">
            <a:extLst>
              <a:ext uri="{FF2B5EF4-FFF2-40B4-BE49-F238E27FC236}">
                <a16:creationId xmlns:a16="http://schemas.microsoft.com/office/drawing/2014/main" id="{965F6079-F705-616E-2D2A-D834031C0C15}"/>
              </a:ext>
            </a:extLst>
          </p:cNvPr>
          <p:cNvPicPr>
            <a:picLocks noChangeAspect="1"/>
          </p:cNvPicPr>
          <p:nvPr/>
        </p:nvPicPr>
        <p:blipFill>
          <a:blip r:embed="rId2"/>
          <a:stretch>
            <a:fillRect/>
          </a:stretch>
        </p:blipFill>
        <p:spPr>
          <a:xfrm>
            <a:off x="314325" y="2722181"/>
            <a:ext cx="4279603" cy="3580566"/>
          </a:xfrm>
          <a:prstGeom prst="rect">
            <a:avLst/>
          </a:prstGeom>
        </p:spPr>
      </p:pic>
      <p:pic>
        <p:nvPicPr>
          <p:cNvPr id="8" name="図 7">
            <a:extLst>
              <a:ext uri="{FF2B5EF4-FFF2-40B4-BE49-F238E27FC236}">
                <a16:creationId xmlns:a16="http://schemas.microsoft.com/office/drawing/2014/main" id="{E1FAE51D-7F4E-4A05-E75C-8021403E507D}"/>
              </a:ext>
            </a:extLst>
          </p:cNvPr>
          <p:cNvPicPr>
            <a:picLocks noChangeAspect="1"/>
          </p:cNvPicPr>
          <p:nvPr/>
        </p:nvPicPr>
        <p:blipFill>
          <a:blip r:embed="rId3"/>
          <a:stretch>
            <a:fillRect/>
          </a:stretch>
        </p:blipFill>
        <p:spPr>
          <a:xfrm>
            <a:off x="6105292" y="2722181"/>
            <a:ext cx="4342079" cy="3632837"/>
          </a:xfrm>
          <a:prstGeom prst="rect">
            <a:avLst/>
          </a:prstGeom>
        </p:spPr>
      </p:pic>
      <p:sp>
        <p:nvSpPr>
          <p:cNvPr id="2" name="テキスト ボックス 1">
            <a:extLst>
              <a:ext uri="{FF2B5EF4-FFF2-40B4-BE49-F238E27FC236}">
                <a16:creationId xmlns:a16="http://schemas.microsoft.com/office/drawing/2014/main" id="{749AE52F-65E4-C8B2-FEFC-C7182C8CDF52}"/>
              </a:ext>
            </a:extLst>
          </p:cNvPr>
          <p:cNvSpPr txBox="1"/>
          <p:nvPr/>
        </p:nvSpPr>
        <p:spPr>
          <a:xfrm>
            <a:off x="314325" y="1493178"/>
            <a:ext cx="4725510" cy="584775"/>
          </a:xfrm>
          <a:prstGeom prst="rect">
            <a:avLst/>
          </a:prstGeom>
          <a:noFill/>
        </p:spPr>
        <p:txBody>
          <a:bodyPr wrap="square" rtlCol="0">
            <a:spAutoFit/>
          </a:bodyPr>
          <a:lstStyle/>
          <a:p>
            <a:r>
              <a:rPr lang="ja-JP" altLang="en-US" sz="1600"/>
              <a:t>⑨以下の画面が表示されるので、「インストール先」メニューをクリックしてください。</a:t>
            </a:r>
            <a:endParaRPr kumimoji="1" lang="ja-JP" altLang="en-US" sz="1600"/>
          </a:p>
        </p:txBody>
      </p:sp>
      <p:sp>
        <p:nvSpPr>
          <p:cNvPr id="3" name="テキスト ボックス 2">
            <a:extLst>
              <a:ext uri="{FF2B5EF4-FFF2-40B4-BE49-F238E27FC236}">
                <a16:creationId xmlns:a16="http://schemas.microsoft.com/office/drawing/2014/main" id="{03BBF888-EB4E-423E-7D85-687170AC91F5}"/>
              </a:ext>
            </a:extLst>
          </p:cNvPr>
          <p:cNvSpPr txBox="1"/>
          <p:nvPr/>
        </p:nvSpPr>
        <p:spPr>
          <a:xfrm>
            <a:off x="6087268" y="1493178"/>
            <a:ext cx="4725511" cy="830997"/>
          </a:xfrm>
          <a:prstGeom prst="rect">
            <a:avLst/>
          </a:prstGeom>
          <a:noFill/>
        </p:spPr>
        <p:txBody>
          <a:bodyPr wrap="square" rtlCol="0">
            <a:spAutoFit/>
          </a:bodyPr>
          <a:lstStyle/>
          <a:p>
            <a:r>
              <a:rPr lang="ja-JP" altLang="en-US" sz="1600"/>
              <a:t>⑩以下の画面が表示されるので、ディスクアイコンをクリックして、チェックを付け、「完了」ボタンを２回クリックしてください。</a:t>
            </a:r>
            <a:endParaRPr kumimoji="1" lang="ja-JP" altLang="en-US" sz="1600"/>
          </a:p>
        </p:txBody>
      </p:sp>
      <p:sp>
        <p:nvSpPr>
          <p:cNvPr id="6" name="正方形/長方形 5">
            <a:extLst>
              <a:ext uri="{FF2B5EF4-FFF2-40B4-BE49-F238E27FC236}">
                <a16:creationId xmlns:a16="http://schemas.microsoft.com/office/drawing/2014/main" id="{132C92AC-494E-7B59-F815-7BA31FA0755E}"/>
              </a:ext>
            </a:extLst>
          </p:cNvPr>
          <p:cNvSpPr/>
          <p:nvPr/>
        </p:nvSpPr>
        <p:spPr>
          <a:xfrm>
            <a:off x="3914070" y="3768814"/>
            <a:ext cx="791279"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07D3ECB-D7D5-292F-7BA4-E5C90AA05C7B}"/>
              </a:ext>
            </a:extLst>
          </p:cNvPr>
          <p:cNvSpPr/>
          <p:nvPr/>
        </p:nvSpPr>
        <p:spPr>
          <a:xfrm>
            <a:off x="6105291" y="4144988"/>
            <a:ext cx="1257534" cy="79848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595C9E7-2AC7-46FF-9335-808090ADC190}"/>
              </a:ext>
            </a:extLst>
          </p:cNvPr>
          <p:cNvSpPr/>
          <p:nvPr/>
        </p:nvSpPr>
        <p:spPr>
          <a:xfrm>
            <a:off x="5993871" y="3156859"/>
            <a:ext cx="816504" cy="27214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898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pic>
        <p:nvPicPr>
          <p:cNvPr id="2" name="図 1">
            <a:extLst>
              <a:ext uri="{FF2B5EF4-FFF2-40B4-BE49-F238E27FC236}">
                <a16:creationId xmlns:a16="http://schemas.microsoft.com/office/drawing/2014/main" id="{F9A24955-323E-12B3-D304-306EFBFA3EE5}"/>
              </a:ext>
            </a:extLst>
          </p:cNvPr>
          <p:cNvPicPr>
            <a:picLocks noChangeAspect="1"/>
          </p:cNvPicPr>
          <p:nvPr/>
        </p:nvPicPr>
        <p:blipFill>
          <a:blip r:embed="rId2"/>
          <a:stretch>
            <a:fillRect/>
          </a:stretch>
        </p:blipFill>
        <p:spPr>
          <a:xfrm>
            <a:off x="267629" y="2649135"/>
            <a:ext cx="3665483" cy="3066757"/>
          </a:xfrm>
          <a:prstGeom prst="rect">
            <a:avLst/>
          </a:prstGeom>
        </p:spPr>
      </p:pic>
      <p:pic>
        <p:nvPicPr>
          <p:cNvPr id="4" name="図 3">
            <a:extLst>
              <a:ext uri="{FF2B5EF4-FFF2-40B4-BE49-F238E27FC236}">
                <a16:creationId xmlns:a16="http://schemas.microsoft.com/office/drawing/2014/main" id="{D38F88B7-BF6B-1E95-0D3A-E27395081831}"/>
              </a:ext>
            </a:extLst>
          </p:cNvPr>
          <p:cNvPicPr>
            <a:picLocks noChangeAspect="1"/>
          </p:cNvPicPr>
          <p:nvPr/>
        </p:nvPicPr>
        <p:blipFill>
          <a:blip r:embed="rId3"/>
          <a:stretch>
            <a:fillRect/>
          </a:stretch>
        </p:blipFill>
        <p:spPr>
          <a:xfrm>
            <a:off x="4132878" y="2649135"/>
            <a:ext cx="3665483" cy="3066757"/>
          </a:xfrm>
          <a:prstGeom prst="rect">
            <a:avLst/>
          </a:prstGeom>
        </p:spPr>
      </p:pic>
      <p:sp>
        <p:nvSpPr>
          <p:cNvPr id="3" name="テキスト ボックス 2">
            <a:extLst>
              <a:ext uri="{FF2B5EF4-FFF2-40B4-BE49-F238E27FC236}">
                <a16:creationId xmlns:a16="http://schemas.microsoft.com/office/drawing/2014/main" id="{09C9CB97-5D26-0915-781D-E9757ABF5ABC}"/>
              </a:ext>
            </a:extLst>
          </p:cNvPr>
          <p:cNvSpPr txBox="1"/>
          <p:nvPr/>
        </p:nvSpPr>
        <p:spPr>
          <a:xfrm>
            <a:off x="267628" y="1496260"/>
            <a:ext cx="3671325" cy="830997"/>
          </a:xfrm>
          <a:prstGeom prst="rect">
            <a:avLst/>
          </a:prstGeom>
          <a:noFill/>
        </p:spPr>
        <p:txBody>
          <a:bodyPr wrap="square" rtlCol="0">
            <a:spAutoFit/>
          </a:bodyPr>
          <a:lstStyle/>
          <a:p>
            <a:r>
              <a:rPr kumimoji="1" lang="ja-JP" altLang="en-US" sz="1600"/>
              <a:t>⑪以下の画面が表示されるので、「</a:t>
            </a:r>
            <a:r>
              <a:rPr kumimoji="1" lang="en-US" altLang="ja-JP" sz="1600"/>
              <a:t>root</a:t>
            </a:r>
            <a:r>
              <a:rPr kumimoji="1" lang="ja-JP" altLang="en-US" sz="1600"/>
              <a:t>パスワード」メニューをクリックしして下さい。</a:t>
            </a:r>
            <a:endParaRPr kumimoji="1" lang="en-US" altLang="ja-JP" sz="1600"/>
          </a:p>
        </p:txBody>
      </p:sp>
      <p:sp>
        <p:nvSpPr>
          <p:cNvPr id="8" name="テキスト ボックス 7">
            <a:extLst>
              <a:ext uri="{FF2B5EF4-FFF2-40B4-BE49-F238E27FC236}">
                <a16:creationId xmlns:a16="http://schemas.microsoft.com/office/drawing/2014/main" id="{842815B6-B890-417A-5C1A-687FC40A037B}"/>
              </a:ext>
            </a:extLst>
          </p:cNvPr>
          <p:cNvSpPr txBox="1"/>
          <p:nvPr/>
        </p:nvSpPr>
        <p:spPr>
          <a:xfrm>
            <a:off x="4127036" y="1491712"/>
            <a:ext cx="3671325" cy="830997"/>
          </a:xfrm>
          <a:prstGeom prst="rect">
            <a:avLst/>
          </a:prstGeom>
          <a:noFill/>
        </p:spPr>
        <p:txBody>
          <a:bodyPr wrap="square" rtlCol="0">
            <a:spAutoFit/>
          </a:bodyPr>
          <a:lstStyle/>
          <a:p>
            <a:r>
              <a:rPr kumimoji="1" lang="ja-JP" altLang="en-US" sz="1600"/>
              <a:t>⑫パスワード欄にパスワードを入力し、「完了」ボタンを２回クリックしてください。</a:t>
            </a:r>
          </a:p>
        </p:txBody>
      </p:sp>
      <p:sp>
        <p:nvSpPr>
          <p:cNvPr id="10" name="正方形/長方形 9">
            <a:extLst>
              <a:ext uri="{FF2B5EF4-FFF2-40B4-BE49-F238E27FC236}">
                <a16:creationId xmlns:a16="http://schemas.microsoft.com/office/drawing/2014/main" id="{0D08A402-69EE-3E97-5A7A-8D62CFDA08B7}"/>
              </a:ext>
            </a:extLst>
          </p:cNvPr>
          <p:cNvSpPr/>
          <p:nvPr/>
        </p:nvSpPr>
        <p:spPr>
          <a:xfrm>
            <a:off x="678921" y="4337958"/>
            <a:ext cx="1368954" cy="34834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AD1E529-435F-7958-C7C3-9F304300F9AB}"/>
              </a:ext>
            </a:extLst>
          </p:cNvPr>
          <p:cNvSpPr/>
          <p:nvPr/>
        </p:nvSpPr>
        <p:spPr>
          <a:xfrm>
            <a:off x="4507970" y="3362324"/>
            <a:ext cx="3035829" cy="57150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9945240-8819-8599-8930-48049E701247}"/>
              </a:ext>
            </a:extLst>
          </p:cNvPr>
          <p:cNvSpPr/>
          <p:nvPr/>
        </p:nvSpPr>
        <p:spPr>
          <a:xfrm>
            <a:off x="4098461" y="2994932"/>
            <a:ext cx="568789" cy="23404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96640FE-E8CC-0B82-DD38-532F5C9101C5}"/>
              </a:ext>
            </a:extLst>
          </p:cNvPr>
          <p:cNvSpPr txBox="1"/>
          <p:nvPr/>
        </p:nvSpPr>
        <p:spPr>
          <a:xfrm>
            <a:off x="8355330" y="2625600"/>
            <a:ext cx="2741456" cy="369332"/>
          </a:xfrm>
          <a:prstGeom prst="rect">
            <a:avLst/>
          </a:prstGeom>
          <a:noFill/>
        </p:spPr>
        <p:txBody>
          <a:bodyPr wrap="none" rtlCol="0">
            <a:spAutoFit/>
          </a:bodyPr>
          <a:lstStyle/>
          <a:p>
            <a:r>
              <a:rPr kumimoji="1" lang="ja-JP" altLang="en-US"/>
              <a:t>パスワード：</a:t>
            </a:r>
            <a:r>
              <a:rPr lang="ja-JP" altLang="en-US"/>
              <a:t>　</a:t>
            </a:r>
            <a:r>
              <a:rPr lang="en-US" altLang="ja-JP"/>
              <a:t>Macro!00</a:t>
            </a:r>
            <a:endParaRPr kumimoji="1" lang="ja-JP" altLang="en-US"/>
          </a:p>
        </p:txBody>
      </p:sp>
    </p:spTree>
    <p:extLst>
      <p:ext uri="{BB962C8B-B14F-4D97-AF65-F5344CB8AC3E}">
        <p14:creationId xmlns:p14="http://schemas.microsoft.com/office/powerpoint/2010/main" val="405076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0319EC-8E9E-37B7-903C-19A73D5636FF}"/>
              </a:ext>
            </a:extLst>
          </p:cNvPr>
          <p:cNvSpPr>
            <a:spLocks noGrp="1"/>
          </p:cNvSpPr>
          <p:nvPr>
            <p:ph type="title"/>
          </p:nvPr>
        </p:nvSpPr>
        <p:spPr/>
        <p:txBody>
          <a:bodyPr/>
          <a:lstStyle/>
          <a:p>
            <a:r>
              <a:rPr lang="en-US" altLang="ja-JP"/>
              <a:t>2-1-1.</a:t>
            </a:r>
            <a:r>
              <a:rPr lang="ja-JP" altLang="en-US"/>
              <a:t>仮想化技術</a:t>
            </a:r>
            <a:endParaRPr kumimoji="1" lang="ja-JP" altLang="en-US"/>
          </a:p>
        </p:txBody>
      </p:sp>
      <p:sp>
        <p:nvSpPr>
          <p:cNvPr id="4" name="テキスト プレースホルダー 3">
            <a:extLst>
              <a:ext uri="{FF2B5EF4-FFF2-40B4-BE49-F238E27FC236}">
                <a16:creationId xmlns:a16="http://schemas.microsoft.com/office/drawing/2014/main" id="{A9AB7FD7-4C99-F598-A6BC-310C7589AAB8}"/>
              </a:ext>
            </a:extLst>
          </p:cNvPr>
          <p:cNvSpPr>
            <a:spLocks noGrp="1"/>
          </p:cNvSpPr>
          <p:nvPr>
            <p:ph type="body" sz="quarter" idx="14"/>
          </p:nvPr>
        </p:nvSpPr>
        <p:spPr/>
        <p:txBody>
          <a:bodyPr/>
          <a:lstStyle/>
          <a:p>
            <a:r>
              <a:rPr kumimoji="1" lang="ja-JP" altLang="en-US"/>
              <a:t>仮想化（分割）のメリット</a:t>
            </a:r>
          </a:p>
        </p:txBody>
      </p:sp>
      <p:sp>
        <p:nvSpPr>
          <p:cNvPr id="3" name="テキスト ボックス 2">
            <a:extLst>
              <a:ext uri="{FF2B5EF4-FFF2-40B4-BE49-F238E27FC236}">
                <a16:creationId xmlns:a16="http://schemas.microsoft.com/office/drawing/2014/main" id="{8AFB714B-872F-05B7-4942-4E0076B81DDD}"/>
              </a:ext>
            </a:extLst>
          </p:cNvPr>
          <p:cNvSpPr txBox="1"/>
          <p:nvPr/>
        </p:nvSpPr>
        <p:spPr>
          <a:xfrm>
            <a:off x="746975" y="1287886"/>
            <a:ext cx="10419008" cy="5078313"/>
          </a:xfrm>
          <a:prstGeom prst="rect">
            <a:avLst/>
          </a:prstGeom>
          <a:noFill/>
        </p:spPr>
        <p:txBody>
          <a:bodyPr wrap="square" rtlCol="0">
            <a:spAutoFit/>
          </a:bodyPr>
          <a:lstStyle/>
          <a:p>
            <a:r>
              <a:rPr kumimoji="1" lang="ja-JP" altLang="en-US"/>
              <a:t>・複数の物理サーバーの統合</a:t>
            </a:r>
          </a:p>
          <a:p>
            <a:r>
              <a:rPr kumimoji="1" lang="ja-JP" altLang="en-US"/>
              <a:t>　　</a:t>
            </a:r>
            <a:r>
              <a:rPr kumimoji="1" lang="en-US" altLang="ja-JP"/>
              <a:t>• </a:t>
            </a:r>
            <a:r>
              <a:rPr kumimoji="1" lang="ja-JP" altLang="en-US"/>
              <a:t>複数の物理サーバーから単一（もしくは尐数）のサーバーへ統合</a:t>
            </a:r>
          </a:p>
          <a:p>
            <a:r>
              <a:rPr kumimoji="1" lang="ja-JP" altLang="en-US"/>
              <a:t>　　</a:t>
            </a:r>
            <a:r>
              <a:rPr kumimoji="1" lang="en-US" altLang="ja-JP"/>
              <a:t>• </a:t>
            </a:r>
            <a:r>
              <a:rPr kumimoji="1" lang="ja-JP" altLang="en-US"/>
              <a:t>サーバー台数を減らすことによる、維持コストの削減</a:t>
            </a:r>
          </a:p>
          <a:p>
            <a:endParaRPr kumimoji="1" lang="en-US" altLang="ja-JP"/>
          </a:p>
          <a:p>
            <a:r>
              <a:rPr kumimoji="1" lang="en-US" altLang="ja-JP"/>
              <a:t>• </a:t>
            </a:r>
            <a:r>
              <a:rPr kumimoji="1" lang="ja-JP" altLang="en-US"/>
              <a:t>複雑さの軽減</a:t>
            </a:r>
          </a:p>
          <a:p>
            <a:r>
              <a:rPr kumimoji="1" lang="ja-JP" altLang="en-US"/>
              <a:t>　　</a:t>
            </a:r>
            <a:r>
              <a:rPr kumimoji="1" lang="en-US" altLang="ja-JP"/>
              <a:t>• </a:t>
            </a:r>
            <a:r>
              <a:rPr kumimoji="1" lang="ja-JP" altLang="en-US"/>
              <a:t>複数の物理サーバーやネットワークの構築が不要</a:t>
            </a:r>
          </a:p>
          <a:p>
            <a:r>
              <a:rPr kumimoji="1" lang="ja-JP" altLang="en-US"/>
              <a:t>　　</a:t>
            </a:r>
            <a:r>
              <a:rPr kumimoji="1" lang="en-US" altLang="ja-JP"/>
              <a:t>• </a:t>
            </a:r>
            <a:r>
              <a:rPr kumimoji="1" lang="ja-JP" altLang="en-US"/>
              <a:t>管理およびメンテナンスの時間とコストが削減可能</a:t>
            </a:r>
          </a:p>
          <a:p>
            <a:endParaRPr kumimoji="1" lang="en-US" altLang="ja-JP"/>
          </a:p>
          <a:p>
            <a:r>
              <a:rPr kumimoji="1" lang="en-US" altLang="ja-JP"/>
              <a:t>• </a:t>
            </a:r>
            <a:r>
              <a:rPr kumimoji="1" lang="ja-JP" altLang="en-US"/>
              <a:t>分離</a:t>
            </a:r>
          </a:p>
          <a:p>
            <a:r>
              <a:rPr kumimoji="1" lang="ja-JP" altLang="en-US"/>
              <a:t>　　</a:t>
            </a:r>
            <a:r>
              <a:rPr kumimoji="1" lang="en-US" altLang="ja-JP"/>
              <a:t>• </a:t>
            </a:r>
            <a:r>
              <a:rPr kumimoji="1" lang="ja-JP" altLang="en-US"/>
              <a:t>仮想マシン同士の設定を個別に行うことが可能</a:t>
            </a:r>
          </a:p>
          <a:p>
            <a:r>
              <a:rPr kumimoji="1" lang="ja-JP" altLang="en-US"/>
              <a:t>　　</a:t>
            </a:r>
            <a:r>
              <a:rPr kumimoji="1" lang="en-US" altLang="ja-JP"/>
              <a:t>• </a:t>
            </a:r>
            <a:r>
              <a:rPr kumimoji="1" lang="ja-JP" altLang="en-US"/>
              <a:t>個別のリソース配分やセキュリティ設定が可能</a:t>
            </a:r>
          </a:p>
          <a:p>
            <a:endParaRPr kumimoji="1" lang="en-US" altLang="ja-JP"/>
          </a:p>
          <a:p>
            <a:r>
              <a:rPr kumimoji="1" lang="en-US" altLang="ja-JP"/>
              <a:t>• </a:t>
            </a:r>
            <a:r>
              <a:rPr kumimoji="1" lang="ja-JP" altLang="en-US"/>
              <a:t>プラットフォームの統一性</a:t>
            </a:r>
          </a:p>
          <a:p>
            <a:r>
              <a:rPr kumimoji="1" lang="ja-JP" altLang="en-US"/>
              <a:t>　　</a:t>
            </a:r>
            <a:r>
              <a:rPr kumimoji="1" lang="en-US" altLang="ja-JP"/>
              <a:t>• </a:t>
            </a:r>
            <a:r>
              <a:rPr kumimoji="1" lang="ja-JP" altLang="en-US"/>
              <a:t>仮想化環境上で幅広い</a:t>
            </a:r>
            <a:r>
              <a:rPr kumimoji="1" lang="en-US" altLang="ja-JP"/>
              <a:t>OS</a:t>
            </a:r>
            <a:r>
              <a:rPr kumimoji="1" lang="ja-JP" altLang="en-US"/>
              <a:t>を動作させることが可能</a:t>
            </a:r>
          </a:p>
          <a:p>
            <a:endParaRPr kumimoji="1" lang="en-US" altLang="ja-JP"/>
          </a:p>
          <a:p>
            <a:r>
              <a:rPr kumimoji="1" lang="en-US" altLang="ja-JP"/>
              <a:t>• </a:t>
            </a:r>
            <a:r>
              <a:rPr kumimoji="1" lang="ja-JP" altLang="en-US"/>
              <a:t>レガシー・サポート</a:t>
            </a:r>
          </a:p>
          <a:p>
            <a:r>
              <a:rPr kumimoji="1" lang="ja-JP" altLang="en-US"/>
              <a:t>　　</a:t>
            </a:r>
            <a:r>
              <a:rPr kumimoji="1" lang="en-US" altLang="ja-JP"/>
              <a:t>• </a:t>
            </a:r>
            <a:r>
              <a:rPr kumimoji="1" lang="ja-JP" altLang="en-US"/>
              <a:t>従来、ハードウェアの保守切れに伴うアップグレード問題が発生</a:t>
            </a:r>
          </a:p>
          <a:p>
            <a:r>
              <a:rPr kumimoji="1" lang="ja-JP" altLang="en-US"/>
              <a:t>　　</a:t>
            </a:r>
            <a:r>
              <a:rPr kumimoji="1" lang="en-US" altLang="ja-JP"/>
              <a:t>• </a:t>
            </a:r>
            <a:r>
              <a:rPr kumimoji="1" lang="ja-JP" altLang="en-US"/>
              <a:t>旧来の</a:t>
            </a:r>
            <a:r>
              <a:rPr kumimoji="1" lang="en-US" altLang="ja-JP"/>
              <a:t>OS</a:t>
            </a:r>
            <a:r>
              <a:rPr kumimoji="1" lang="ja-JP" altLang="en-US"/>
              <a:t>のまま、ハードウェアのみ最新の状態に更新することが可能</a:t>
            </a:r>
          </a:p>
        </p:txBody>
      </p:sp>
    </p:spTree>
    <p:extLst>
      <p:ext uri="{BB962C8B-B14F-4D97-AF65-F5344CB8AC3E}">
        <p14:creationId xmlns:p14="http://schemas.microsoft.com/office/powerpoint/2010/main" val="14127625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7E14180-1CE1-F1B4-5C02-A01EFD8B5F25}"/>
              </a:ext>
            </a:extLst>
          </p:cNvPr>
          <p:cNvPicPr>
            <a:picLocks noChangeAspect="1"/>
          </p:cNvPicPr>
          <p:nvPr/>
        </p:nvPicPr>
        <p:blipFill>
          <a:blip r:embed="rId2"/>
          <a:stretch>
            <a:fillRect/>
          </a:stretch>
        </p:blipFill>
        <p:spPr>
          <a:xfrm>
            <a:off x="376804" y="2694632"/>
            <a:ext cx="3562150" cy="2980303"/>
          </a:xfrm>
          <a:prstGeom prst="rect">
            <a:avLst/>
          </a:prstGeom>
        </p:spPr>
      </p:pic>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pic>
        <p:nvPicPr>
          <p:cNvPr id="6" name="図 5">
            <a:extLst>
              <a:ext uri="{FF2B5EF4-FFF2-40B4-BE49-F238E27FC236}">
                <a16:creationId xmlns:a16="http://schemas.microsoft.com/office/drawing/2014/main" id="{5089B776-FFD1-493A-C542-220A288ED19B}"/>
              </a:ext>
            </a:extLst>
          </p:cNvPr>
          <p:cNvPicPr>
            <a:picLocks noChangeAspect="1"/>
          </p:cNvPicPr>
          <p:nvPr/>
        </p:nvPicPr>
        <p:blipFill>
          <a:blip r:embed="rId3"/>
          <a:stretch>
            <a:fillRect/>
          </a:stretch>
        </p:blipFill>
        <p:spPr>
          <a:xfrm>
            <a:off x="4171417" y="2649135"/>
            <a:ext cx="3665482" cy="3066757"/>
          </a:xfrm>
          <a:prstGeom prst="rect">
            <a:avLst/>
          </a:prstGeom>
        </p:spPr>
      </p:pic>
      <p:sp>
        <p:nvSpPr>
          <p:cNvPr id="3" name="テキスト ボックス 2">
            <a:extLst>
              <a:ext uri="{FF2B5EF4-FFF2-40B4-BE49-F238E27FC236}">
                <a16:creationId xmlns:a16="http://schemas.microsoft.com/office/drawing/2014/main" id="{09C9CB97-5D26-0915-781D-E9757ABF5ABC}"/>
              </a:ext>
            </a:extLst>
          </p:cNvPr>
          <p:cNvSpPr txBox="1"/>
          <p:nvPr/>
        </p:nvSpPr>
        <p:spPr>
          <a:xfrm>
            <a:off x="267628" y="1496260"/>
            <a:ext cx="3671325" cy="830997"/>
          </a:xfrm>
          <a:prstGeom prst="rect">
            <a:avLst/>
          </a:prstGeom>
          <a:noFill/>
        </p:spPr>
        <p:txBody>
          <a:bodyPr wrap="square" rtlCol="0">
            <a:spAutoFit/>
          </a:bodyPr>
          <a:lstStyle/>
          <a:p>
            <a:r>
              <a:rPr kumimoji="1" lang="ja-JP" altLang="en-US" sz="1600"/>
              <a:t>⑬以下の画面が表示されるので、「ユーザの作成」メニューをクリックしてください。</a:t>
            </a:r>
          </a:p>
        </p:txBody>
      </p:sp>
      <p:sp>
        <p:nvSpPr>
          <p:cNvPr id="8" name="テキスト ボックス 7">
            <a:extLst>
              <a:ext uri="{FF2B5EF4-FFF2-40B4-BE49-F238E27FC236}">
                <a16:creationId xmlns:a16="http://schemas.microsoft.com/office/drawing/2014/main" id="{842815B6-B890-417A-5C1A-687FC40A037B}"/>
              </a:ext>
            </a:extLst>
          </p:cNvPr>
          <p:cNvSpPr txBox="1"/>
          <p:nvPr/>
        </p:nvSpPr>
        <p:spPr>
          <a:xfrm>
            <a:off x="4127036" y="1491712"/>
            <a:ext cx="3671325" cy="830997"/>
          </a:xfrm>
          <a:prstGeom prst="rect">
            <a:avLst/>
          </a:prstGeom>
          <a:noFill/>
        </p:spPr>
        <p:txBody>
          <a:bodyPr wrap="square" rtlCol="0">
            <a:spAutoFit/>
          </a:bodyPr>
          <a:lstStyle/>
          <a:p>
            <a:r>
              <a:rPr kumimoji="1" lang="ja-JP" altLang="en-US" sz="1600"/>
              <a:t>⑭フルネーム、ユーザ名、パスワードを入力して、「完了」ボタンを２回クリックしてください。</a:t>
            </a:r>
          </a:p>
        </p:txBody>
      </p:sp>
      <p:sp>
        <p:nvSpPr>
          <p:cNvPr id="10" name="正方形/長方形 9">
            <a:extLst>
              <a:ext uri="{FF2B5EF4-FFF2-40B4-BE49-F238E27FC236}">
                <a16:creationId xmlns:a16="http://schemas.microsoft.com/office/drawing/2014/main" id="{0D08A402-69EE-3E97-5A7A-8D62CFDA08B7}"/>
              </a:ext>
            </a:extLst>
          </p:cNvPr>
          <p:cNvSpPr/>
          <p:nvPr/>
        </p:nvSpPr>
        <p:spPr>
          <a:xfrm>
            <a:off x="678920" y="4852308"/>
            <a:ext cx="1626129" cy="39596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AD1E529-435F-7958-C7C3-9F304300F9AB}"/>
              </a:ext>
            </a:extLst>
          </p:cNvPr>
          <p:cNvSpPr/>
          <p:nvPr/>
        </p:nvSpPr>
        <p:spPr>
          <a:xfrm>
            <a:off x="4874027" y="3228975"/>
            <a:ext cx="2650726" cy="145732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9945240-8819-8599-8930-48049E701247}"/>
              </a:ext>
            </a:extLst>
          </p:cNvPr>
          <p:cNvSpPr/>
          <p:nvPr/>
        </p:nvSpPr>
        <p:spPr>
          <a:xfrm>
            <a:off x="4098461" y="2994932"/>
            <a:ext cx="568789" cy="23404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9A3851D-F89E-E446-2A44-37873AFD6664}"/>
              </a:ext>
            </a:extLst>
          </p:cNvPr>
          <p:cNvSpPr txBox="1"/>
          <p:nvPr/>
        </p:nvSpPr>
        <p:spPr>
          <a:xfrm>
            <a:off x="8401050" y="2650288"/>
            <a:ext cx="3041217" cy="923330"/>
          </a:xfrm>
          <a:prstGeom prst="rect">
            <a:avLst/>
          </a:prstGeom>
          <a:noFill/>
        </p:spPr>
        <p:txBody>
          <a:bodyPr wrap="none" rtlCol="0">
            <a:spAutoFit/>
          </a:bodyPr>
          <a:lstStyle/>
          <a:p>
            <a:r>
              <a:rPr kumimoji="1" lang="ja-JP" altLang="en-US"/>
              <a:t>フルネーム：　　</a:t>
            </a:r>
            <a:r>
              <a:rPr kumimoji="1" lang="en-US" altLang="ja-JP"/>
              <a:t>macro</a:t>
            </a:r>
          </a:p>
          <a:p>
            <a:r>
              <a:rPr lang="ja-JP" altLang="en-US"/>
              <a:t>ユーザー名：　　</a:t>
            </a:r>
            <a:r>
              <a:rPr lang="en-US" altLang="ja-JP"/>
              <a:t>macro</a:t>
            </a:r>
          </a:p>
          <a:p>
            <a:r>
              <a:rPr kumimoji="1" lang="ja-JP" altLang="en-US"/>
              <a:t>パスワード：　　</a:t>
            </a:r>
            <a:r>
              <a:rPr kumimoji="1" lang="en-US" altLang="ja-JP"/>
              <a:t>Macro!001</a:t>
            </a:r>
            <a:endParaRPr kumimoji="1" lang="ja-JP" altLang="en-US"/>
          </a:p>
        </p:txBody>
      </p:sp>
    </p:spTree>
    <p:extLst>
      <p:ext uri="{BB962C8B-B14F-4D97-AF65-F5344CB8AC3E}">
        <p14:creationId xmlns:p14="http://schemas.microsoft.com/office/powerpoint/2010/main" val="34943811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pic>
        <p:nvPicPr>
          <p:cNvPr id="12" name="図 11">
            <a:extLst>
              <a:ext uri="{FF2B5EF4-FFF2-40B4-BE49-F238E27FC236}">
                <a16:creationId xmlns:a16="http://schemas.microsoft.com/office/drawing/2014/main" id="{CF18F92B-10AB-87A8-BD03-E28761154FE7}"/>
              </a:ext>
            </a:extLst>
          </p:cNvPr>
          <p:cNvPicPr>
            <a:picLocks noChangeAspect="1"/>
          </p:cNvPicPr>
          <p:nvPr/>
        </p:nvPicPr>
        <p:blipFill>
          <a:blip r:embed="rId2"/>
          <a:stretch>
            <a:fillRect/>
          </a:stretch>
        </p:blipFill>
        <p:spPr>
          <a:xfrm>
            <a:off x="4432990" y="2732865"/>
            <a:ext cx="3562150" cy="2980303"/>
          </a:xfrm>
          <a:prstGeom prst="rect">
            <a:avLst/>
          </a:prstGeom>
        </p:spPr>
      </p:pic>
      <p:pic>
        <p:nvPicPr>
          <p:cNvPr id="14" name="図 13">
            <a:extLst>
              <a:ext uri="{FF2B5EF4-FFF2-40B4-BE49-F238E27FC236}">
                <a16:creationId xmlns:a16="http://schemas.microsoft.com/office/drawing/2014/main" id="{A3BF7CB2-5C97-1B1A-4F36-E379DC22016A}"/>
              </a:ext>
            </a:extLst>
          </p:cNvPr>
          <p:cNvPicPr>
            <a:picLocks noChangeAspect="1"/>
          </p:cNvPicPr>
          <p:nvPr/>
        </p:nvPicPr>
        <p:blipFill>
          <a:blip r:embed="rId3"/>
          <a:stretch>
            <a:fillRect/>
          </a:stretch>
        </p:blipFill>
        <p:spPr>
          <a:xfrm>
            <a:off x="8298403" y="2694632"/>
            <a:ext cx="3607847" cy="3018536"/>
          </a:xfrm>
          <a:prstGeom prst="rect">
            <a:avLst/>
          </a:prstGeom>
        </p:spPr>
      </p:pic>
      <p:sp>
        <p:nvSpPr>
          <p:cNvPr id="2" name="テキスト ボックス 1">
            <a:extLst>
              <a:ext uri="{FF2B5EF4-FFF2-40B4-BE49-F238E27FC236}">
                <a16:creationId xmlns:a16="http://schemas.microsoft.com/office/drawing/2014/main" id="{E5FFA414-BBE0-C070-5A80-133D416393CD}"/>
              </a:ext>
            </a:extLst>
          </p:cNvPr>
          <p:cNvSpPr txBox="1"/>
          <p:nvPr/>
        </p:nvSpPr>
        <p:spPr>
          <a:xfrm>
            <a:off x="267628" y="1496260"/>
            <a:ext cx="3671325" cy="830997"/>
          </a:xfrm>
          <a:prstGeom prst="rect">
            <a:avLst/>
          </a:prstGeom>
          <a:noFill/>
        </p:spPr>
        <p:txBody>
          <a:bodyPr wrap="square" rtlCol="0">
            <a:spAutoFit/>
          </a:bodyPr>
          <a:lstStyle/>
          <a:p>
            <a:r>
              <a:rPr kumimoji="1" lang="ja-JP" altLang="en-US" sz="1600"/>
              <a:t>⑮以下の画面が表示されるので、「インストール」ボタンを</a:t>
            </a:r>
            <a:r>
              <a:rPr kumimoji="1" lang="en-US" altLang="ja-JP" sz="1600"/>
              <a:t>j</a:t>
            </a:r>
            <a:r>
              <a:rPr kumimoji="1" lang="ja-JP" altLang="en-US" sz="1600"/>
              <a:t>クリックしてください。</a:t>
            </a:r>
          </a:p>
        </p:txBody>
      </p:sp>
      <p:sp>
        <p:nvSpPr>
          <p:cNvPr id="3" name="テキスト ボックス 2">
            <a:extLst>
              <a:ext uri="{FF2B5EF4-FFF2-40B4-BE49-F238E27FC236}">
                <a16:creationId xmlns:a16="http://schemas.microsoft.com/office/drawing/2014/main" id="{ECFB27D1-245A-FD0B-EEEA-EAB17BDDD22A}"/>
              </a:ext>
            </a:extLst>
          </p:cNvPr>
          <p:cNvSpPr txBox="1"/>
          <p:nvPr/>
        </p:nvSpPr>
        <p:spPr>
          <a:xfrm>
            <a:off x="8298403" y="1443243"/>
            <a:ext cx="3607846" cy="830997"/>
          </a:xfrm>
          <a:prstGeom prst="rect">
            <a:avLst/>
          </a:prstGeom>
          <a:noFill/>
        </p:spPr>
        <p:txBody>
          <a:bodyPr wrap="square" rtlCol="0">
            <a:spAutoFit/>
          </a:bodyPr>
          <a:lstStyle/>
          <a:p>
            <a:r>
              <a:rPr lang="ja-JP" altLang="en-US" sz="1600"/>
              <a:t>⑰インストールが完了しましたら、「システム再起動」ボタンをクリックしてください。</a:t>
            </a:r>
            <a:endParaRPr kumimoji="1" lang="ja-JP" altLang="en-US" sz="1600"/>
          </a:p>
        </p:txBody>
      </p:sp>
      <p:sp>
        <p:nvSpPr>
          <p:cNvPr id="4" name="テキスト ボックス 3">
            <a:extLst>
              <a:ext uri="{FF2B5EF4-FFF2-40B4-BE49-F238E27FC236}">
                <a16:creationId xmlns:a16="http://schemas.microsoft.com/office/drawing/2014/main" id="{8B57610D-EECB-9184-F61C-6E4CA9C3031C}"/>
              </a:ext>
            </a:extLst>
          </p:cNvPr>
          <p:cNvSpPr txBox="1"/>
          <p:nvPr/>
        </p:nvSpPr>
        <p:spPr>
          <a:xfrm>
            <a:off x="4432990" y="1491712"/>
            <a:ext cx="3562150" cy="338554"/>
          </a:xfrm>
          <a:prstGeom prst="rect">
            <a:avLst/>
          </a:prstGeom>
          <a:noFill/>
        </p:spPr>
        <p:txBody>
          <a:bodyPr wrap="square" rtlCol="0">
            <a:spAutoFit/>
          </a:bodyPr>
          <a:lstStyle/>
          <a:p>
            <a:r>
              <a:rPr kumimoji="1" lang="ja-JP" altLang="en-US" sz="1600"/>
              <a:t>⑯インストールが開始されます。</a:t>
            </a:r>
          </a:p>
        </p:txBody>
      </p:sp>
      <p:pic>
        <p:nvPicPr>
          <p:cNvPr id="6" name="図 5">
            <a:extLst>
              <a:ext uri="{FF2B5EF4-FFF2-40B4-BE49-F238E27FC236}">
                <a16:creationId xmlns:a16="http://schemas.microsoft.com/office/drawing/2014/main" id="{2BE39D49-2000-8E8F-B81D-535A732CBAA2}"/>
              </a:ext>
            </a:extLst>
          </p:cNvPr>
          <p:cNvPicPr>
            <a:picLocks noChangeAspect="1"/>
          </p:cNvPicPr>
          <p:nvPr/>
        </p:nvPicPr>
        <p:blipFill>
          <a:blip r:embed="rId4"/>
          <a:stretch>
            <a:fillRect/>
          </a:stretch>
        </p:blipFill>
        <p:spPr>
          <a:xfrm>
            <a:off x="376804" y="2694632"/>
            <a:ext cx="3562150" cy="2980303"/>
          </a:xfrm>
          <a:prstGeom prst="rect">
            <a:avLst/>
          </a:prstGeom>
        </p:spPr>
      </p:pic>
      <p:sp>
        <p:nvSpPr>
          <p:cNvPr id="8" name="正方形/長方形 7">
            <a:extLst>
              <a:ext uri="{FF2B5EF4-FFF2-40B4-BE49-F238E27FC236}">
                <a16:creationId xmlns:a16="http://schemas.microsoft.com/office/drawing/2014/main" id="{F39B6DEF-9F4C-6B47-0A82-23FC0F889D2E}"/>
              </a:ext>
            </a:extLst>
          </p:cNvPr>
          <p:cNvSpPr/>
          <p:nvPr/>
        </p:nvSpPr>
        <p:spPr>
          <a:xfrm>
            <a:off x="3203046" y="5163756"/>
            <a:ext cx="926682" cy="39596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DD68C0D-2CE7-458D-8F34-1B0F54B855B1}"/>
              </a:ext>
            </a:extLst>
          </p:cNvPr>
          <p:cNvSpPr/>
          <p:nvPr/>
        </p:nvSpPr>
        <p:spPr>
          <a:xfrm>
            <a:off x="11127846" y="5082852"/>
            <a:ext cx="926682" cy="39596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67685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pic>
        <p:nvPicPr>
          <p:cNvPr id="3" name="図 2">
            <a:extLst>
              <a:ext uri="{FF2B5EF4-FFF2-40B4-BE49-F238E27FC236}">
                <a16:creationId xmlns:a16="http://schemas.microsoft.com/office/drawing/2014/main" id="{EF06F779-80EA-1809-B1BF-A7D090B09644}"/>
              </a:ext>
            </a:extLst>
          </p:cNvPr>
          <p:cNvPicPr>
            <a:picLocks noChangeAspect="1"/>
          </p:cNvPicPr>
          <p:nvPr/>
        </p:nvPicPr>
        <p:blipFill>
          <a:blip r:embed="rId2"/>
          <a:stretch>
            <a:fillRect/>
          </a:stretch>
        </p:blipFill>
        <p:spPr>
          <a:xfrm>
            <a:off x="334304" y="2715064"/>
            <a:ext cx="3841335" cy="3213885"/>
          </a:xfrm>
          <a:prstGeom prst="rect">
            <a:avLst/>
          </a:prstGeom>
        </p:spPr>
      </p:pic>
      <p:pic>
        <p:nvPicPr>
          <p:cNvPr id="5" name="図 4">
            <a:extLst>
              <a:ext uri="{FF2B5EF4-FFF2-40B4-BE49-F238E27FC236}">
                <a16:creationId xmlns:a16="http://schemas.microsoft.com/office/drawing/2014/main" id="{DE668E43-0B75-EA0C-AF8C-AA761BD22233}"/>
              </a:ext>
            </a:extLst>
          </p:cNvPr>
          <p:cNvPicPr>
            <a:picLocks noChangeAspect="1"/>
          </p:cNvPicPr>
          <p:nvPr/>
        </p:nvPicPr>
        <p:blipFill>
          <a:blip r:embed="rId3"/>
          <a:stretch>
            <a:fillRect/>
          </a:stretch>
        </p:blipFill>
        <p:spPr>
          <a:xfrm>
            <a:off x="4311801" y="2715064"/>
            <a:ext cx="3841334" cy="3213884"/>
          </a:xfrm>
          <a:prstGeom prst="rect">
            <a:avLst/>
          </a:prstGeom>
        </p:spPr>
      </p:pic>
      <p:pic>
        <p:nvPicPr>
          <p:cNvPr id="8" name="図 7">
            <a:extLst>
              <a:ext uri="{FF2B5EF4-FFF2-40B4-BE49-F238E27FC236}">
                <a16:creationId xmlns:a16="http://schemas.microsoft.com/office/drawing/2014/main" id="{B755520E-509F-927E-DA8B-90847E3A046A}"/>
              </a:ext>
            </a:extLst>
          </p:cNvPr>
          <p:cNvPicPr>
            <a:picLocks noChangeAspect="1"/>
          </p:cNvPicPr>
          <p:nvPr/>
        </p:nvPicPr>
        <p:blipFill>
          <a:blip r:embed="rId4"/>
          <a:stretch>
            <a:fillRect/>
          </a:stretch>
        </p:blipFill>
        <p:spPr>
          <a:xfrm>
            <a:off x="8289297" y="2715064"/>
            <a:ext cx="3841335" cy="3213885"/>
          </a:xfrm>
          <a:prstGeom prst="rect">
            <a:avLst/>
          </a:prstGeom>
        </p:spPr>
      </p:pic>
      <p:sp>
        <p:nvSpPr>
          <p:cNvPr id="2" name="テキスト ボックス 1">
            <a:extLst>
              <a:ext uri="{FF2B5EF4-FFF2-40B4-BE49-F238E27FC236}">
                <a16:creationId xmlns:a16="http://schemas.microsoft.com/office/drawing/2014/main" id="{2AB30B97-723A-8C41-F7AC-FE012D685445}"/>
              </a:ext>
            </a:extLst>
          </p:cNvPr>
          <p:cNvSpPr txBox="1"/>
          <p:nvPr/>
        </p:nvSpPr>
        <p:spPr>
          <a:xfrm>
            <a:off x="267628" y="1496260"/>
            <a:ext cx="3671325" cy="830997"/>
          </a:xfrm>
          <a:prstGeom prst="rect">
            <a:avLst/>
          </a:prstGeom>
          <a:noFill/>
        </p:spPr>
        <p:txBody>
          <a:bodyPr wrap="square" rtlCol="0">
            <a:spAutoFit/>
          </a:bodyPr>
          <a:lstStyle/>
          <a:p>
            <a:r>
              <a:rPr lang="ja-JP" altLang="en-US" sz="1600"/>
              <a:t>⑱システムの再起動後、以下の画面が表示されますので、「ライセンス情報」リンクをクリックしてください。</a:t>
            </a:r>
            <a:endParaRPr kumimoji="1" lang="ja-JP" altLang="en-US" sz="1600"/>
          </a:p>
        </p:txBody>
      </p:sp>
      <p:sp>
        <p:nvSpPr>
          <p:cNvPr id="4" name="テキスト ボックス 3">
            <a:extLst>
              <a:ext uri="{FF2B5EF4-FFF2-40B4-BE49-F238E27FC236}">
                <a16:creationId xmlns:a16="http://schemas.microsoft.com/office/drawing/2014/main" id="{11B1F20C-C48E-CCFA-62DE-8DE582323B5F}"/>
              </a:ext>
            </a:extLst>
          </p:cNvPr>
          <p:cNvSpPr txBox="1"/>
          <p:nvPr/>
        </p:nvSpPr>
        <p:spPr>
          <a:xfrm>
            <a:off x="8289296" y="1443243"/>
            <a:ext cx="3841333" cy="584775"/>
          </a:xfrm>
          <a:prstGeom prst="rect">
            <a:avLst/>
          </a:prstGeom>
          <a:noFill/>
        </p:spPr>
        <p:txBody>
          <a:bodyPr wrap="square" rtlCol="0">
            <a:spAutoFit/>
          </a:bodyPr>
          <a:lstStyle/>
          <a:p>
            <a:r>
              <a:rPr lang="ja-JP" altLang="en-US" sz="1600"/>
              <a:t>⑳以下の画面が表示されるので、「設定の完了」ボタンをクリックしてください。</a:t>
            </a:r>
            <a:endParaRPr kumimoji="1" lang="ja-JP" altLang="en-US" sz="1600"/>
          </a:p>
        </p:txBody>
      </p:sp>
      <p:sp>
        <p:nvSpPr>
          <p:cNvPr id="6" name="テキスト ボックス 5">
            <a:extLst>
              <a:ext uri="{FF2B5EF4-FFF2-40B4-BE49-F238E27FC236}">
                <a16:creationId xmlns:a16="http://schemas.microsoft.com/office/drawing/2014/main" id="{98220DC3-0082-F31D-9C41-627A155190F9}"/>
              </a:ext>
            </a:extLst>
          </p:cNvPr>
          <p:cNvSpPr txBox="1"/>
          <p:nvPr/>
        </p:nvSpPr>
        <p:spPr>
          <a:xfrm>
            <a:off x="4311801" y="1491712"/>
            <a:ext cx="3841334" cy="830997"/>
          </a:xfrm>
          <a:prstGeom prst="rect">
            <a:avLst/>
          </a:prstGeom>
          <a:noFill/>
        </p:spPr>
        <p:txBody>
          <a:bodyPr wrap="square" rtlCol="0">
            <a:spAutoFit/>
          </a:bodyPr>
          <a:lstStyle/>
          <a:p>
            <a:r>
              <a:rPr kumimoji="1" lang="ja-JP" altLang="en-US" sz="1600"/>
              <a:t>⑲以下の画面が表示されるので、「ライセンス契約に同意します」にチェックを付け、「完了」ボタンをクリックしてください。</a:t>
            </a:r>
          </a:p>
        </p:txBody>
      </p:sp>
      <p:sp>
        <p:nvSpPr>
          <p:cNvPr id="10" name="正方形/長方形 9">
            <a:extLst>
              <a:ext uri="{FF2B5EF4-FFF2-40B4-BE49-F238E27FC236}">
                <a16:creationId xmlns:a16="http://schemas.microsoft.com/office/drawing/2014/main" id="{2BC4E7F5-5323-95D6-A09B-0F8787E13AB4}"/>
              </a:ext>
            </a:extLst>
          </p:cNvPr>
          <p:cNvSpPr/>
          <p:nvPr/>
        </p:nvSpPr>
        <p:spPr>
          <a:xfrm>
            <a:off x="1791629" y="4286250"/>
            <a:ext cx="1418295" cy="42862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A0BAEF7-A5F9-1D3B-2E25-5BA736AD9F8E}"/>
              </a:ext>
            </a:extLst>
          </p:cNvPr>
          <p:cNvSpPr/>
          <p:nvPr/>
        </p:nvSpPr>
        <p:spPr>
          <a:xfrm>
            <a:off x="4264176" y="3095625"/>
            <a:ext cx="755499" cy="2190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0009EEF-8461-A118-F10C-FB07C47B0CFE}"/>
              </a:ext>
            </a:extLst>
          </p:cNvPr>
          <p:cNvSpPr/>
          <p:nvPr/>
        </p:nvSpPr>
        <p:spPr>
          <a:xfrm>
            <a:off x="4492776" y="5256750"/>
            <a:ext cx="1355574" cy="2190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030C801-62E2-5F1F-02D7-CD80A5E43021}"/>
              </a:ext>
            </a:extLst>
          </p:cNvPr>
          <p:cNvSpPr/>
          <p:nvPr/>
        </p:nvSpPr>
        <p:spPr>
          <a:xfrm>
            <a:off x="11382374" y="5475825"/>
            <a:ext cx="809625" cy="52492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24586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pic>
        <p:nvPicPr>
          <p:cNvPr id="4" name="図 3">
            <a:extLst>
              <a:ext uri="{FF2B5EF4-FFF2-40B4-BE49-F238E27FC236}">
                <a16:creationId xmlns:a16="http://schemas.microsoft.com/office/drawing/2014/main" id="{A4503080-68EE-3A74-F9C0-389FC14F8621}"/>
              </a:ext>
            </a:extLst>
          </p:cNvPr>
          <p:cNvPicPr>
            <a:picLocks noChangeAspect="1"/>
          </p:cNvPicPr>
          <p:nvPr/>
        </p:nvPicPr>
        <p:blipFill>
          <a:blip r:embed="rId2"/>
          <a:stretch>
            <a:fillRect/>
          </a:stretch>
        </p:blipFill>
        <p:spPr>
          <a:xfrm>
            <a:off x="366103" y="2732865"/>
            <a:ext cx="3812002" cy="3189344"/>
          </a:xfrm>
          <a:prstGeom prst="rect">
            <a:avLst/>
          </a:prstGeom>
        </p:spPr>
      </p:pic>
      <p:pic>
        <p:nvPicPr>
          <p:cNvPr id="10" name="図 9">
            <a:extLst>
              <a:ext uri="{FF2B5EF4-FFF2-40B4-BE49-F238E27FC236}">
                <a16:creationId xmlns:a16="http://schemas.microsoft.com/office/drawing/2014/main" id="{9185E3A3-8292-BC13-1A4F-0C1F6218E5FF}"/>
              </a:ext>
            </a:extLst>
          </p:cNvPr>
          <p:cNvPicPr>
            <a:picLocks noChangeAspect="1"/>
          </p:cNvPicPr>
          <p:nvPr/>
        </p:nvPicPr>
        <p:blipFill>
          <a:blip r:embed="rId3"/>
          <a:stretch>
            <a:fillRect/>
          </a:stretch>
        </p:blipFill>
        <p:spPr>
          <a:xfrm>
            <a:off x="4365727" y="2732865"/>
            <a:ext cx="3812002" cy="3189343"/>
          </a:xfrm>
          <a:prstGeom prst="rect">
            <a:avLst/>
          </a:prstGeom>
        </p:spPr>
      </p:pic>
      <p:pic>
        <p:nvPicPr>
          <p:cNvPr id="12" name="図 11">
            <a:extLst>
              <a:ext uri="{FF2B5EF4-FFF2-40B4-BE49-F238E27FC236}">
                <a16:creationId xmlns:a16="http://schemas.microsoft.com/office/drawing/2014/main" id="{3F51251B-E90C-F906-47AF-BA59D502F0C0}"/>
              </a:ext>
            </a:extLst>
          </p:cNvPr>
          <p:cNvPicPr>
            <a:picLocks noChangeAspect="1"/>
          </p:cNvPicPr>
          <p:nvPr/>
        </p:nvPicPr>
        <p:blipFill>
          <a:blip r:embed="rId4"/>
          <a:stretch>
            <a:fillRect/>
          </a:stretch>
        </p:blipFill>
        <p:spPr>
          <a:xfrm>
            <a:off x="8365351" y="2732865"/>
            <a:ext cx="3674249" cy="3074091"/>
          </a:xfrm>
          <a:prstGeom prst="rect">
            <a:avLst/>
          </a:prstGeom>
        </p:spPr>
      </p:pic>
      <p:sp>
        <p:nvSpPr>
          <p:cNvPr id="2" name="テキスト ボックス 1">
            <a:extLst>
              <a:ext uri="{FF2B5EF4-FFF2-40B4-BE49-F238E27FC236}">
                <a16:creationId xmlns:a16="http://schemas.microsoft.com/office/drawing/2014/main" id="{88E326B3-96B4-331D-BB65-716727E6115F}"/>
              </a:ext>
            </a:extLst>
          </p:cNvPr>
          <p:cNvSpPr txBox="1"/>
          <p:nvPr/>
        </p:nvSpPr>
        <p:spPr>
          <a:xfrm>
            <a:off x="267628" y="1496260"/>
            <a:ext cx="3671325" cy="830997"/>
          </a:xfrm>
          <a:prstGeom prst="rect">
            <a:avLst/>
          </a:prstGeom>
          <a:noFill/>
        </p:spPr>
        <p:txBody>
          <a:bodyPr wrap="square" rtlCol="0">
            <a:spAutoFit/>
          </a:bodyPr>
          <a:lstStyle/>
          <a:p>
            <a:r>
              <a:rPr kumimoji="1" lang="ja-JP" altLang="en-US" sz="1600"/>
              <a:t>㉑以下のログイン</a:t>
            </a:r>
            <a:r>
              <a:rPr lang="ja-JP" altLang="en-US" sz="1600"/>
              <a:t>画面が表示されますので、ログイン名「</a:t>
            </a:r>
            <a:r>
              <a:rPr lang="en-US" altLang="ja-JP" sz="1600"/>
              <a:t>macro</a:t>
            </a:r>
            <a:r>
              <a:rPr lang="ja-JP" altLang="en-US" sz="1600"/>
              <a:t>」をクリックします。</a:t>
            </a:r>
            <a:endParaRPr kumimoji="1" lang="ja-JP" altLang="en-US" sz="1600"/>
          </a:p>
        </p:txBody>
      </p:sp>
      <p:sp>
        <p:nvSpPr>
          <p:cNvPr id="3" name="テキスト ボックス 2">
            <a:extLst>
              <a:ext uri="{FF2B5EF4-FFF2-40B4-BE49-F238E27FC236}">
                <a16:creationId xmlns:a16="http://schemas.microsoft.com/office/drawing/2014/main" id="{1746C80E-252A-B1D5-BA1F-19503E16E8A8}"/>
              </a:ext>
            </a:extLst>
          </p:cNvPr>
          <p:cNvSpPr txBox="1"/>
          <p:nvPr/>
        </p:nvSpPr>
        <p:spPr>
          <a:xfrm>
            <a:off x="8365350" y="1443243"/>
            <a:ext cx="3671325" cy="830997"/>
          </a:xfrm>
          <a:prstGeom prst="rect">
            <a:avLst/>
          </a:prstGeom>
          <a:noFill/>
        </p:spPr>
        <p:txBody>
          <a:bodyPr wrap="square" rtlCol="0">
            <a:spAutoFit/>
          </a:bodyPr>
          <a:lstStyle/>
          <a:p>
            <a:r>
              <a:rPr lang="ja-JP" altLang="en-US" sz="1600"/>
              <a:t>㉓以下の画面が表示されるので、「日本語」を選択し、「次へ」ボタンをクリックしてください。</a:t>
            </a:r>
            <a:endParaRPr kumimoji="1" lang="ja-JP" altLang="en-US" sz="1600"/>
          </a:p>
        </p:txBody>
      </p:sp>
      <p:sp>
        <p:nvSpPr>
          <p:cNvPr id="5" name="テキスト ボックス 4">
            <a:extLst>
              <a:ext uri="{FF2B5EF4-FFF2-40B4-BE49-F238E27FC236}">
                <a16:creationId xmlns:a16="http://schemas.microsoft.com/office/drawing/2014/main" id="{A4533A2F-20F2-BAAF-3E70-A116C492FC96}"/>
              </a:ext>
            </a:extLst>
          </p:cNvPr>
          <p:cNvSpPr txBox="1"/>
          <p:nvPr/>
        </p:nvSpPr>
        <p:spPr>
          <a:xfrm>
            <a:off x="4365727" y="1491712"/>
            <a:ext cx="3812002" cy="830997"/>
          </a:xfrm>
          <a:prstGeom prst="rect">
            <a:avLst/>
          </a:prstGeom>
          <a:noFill/>
        </p:spPr>
        <p:txBody>
          <a:bodyPr wrap="square" rtlCol="0">
            <a:spAutoFit/>
          </a:bodyPr>
          <a:lstStyle/>
          <a:p>
            <a:r>
              <a:rPr kumimoji="1" lang="ja-JP" altLang="en-US" sz="1600"/>
              <a:t>㉒パスワード入力欄が表示されるので、パスワードを入力し、「サインイン」ボタンをクリックしてください。</a:t>
            </a:r>
          </a:p>
        </p:txBody>
      </p:sp>
      <p:sp>
        <p:nvSpPr>
          <p:cNvPr id="6" name="正方形/長方形 5">
            <a:extLst>
              <a:ext uri="{FF2B5EF4-FFF2-40B4-BE49-F238E27FC236}">
                <a16:creationId xmlns:a16="http://schemas.microsoft.com/office/drawing/2014/main" id="{A35BC533-D0D9-02D5-BD05-20B47BBD447E}"/>
              </a:ext>
            </a:extLst>
          </p:cNvPr>
          <p:cNvSpPr/>
          <p:nvPr/>
        </p:nvSpPr>
        <p:spPr>
          <a:xfrm>
            <a:off x="1311426" y="4050835"/>
            <a:ext cx="1812774" cy="5021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0E55D10-249B-A6E3-F11B-E62AD9EE2B4B}"/>
              </a:ext>
            </a:extLst>
          </p:cNvPr>
          <p:cNvSpPr/>
          <p:nvPr/>
        </p:nvSpPr>
        <p:spPr>
          <a:xfrm>
            <a:off x="5365341" y="4165136"/>
            <a:ext cx="1812774" cy="4544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5E03BE7-12FB-DA8C-F245-B206F553C088}"/>
              </a:ext>
            </a:extLst>
          </p:cNvPr>
          <p:cNvSpPr/>
          <p:nvPr/>
        </p:nvSpPr>
        <p:spPr>
          <a:xfrm>
            <a:off x="6381749" y="4816427"/>
            <a:ext cx="796365"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87160D7-FB95-0052-1046-355B59AA69E9}"/>
              </a:ext>
            </a:extLst>
          </p:cNvPr>
          <p:cNvSpPr/>
          <p:nvPr/>
        </p:nvSpPr>
        <p:spPr>
          <a:xfrm>
            <a:off x="9115424" y="4921202"/>
            <a:ext cx="796365"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9E0CA94-F02E-FAD1-AEA2-481FB6AEB460}"/>
              </a:ext>
            </a:extLst>
          </p:cNvPr>
          <p:cNvSpPr/>
          <p:nvPr/>
        </p:nvSpPr>
        <p:spPr>
          <a:xfrm>
            <a:off x="11355371" y="3046317"/>
            <a:ext cx="796365"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29373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pic>
        <p:nvPicPr>
          <p:cNvPr id="3" name="図 2">
            <a:extLst>
              <a:ext uri="{FF2B5EF4-FFF2-40B4-BE49-F238E27FC236}">
                <a16:creationId xmlns:a16="http://schemas.microsoft.com/office/drawing/2014/main" id="{C705CA85-00B6-FB60-ECAB-CBB9C7FA2076}"/>
              </a:ext>
            </a:extLst>
          </p:cNvPr>
          <p:cNvPicPr>
            <a:picLocks noChangeAspect="1"/>
          </p:cNvPicPr>
          <p:nvPr/>
        </p:nvPicPr>
        <p:blipFill>
          <a:blip r:embed="rId2"/>
          <a:stretch>
            <a:fillRect/>
          </a:stretch>
        </p:blipFill>
        <p:spPr>
          <a:xfrm>
            <a:off x="367279" y="2715168"/>
            <a:ext cx="3716894" cy="3109770"/>
          </a:xfrm>
          <a:prstGeom prst="rect">
            <a:avLst/>
          </a:prstGeom>
        </p:spPr>
      </p:pic>
      <p:pic>
        <p:nvPicPr>
          <p:cNvPr id="6" name="図 5">
            <a:extLst>
              <a:ext uri="{FF2B5EF4-FFF2-40B4-BE49-F238E27FC236}">
                <a16:creationId xmlns:a16="http://schemas.microsoft.com/office/drawing/2014/main" id="{E5E69E87-5162-410E-D7D2-0F64618EB762}"/>
              </a:ext>
            </a:extLst>
          </p:cNvPr>
          <p:cNvPicPr>
            <a:picLocks noChangeAspect="1"/>
          </p:cNvPicPr>
          <p:nvPr/>
        </p:nvPicPr>
        <p:blipFill>
          <a:blip r:embed="rId3"/>
          <a:stretch>
            <a:fillRect/>
          </a:stretch>
        </p:blipFill>
        <p:spPr>
          <a:xfrm>
            <a:off x="4390935" y="2715168"/>
            <a:ext cx="3716894" cy="3109770"/>
          </a:xfrm>
          <a:prstGeom prst="rect">
            <a:avLst/>
          </a:prstGeom>
        </p:spPr>
      </p:pic>
      <p:pic>
        <p:nvPicPr>
          <p:cNvPr id="11" name="図 10">
            <a:extLst>
              <a:ext uri="{FF2B5EF4-FFF2-40B4-BE49-F238E27FC236}">
                <a16:creationId xmlns:a16="http://schemas.microsoft.com/office/drawing/2014/main" id="{A982D94C-4EC9-A7E5-3B96-76B82B10C51B}"/>
              </a:ext>
            </a:extLst>
          </p:cNvPr>
          <p:cNvPicPr>
            <a:picLocks noChangeAspect="1"/>
          </p:cNvPicPr>
          <p:nvPr/>
        </p:nvPicPr>
        <p:blipFill>
          <a:blip r:embed="rId4"/>
          <a:stretch>
            <a:fillRect/>
          </a:stretch>
        </p:blipFill>
        <p:spPr>
          <a:xfrm>
            <a:off x="8306444" y="2715168"/>
            <a:ext cx="3636512" cy="3042518"/>
          </a:xfrm>
          <a:prstGeom prst="rect">
            <a:avLst/>
          </a:prstGeom>
        </p:spPr>
      </p:pic>
      <p:sp>
        <p:nvSpPr>
          <p:cNvPr id="2" name="テキスト ボックス 1">
            <a:extLst>
              <a:ext uri="{FF2B5EF4-FFF2-40B4-BE49-F238E27FC236}">
                <a16:creationId xmlns:a16="http://schemas.microsoft.com/office/drawing/2014/main" id="{DF22DFE0-5E10-EA2E-650B-F735203E47C1}"/>
              </a:ext>
            </a:extLst>
          </p:cNvPr>
          <p:cNvSpPr txBox="1"/>
          <p:nvPr/>
        </p:nvSpPr>
        <p:spPr>
          <a:xfrm>
            <a:off x="267628" y="1496260"/>
            <a:ext cx="3671325" cy="830997"/>
          </a:xfrm>
          <a:prstGeom prst="rect">
            <a:avLst/>
          </a:prstGeom>
          <a:noFill/>
        </p:spPr>
        <p:txBody>
          <a:bodyPr wrap="square" rtlCol="0">
            <a:spAutoFit/>
          </a:bodyPr>
          <a:lstStyle/>
          <a:p>
            <a:r>
              <a:rPr kumimoji="1" lang="ja-JP" altLang="en-US" sz="1600"/>
              <a:t>㉔以下画面が表示されるので、「日本語」を選択し、「次へ」ボタンをクリックしてください。</a:t>
            </a:r>
          </a:p>
        </p:txBody>
      </p:sp>
      <p:sp>
        <p:nvSpPr>
          <p:cNvPr id="4" name="テキスト ボックス 3">
            <a:extLst>
              <a:ext uri="{FF2B5EF4-FFF2-40B4-BE49-F238E27FC236}">
                <a16:creationId xmlns:a16="http://schemas.microsoft.com/office/drawing/2014/main" id="{D0A60748-CE45-192F-6FB9-D237F7D8F07C}"/>
              </a:ext>
            </a:extLst>
          </p:cNvPr>
          <p:cNvSpPr txBox="1"/>
          <p:nvPr/>
        </p:nvSpPr>
        <p:spPr>
          <a:xfrm>
            <a:off x="8306443" y="1443243"/>
            <a:ext cx="3636512" cy="830997"/>
          </a:xfrm>
          <a:prstGeom prst="rect">
            <a:avLst/>
          </a:prstGeom>
          <a:noFill/>
        </p:spPr>
        <p:txBody>
          <a:bodyPr wrap="square" rtlCol="0">
            <a:spAutoFit/>
          </a:bodyPr>
          <a:lstStyle/>
          <a:p>
            <a:r>
              <a:rPr lang="ja-JP" altLang="en-US" sz="1600"/>
              <a:t>㉖以下画面が表示されるので、「</a:t>
            </a:r>
            <a:r>
              <a:rPr lang="en-US" altLang="ja-JP" sz="1600"/>
              <a:t>AlmaLinux</a:t>
            </a:r>
            <a:r>
              <a:rPr lang="ja-JP" altLang="en-US" sz="1600"/>
              <a:t>を使い始める」ボタンをクリックしてください。</a:t>
            </a:r>
            <a:endParaRPr kumimoji="1" lang="ja-JP" altLang="en-US" sz="1600"/>
          </a:p>
        </p:txBody>
      </p:sp>
      <p:sp>
        <p:nvSpPr>
          <p:cNvPr id="5" name="テキスト ボックス 4">
            <a:extLst>
              <a:ext uri="{FF2B5EF4-FFF2-40B4-BE49-F238E27FC236}">
                <a16:creationId xmlns:a16="http://schemas.microsoft.com/office/drawing/2014/main" id="{CF62A0D9-2A2C-DA19-4A77-5F8751A37EA6}"/>
              </a:ext>
            </a:extLst>
          </p:cNvPr>
          <p:cNvSpPr txBox="1"/>
          <p:nvPr/>
        </p:nvSpPr>
        <p:spPr>
          <a:xfrm>
            <a:off x="4390935" y="1491712"/>
            <a:ext cx="3716894" cy="584775"/>
          </a:xfrm>
          <a:prstGeom prst="rect">
            <a:avLst/>
          </a:prstGeom>
          <a:noFill/>
        </p:spPr>
        <p:txBody>
          <a:bodyPr wrap="square" rtlCol="0">
            <a:spAutoFit/>
          </a:bodyPr>
          <a:lstStyle/>
          <a:p>
            <a:r>
              <a:rPr kumimoji="1" lang="ja-JP" altLang="en-US" sz="1600"/>
              <a:t>㉕以下画面が表示されるので、「次へ」ボタンをクリックしてください。</a:t>
            </a:r>
          </a:p>
        </p:txBody>
      </p:sp>
      <p:sp>
        <p:nvSpPr>
          <p:cNvPr id="8" name="正方形/長方形 7">
            <a:extLst>
              <a:ext uri="{FF2B5EF4-FFF2-40B4-BE49-F238E27FC236}">
                <a16:creationId xmlns:a16="http://schemas.microsoft.com/office/drawing/2014/main" id="{C847E30F-72E4-DFC6-4C32-B526ADF8F638}"/>
              </a:ext>
            </a:extLst>
          </p:cNvPr>
          <p:cNvSpPr/>
          <p:nvPr/>
        </p:nvSpPr>
        <p:spPr>
          <a:xfrm>
            <a:off x="914399" y="4188802"/>
            <a:ext cx="796365"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9F71CBA-6D4B-69FF-F856-41106693476F}"/>
              </a:ext>
            </a:extLst>
          </p:cNvPr>
          <p:cNvSpPr/>
          <p:nvPr/>
        </p:nvSpPr>
        <p:spPr>
          <a:xfrm>
            <a:off x="3441189" y="3063827"/>
            <a:ext cx="796365"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3B48C22-E3F5-B94E-58F0-755D32CB06EA}"/>
              </a:ext>
            </a:extLst>
          </p:cNvPr>
          <p:cNvSpPr/>
          <p:nvPr/>
        </p:nvSpPr>
        <p:spPr>
          <a:xfrm>
            <a:off x="7410771" y="3063826"/>
            <a:ext cx="796365"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9160D5E-08DC-5771-E4F4-FBE0197B8069}"/>
              </a:ext>
            </a:extLst>
          </p:cNvPr>
          <p:cNvSpPr/>
          <p:nvPr/>
        </p:nvSpPr>
        <p:spPr>
          <a:xfrm>
            <a:off x="9163371" y="5049584"/>
            <a:ext cx="2057079"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75507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pic>
        <p:nvPicPr>
          <p:cNvPr id="4" name="図 3">
            <a:extLst>
              <a:ext uri="{FF2B5EF4-FFF2-40B4-BE49-F238E27FC236}">
                <a16:creationId xmlns:a16="http://schemas.microsoft.com/office/drawing/2014/main" id="{1FBAD0DC-9204-EC26-45AD-8197A2C9FF7F}"/>
              </a:ext>
            </a:extLst>
          </p:cNvPr>
          <p:cNvPicPr>
            <a:picLocks noChangeAspect="1"/>
          </p:cNvPicPr>
          <p:nvPr/>
        </p:nvPicPr>
        <p:blipFill>
          <a:blip r:embed="rId2"/>
          <a:stretch>
            <a:fillRect/>
          </a:stretch>
        </p:blipFill>
        <p:spPr>
          <a:xfrm>
            <a:off x="267629" y="2743200"/>
            <a:ext cx="3807705" cy="3185749"/>
          </a:xfrm>
          <a:prstGeom prst="rect">
            <a:avLst/>
          </a:prstGeom>
        </p:spPr>
      </p:pic>
      <p:pic>
        <p:nvPicPr>
          <p:cNvPr id="8" name="図 7">
            <a:extLst>
              <a:ext uri="{FF2B5EF4-FFF2-40B4-BE49-F238E27FC236}">
                <a16:creationId xmlns:a16="http://schemas.microsoft.com/office/drawing/2014/main" id="{B8D2732D-D16E-18D0-12FE-825E9A1C72D6}"/>
              </a:ext>
            </a:extLst>
          </p:cNvPr>
          <p:cNvPicPr>
            <a:picLocks noChangeAspect="1"/>
          </p:cNvPicPr>
          <p:nvPr/>
        </p:nvPicPr>
        <p:blipFill>
          <a:blip r:embed="rId3"/>
          <a:stretch>
            <a:fillRect/>
          </a:stretch>
        </p:blipFill>
        <p:spPr>
          <a:xfrm>
            <a:off x="4265689" y="2743200"/>
            <a:ext cx="3807704" cy="3185748"/>
          </a:xfrm>
          <a:prstGeom prst="rect">
            <a:avLst/>
          </a:prstGeom>
        </p:spPr>
      </p:pic>
      <p:sp>
        <p:nvSpPr>
          <p:cNvPr id="2" name="テキスト ボックス 1">
            <a:extLst>
              <a:ext uri="{FF2B5EF4-FFF2-40B4-BE49-F238E27FC236}">
                <a16:creationId xmlns:a16="http://schemas.microsoft.com/office/drawing/2014/main" id="{EFC77978-D69F-19A7-D1EB-71B3DE27C64A}"/>
              </a:ext>
            </a:extLst>
          </p:cNvPr>
          <p:cNvSpPr txBox="1"/>
          <p:nvPr/>
        </p:nvSpPr>
        <p:spPr>
          <a:xfrm>
            <a:off x="267628" y="1496260"/>
            <a:ext cx="3671325" cy="584775"/>
          </a:xfrm>
          <a:prstGeom prst="rect">
            <a:avLst/>
          </a:prstGeom>
          <a:noFill/>
        </p:spPr>
        <p:txBody>
          <a:bodyPr wrap="square" rtlCol="0">
            <a:spAutoFit/>
          </a:bodyPr>
          <a:lstStyle/>
          <a:p>
            <a:r>
              <a:rPr kumimoji="1" lang="ja-JP" altLang="en-US" sz="1600"/>
              <a:t>㉗以下の画面が表示されるので、「</a:t>
            </a:r>
            <a:r>
              <a:rPr kumimoji="1" lang="en-US" altLang="ja-JP" sz="1600"/>
              <a:t>×</a:t>
            </a:r>
            <a:r>
              <a:rPr kumimoji="1" lang="ja-JP" altLang="en-US" sz="1600"/>
              <a:t>」ボタンで画面を閉じます。</a:t>
            </a:r>
          </a:p>
        </p:txBody>
      </p:sp>
      <p:sp>
        <p:nvSpPr>
          <p:cNvPr id="5" name="テキスト ボックス 4">
            <a:extLst>
              <a:ext uri="{FF2B5EF4-FFF2-40B4-BE49-F238E27FC236}">
                <a16:creationId xmlns:a16="http://schemas.microsoft.com/office/drawing/2014/main" id="{A51F0297-E798-802D-01C5-7BE7F7DD7ED6}"/>
              </a:ext>
            </a:extLst>
          </p:cNvPr>
          <p:cNvSpPr txBox="1"/>
          <p:nvPr/>
        </p:nvSpPr>
        <p:spPr>
          <a:xfrm>
            <a:off x="4178762" y="1491712"/>
            <a:ext cx="3619599" cy="584775"/>
          </a:xfrm>
          <a:prstGeom prst="rect">
            <a:avLst/>
          </a:prstGeom>
          <a:noFill/>
        </p:spPr>
        <p:txBody>
          <a:bodyPr wrap="square" rtlCol="0">
            <a:spAutoFit/>
          </a:bodyPr>
          <a:lstStyle/>
          <a:p>
            <a:r>
              <a:rPr lang="ja-JP" altLang="en-US" sz="1600"/>
              <a:t>㉘以下の画面が表示されインストールは完了です。</a:t>
            </a:r>
            <a:endParaRPr kumimoji="1" lang="ja-JP" altLang="en-US" sz="1600"/>
          </a:p>
        </p:txBody>
      </p:sp>
      <p:sp>
        <p:nvSpPr>
          <p:cNvPr id="6" name="正方形/長方形 5">
            <a:extLst>
              <a:ext uri="{FF2B5EF4-FFF2-40B4-BE49-F238E27FC236}">
                <a16:creationId xmlns:a16="http://schemas.microsoft.com/office/drawing/2014/main" id="{F8917DAF-2A79-7F1D-9D1B-F73195845E6B}"/>
              </a:ext>
            </a:extLst>
          </p:cNvPr>
          <p:cNvSpPr/>
          <p:nvPr/>
        </p:nvSpPr>
        <p:spPr>
          <a:xfrm>
            <a:off x="3743325" y="3093313"/>
            <a:ext cx="427186"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37863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sp>
        <p:nvSpPr>
          <p:cNvPr id="3" name="正方形/長方形 2">
            <a:extLst>
              <a:ext uri="{FF2B5EF4-FFF2-40B4-BE49-F238E27FC236}">
                <a16:creationId xmlns:a16="http://schemas.microsoft.com/office/drawing/2014/main" id="{D58954C3-9D54-0484-A2B9-E829E37C3DC0}"/>
              </a:ext>
            </a:extLst>
          </p:cNvPr>
          <p:cNvSpPr/>
          <p:nvPr/>
        </p:nvSpPr>
        <p:spPr>
          <a:xfrm>
            <a:off x="1291739" y="4737874"/>
            <a:ext cx="10614509" cy="1711310"/>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9297904-F282-752C-14FE-FD3DCEB5C179}"/>
              </a:ext>
            </a:extLst>
          </p:cNvPr>
          <p:cNvSpPr/>
          <p:nvPr/>
        </p:nvSpPr>
        <p:spPr>
          <a:xfrm>
            <a:off x="4093699" y="2602518"/>
            <a:ext cx="7812551"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3E69A09-2070-20E9-0A19-4351342A271F}"/>
              </a:ext>
            </a:extLst>
          </p:cNvPr>
          <p:cNvSpPr/>
          <p:nvPr/>
        </p:nvSpPr>
        <p:spPr>
          <a:xfrm>
            <a:off x="661181" y="2602518"/>
            <a:ext cx="436099"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63D5B33-04DF-AC14-9335-B08424E50CBA}"/>
              </a:ext>
            </a:extLst>
          </p:cNvPr>
          <p:cNvSpPr/>
          <p:nvPr/>
        </p:nvSpPr>
        <p:spPr>
          <a:xfrm>
            <a:off x="956603" y="3855391"/>
            <a:ext cx="295422"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0F2C7A59-6E35-DF68-CCA0-560D815CD598}"/>
              </a:ext>
            </a:extLst>
          </p:cNvPr>
          <p:cNvCxnSpPr>
            <a:cxnSpLocks/>
            <a:stCxn id="10" idx="3"/>
            <a:endCxn id="13" idx="1"/>
          </p:cNvCxnSpPr>
          <p:nvPr/>
        </p:nvCxnSpPr>
        <p:spPr>
          <a:xfrm>
            <a:off x="1252025" y="4178948"/>
            <a:ext cx="27127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9328254-46EB-052D-33B7-B8767172FE6E}"/>
              </a:ext>
            </a:extLst>
          </p:cNvPr>
          <p:cNvSpPr/>
          <p:nvPr/>
        </p:nvSpPr>
        <p:spPr>
          <a:xfrm>
            <a:off x="4416298" y="3855391"/>
            <a:ext cx="1092136"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F82A990-1B33-9896-3826-4575353925E2}"/>
              </a:ext>
            </a:extLst>
          </p:cNvPr>
          <p:cNvSpPr/>
          <p:nvPr/>
        </p:nvSpPr>
        <p:spPr>
          <a:xfrm>
            <a:off x="3964744" y="3855391"/>
            <a:ext cx="451553"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B82C300-7533-6DDB-A42B-E1014FAB640F}"/>
              </a:ext>
            </a:extLst>
          </p:cNvPr>
          <p:cNvSpPr txBox="1"/>
          <p:nvPr/>
        </p:nvSpPr>
        <p:spPr>
          <a:xfrm>
            <a:off x="4389121" y="3920662"/>
            <a:ext cx="1063112" cy="523220"/>
          </a:xfrm>
          <a:prstGeom prst="rect">
            <a:avLst/>
          </a:prstGeom>
          <a:noFill/>
        </p:spPr>
        <p:txBody>
          <a:bodyPr wrap="none" rtlCol="0">
            <a:spAutoFit/>
          </a:bodyPr>
          <a:lstStyle/>
          <a:p>
            <a:pPr algn="ctr"/>
            <a:r>
              <a:rPr lang="en-US" altLang="ja-JP" sz="1400"/>
              <a:t>G</a:t>
            </a:r>
            <a:r>
              <a:rPr kumimoji="1" lang="en-US" altLang="ja-JP" sz="1400"/>
              <a:t>ateWay</a:t>
            </a:r>
          </a:p>
          <a:p>
            <a:pPr algn="ctr"/>
            <a:r>
              <a:rPr kumimoji="1" lang="en-US" altLang="ja-JP" sz="1400"/>
              <a:t>(NAT)</a:t>
            </a:r>
            <a:endParaRPr kumimoji="1" lang="ja-JP" altLang="en-US" sz="1400"/>
          </a:p>
        </p:txBody>
      </p:sp>
      <p:sp>
        <p:nvSpPr>
          <p:cNvPr id="15" name="正方形/長方形 14">
            <a:extLst>
              <a:ext uri="{FF2B5EF4-FFF2-40B4-BE49-F238E27FC236}">
                <a16:creationId xmlns:a16="http://schemas.microsoft.com/office/drawing/2014/main" id="{3B2A408B-8BF9-4F7D-8868-7A47143359CB}"/>
              </a:ext>
            </a:extLst>
          </p:cNvPr>
          <p:cNvSpPr/>
          <p:nvPr/>
        </p:nvSpPr>
        <p:spPr>
          <a:xfrm>
            <a:off x="5508434" y="3855391"/>
            <a:ext cx="295422" cy="647114"/>
          </a:xfrm>
          <a:prstGeom prst="rect">
            <a:avLst/>
          </a:prstGeom>
          <a:ln w="2540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EE8D92DD-5086-91F9-8485-FEFB742AB9B3}"/>
              </a:ext>
            </a:extLst>
          </p:cNvPr>
          <p:cNvCxnSpPr>
            <a:cxnSpLocks/>
            <a:stCxn id="15" idx="3"/>
          </p:cNvCxnSpPr>
          <p:nvPr/>
        </p:nvCxnSpPr>
        <p:spPr>
          <a:xfrm>
            <a:off x="5803856" y="4178948"/>
            <a:ext cx="5334197" cy="2135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CEF610E-54D0-EB00-D0BF-2A04437C8FBB}"/>
              </a:ext>
            </a:extLst>
          </p:cNvPr>
          <p:cNvSpPr txBox="1"/>
          <p:nvPr/>
        </p:nvSpPr>
        <p:spPr>
          <a:xfrm>
            <a:off x="7863672" y="4252959"/>
            <a:ext cx="2390398" cy="276999"/>
          </a:xfrm>
          <a:prstGeom prst="rect">
            <a:avLst/>
          </a:prstGeom>
          <a:noFill/>
        </p:spPr>
        <p:txBody>
          <a:bodyPr wrap="none" rtlCol="0">
            <a:spAutoFit/>
          </a:bodyPr>
          <a:lstStyle/>
          <a:p>
            <a:r>
              <a:rPr lang="en-US" altLang="ja-JP" sz="1200"/>
              <a:t>NAT Network: 10.0.2.x/24</a:t>
            </a:r>
            <a:endParaRPr kumimoji="1" lang="ja-JP" altLang="en-US" sz="1200"/>
          </a:p>
        </p:txBody>
      </p:sp>
      <p:sp>
        <p:nvSpPr>
          <p:cNvPr id="18" name="テキスト ボックス 17">
            <a:extLst>
              <a:ext uri="{FF2B5EF4-FFF2-40B4-BE49-F238E27FC236}">
                <a16:creationId xmlns:a16="http://schemas.microsoft.com/office/drawing/2014/main" id="{EF8F840B-11A1-BF41-41CC-900D450E911B}"/>
              </a:ext>
            </a:extLst>
          </p:cNvPr>
          <p:cNvSpPr txBox="1"/>
          <p:nvPr/>
        </p:nvSpPr>
        <p:spPr>
          <a:xfrm>
            <a:off x="5803856" y="3876746"/>
            <a:ext cx="328936" cy="276999"/>
          </a:xfrm>
          <a:prstGeom prst="rect">
            <a:avLst/>
          </a:prstGeom>
          <a:noFill/>
        </p:spPr>
        <p:txBody>
          <a:bodyPr wrap="none" rtlCol="0">
            <a:spAutoFit/>
          </a:bodyPr>
          <a:lstStyle/>
          <a:p>
            <a:r>
              <a:rPr kumimoji="1" lang="en-US" altLang="ja-JP" sz="1200"/>
              <a:t>.1</a:t>
            </a:r>
            <a:endParaRPr kumimoji="1" lang="ja-JP" altLang="en-US" sz="1200"/>
          </a:p>
        </p:txBody>
      </p:sp>
      <p:sp>
        <p:nvSpPr>
          <p:cNvPr id="19" name="テキスト ボックス 18">
            <a:extLst>
              <a:ext uri="{FF2B5EF4-FFF2-40B4-BE49-F238E27FC236}">
                <a16:creationId xmlns:a16="http://schemas.microsoft.com/office/drawing/2014/main" id="{DD7FDD79-C28B-D806-4CAE-6C8944FBE992}"/>
              </a:ext>
            </a:extLst>
          </p:cNvPr>
          <p:cNvSpPr txBox="1"/>
          <p:nvPr/>
        </p:nvSpPr>
        <p:spPr>
          <a:xfrm>
            <a:off x="1811088" y="4225505"/>
            <a:ext cx="1723549" cy="276999"/>
          </a:xfrm>
          <a:prstGeom prst="rect">
            <a:avLst/>
          </a:prstGeom>
          <a:noFill/>
        </p:spPr>
        <p:txBody>
          <a:bodyPr wrap="none" rtlCol="0">
            <a:spAutoFit/>
          </a:bodyPr>
          <a:lstStyle/>
          <a:p>
            <a:r>
              <a:rPr lang="en-US" altLang="ja-JP" sz="1200"/>
              <a:t>192.168.145.x/24</a:t>
            </a:r>
            <a:endParaRPr kumimoji="1" lang="ja-JP" altLang="en-US" sz="1200"/>
          </a:p>
        </p:txBody>
      </p:sp>
      <p:sp>
        <p:nvSpPr>
          <p:cNvPr id="20" name="テキスト ボックス 19">
            <a:extLst>
              <a:ext uri="{FF2B5EF4-FFF2-40B4-BE49-F238E27FC236}">
                <a16:creationId xmlns:a16="http://schemas.microsoft.com/office/drawing/2014/main" id="{29B4D1B6-DBFD-CEB4-95C6-F7BE8FB7D4F6}"/>
              </a:ext>
            </a:extLst>
          </p:cNvPr>
          <p:cNvSpPr txBox="1"/>
          <p:nvPr/>
        </p:nvSpPr>
        <p:spPr>
          <a:xfrm>
            <a:off x="3443805" y="3890906"/>
            <a:ext cx="562975" cy="276999"/>
          </a:xfrm>
          <a:prstGeom prst="rect">
            <a:avLst/>
          </a:prstGeom>
          <a:noFill/>
        </p:spPr>
        <p:txBody>
          <a:bodyPr wrap="none" rtlCol="0">
            <a:spAutoFit/>
          </a:bodyPr>
          <a:lstStyle/>
          <a:p>
            <a:r>
              <a:rPr kumimoji="1" lang="en-US" altLang="ja-JP" sz="1200"/>
              <a:t>.130</a:t>
            </a:r>
            <a:endParaRPr kumimoji="1" lang="ja-JP" altLang="en-US" sz="1200"/>
          </a:p>
        </p:txBody>
      </p:sp>
      <p:sp>
        <p:nvSpPr>
          <p:cNvPr id="21" name="テキスト ボックス 20">
            <a:extLst>
              <a:ext uri="{FF2B5EF4-FFF2-40B4-BE49-F238E27FC236}">
                <a16:creationId xmlns:a16="http://schemas.microsoft.com/office/drawing/2014/main" id="{2F455F14-712E-C1C9-0BA3-05E918D52A36}"/>
              </a:ext>
            </a:extLst>
          </p:cNvPr>
          <p:cNvSpPr txBox="1"/>
          <p:nvPr/>
        </p:nvSpPr>
        <p:spPr>
          <a:xfrm>
            <a:off x="1224848" y="3898271"/>
            <a:ext cx="349776" cy="276999"/>
          </a:xfrm>
          <a:prstGeom prst="rect">
            <a:avLst/>
          </a:prstGeom>
          <a:noFill/>
        </p:spPr>
        <p:txBody>
          <a:bodyPr wrap="none" rtlCol="0">
            <a:spAutoFit/>
          </a:bodyPr>
          <a:lstStyle/>
          <a:p>
            <a:r>
              <a:rPr lang="en-US" altLang="ja-JP" sz="1200"/>
              <a:t>.2</a:t>
            </a:r>
            <a:endParaRPr kumimoji="1" lang="ja-JP" altLang="en-US" sz="1200"/>
          </a:p>
        </p:txBody>
      </p:sp>
      <p:sp>
        <p:nvSpPr>
          <p:cNvPr id="22" name="正方形/長方形 21">
            <a:extLst>
              <a:ext uri="{FF2B5EF4-FFF2-40B4-BE49-F238E27FC236}">
                <a16:creationId xmlns:a16="http://schemas.microsoft.com/office/drawing/2014/main" id="{A83B284E-EBE0-6FED-914D-CB11A76314FE}"/>
              </a:ext>
            </a:extLst>
          </p:cNvPr>
          <p:cNvSpPr/>
          <p:nvPr/>
        </p:nvSpPr>
        <p:spPr>
          <a:xfrm>
            <a:off x="9551963" y="3089143"/>
            <a:ext cx="1586090" cy="591504"/>
          </a:xfrm>
          <a:prstGeom prst="rect">
            <a:avLst/>
          </a:prstGeom>
          <a:solidFill>
            <a:srgbClr val="FFFF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9EF214C9-E0BB-2705-B51D-47DFEC54A287}"/>
              </a:ext>
            </a:extLst>
          </p:cNvPr>
          <p:cNvCxnSpPr>
            <a:cxnSpLocks/>
            <a:endCxn id="22" idx="2"/>
          </p:cNvCxnSpPr>
          <p:nvPr/>
        </p:nvCxnSpPr>
        <p:spPr>
          <a:xfrm flipV="1">
            <a:off x="10345008" y="3680647"/>
            <a:ext cx="0" cy="54485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839F91DA-7FFE-D0D2-0CE0-FCA1164D418A}"/>
              </a:ext>
            </a:extLst>
          </p:cNvPr>
          <p:cNvSpPr/>
          <p:nvPr/>
        </p:nvSpPr>
        <p:spPr>
          <a:xfrm>
            <a:off x="140677" y="2602518"/>
            <a:ext cx="592001" cy="22086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C392EF88-EDCF-42A1-0731-CC6FE49C3D35}"/>
              </a:ext>
            </a:extLst>
          </p:cNvPr>
          <p:cNvSpPr txBox="1"/>
          <p:nvPr/>
        </p:nvSpPr>
        <p:spPr>
          <a:xfrm>
            <a:off x="9886470" y="2713439"/>
            <a:ext cx="857927" cy="369332"/>
          </a:xfrm>
          <a:prstGeom prst="rect">
            <a:avLst/>
          </a:prstGeom>
          <a:noFill/>
        </p:spPr>
        <p:txBody>
          <a:bodyPr wrap="none" rtlCol="0">
            <a:spAutoFit/>
          </a:bodyPr>
          <a:lstStyle/>
          <a:p>
            <a:r>
              <a:rPr kumimoji="1" lang="en-US" altLang="ja-JP"/>
              <a:t>Linux</a:t>
            </a:r>
          </a:p>
        </p:txBody>
      </p:sp>
      <p:cxnSp>
        <p:nvCxnSpPr>
          <p:cNvPr id="30" name="直線コネクタ 29">
            <a:extLst>
              <a:ext uri="{FF2B5EF4-FFF2-40B4-BE49-F238E27FC236}">
                <a16:creationId xmlns:a16="http://schemas.microsoft.com/office/drawing/2014/main" id="{C9D52B4C-11ED-F96B-854D-B5192610E82A}"/>
              </a:ext>
            </a:extLst>
          </p:cNvPr>
          <p:cNvCxnSpPr>
            <a:cxnSpLocks/>
          </p:cNvCxnSpPr>
          <p:nvPr/>
        </p:nvCxnSpPr>
        <p:spPr>
          <a:xfrm>
            <a:off x="10387783" y="5528602"/>
            <a:ext cx="0" cy="6330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70B08A1-662C-19A4-4B5C-ABFBCEF967CD}"/>
              </a:ext>
            </a:extLst>
          </p:cNvPr>
          <p:cNvCxnSpPr>
            <a:cxnSpLocks/>
          </p:cNvCxnSpPr>
          <p:nvPr/>
        </p:nvCxnSpPr>
        <p:spPr>
          <a:xfrm>
            <a:off x="3964744" y="5774787"/>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A0E75A2-288A-1467-CC5E-A0F4410804B5}"/>
              </a:ext>
            </a:extLst>
          </p:cNvPr>
          <p:cNvCxnSpPr>
            <a:cxnSpLocks/>
          </p:cNvCxnSpPr>
          <p:nvPr/>
        </p:nvCxnSpPr>
        <p:spPr>
          <a:xfrm>
            <a:off x="3964744" y="6020972"/>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A724ECF-B25B-49DD-A92C-686096EED06F}"/>
              </a:ext>
            </a:extLst>
          </p:cNvPr>
          <p:cNvSpPr/>
          <p:nvPr/>
        </p:nvSpPr>
        <p:spPr>
          <a:xfrm>
            <a:off x="3964743" y="5062521"/>
            <a:ext cx="656327" cy="10991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38" name="直線矢印コネクタ 37">
            <a:extLst>
              <a:ext uri="{FF2B5EF4-FFF2-40B4-BE49-F238E27FC236}">
                <a16:creationId xmlns:a16="http://schemas.microsoft.com/office/drawing/2014/main" id="{0FAF52B8-EC29-F6FE-8FCC-FED7B3DAB462}"/>
              </a:ext>
            </a:extLst>
          </p:cNvPr>
          <p:cNvCxnSpPr>
            <a:cxnSpLocks/>
          </p:cNvCxnSpPr>
          <p:nvPr/>
        </p:nvCxnSpPr>
        <p:spPr>
          <a:xfrm>
            <a:off x="2715065" y="578650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D59AD69C-1069-54FB-6F15-25016142CFC5}"/>
              </a:ext>
            </a:extLst>
          </p:cNvPr>
          <p:cNvCxnSpPr>
            <a:cxnSpLocks/>
          </p:cNvCxnSpPr>
          <p:nvPr/>
        </p:nvCxnSpPr>
        <p:spPr>
          <a:xfrm>
            <a:off x="2715065" y="6023315"/>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7DB0807-B82B-B17F-97D1-10EF5AAEDA54}"/>
              </a:ext>
            </a:extLst>
          </p:cNvPr>
          <p:cNvSpPr txBox="1"/>
          <p:nvPr/>
        </p:nvSpPr>
        <p:spPr>
          <a:xfrm>
            <a:off x="1526343" y="5798229"/>
            <a:ext cx="1879041" cy="253916"/>
          </a:xfrm>
          <a:prstGeom prst="rect">
            <a:avLst/>
          </a:prstGeom>
          <a:noFill/>
        </p:spPr>
        <p:txBody>
          <a:bodyPr wrap="none" rtlCol="0">
            <a:spAutoFit/>
          </a:bodyPr>
          <a:lstStyle/>
          <a:p>
            <a:r>
              <a:rPr kumimoji="1" lang="en-US" altLang="ja-JP" sz="1050"/>
              <a:t>ip:</a:t>
            </a:r>
            <a:r>
              <a:rPr lang="en-US" altLang="ja-JP" sz="1050"/>
              <a:t>127.0.0.1</a:t>
            </a:r>
            <a:r>
              <a:rPr kumimoji="1" lang="en-US" altLang="ja-JP" sz="1050"/>
              <a:t> port:5432</a:t>
            </a:r>
            <a:endParaRPr kumimoji="1" lang="ja-JP" altLang="en-US" sz="1050"/>
          </a:p>
        </p:txBody>
      </p:sp>
      <p:sp>
        <p:nvSpPr>
          <p:cNvPr id="41" name="テキスト ボックス 40">
            <a:extLst>
              <a:ext uri="{FF2B5EF4-FFF2-40B4-BE49-F238E27FC236}">
                <a16:creationId xmlns:a16="http://schemas.microsoft.com/office/drawing/2014/main" id="{8B55F6BB-95DF-FB13-9513-5D4678B905DA}"/>
              </a:ext>
            </a:extLst>
          </p:cNvPr>
          <p:cNvSpPr txBox="1"/>
          <p:nvPr/>
        </p:nvSpPr>
        <p:spPr>
          <a:xfrm>
            <a:off x="1538066" y="5556730"/>
            <a:ext cx="1879041" cy="253916"/>
          </a:xfrm>
          <a:prstGeom prst="rect">
            <a:avLst/>
          </a:prstGeom>
          <a:noFill/>
        </p:spPr>
        <p:txBody>
          <a:bodyPr wrap="none" rtlCol="0">
            <a:spAutoFit/>
          </a:bodyPr>
          <a:lstStyle/>
          <a:p>
            <a:r>
              <a:rPr kumimoji="1" lang="en-US" altLang="ja-JP" sz="1050"/>
              <a:t>ip:</a:t>
            </a:r>
            <a:r>
              <a:rPr lang="en-US" altLang="ja-JP" sz="1050"/>
              <a:t>127.0.0.1</a:t>
            </a:r>
            <a:r>
              <a:rPr kumimoji="1" lang="en-US" altLang="ja-JP" sz="1050"/>
              <a:t> port:2235</a:t>
            </a:r>
            <a:endParaRPr kumimoji="1" lang="ja-JP" altLang="en-US" sz="1050"/>
          </a:p>
        </p:txBody>
      </p:sp>
      <p:sp>
        <p:nvSpPr>
          <p:cNvPr id="46" name="テキスト ボックス 45">
            <a:extLst>
              <a:ext uri="{FF2B5EF4-FFF2-40B4-BE49-F238E27FC236}">
                <a16:creationId xmlns:a16="http://schemas.microsoft.com/office/drawing/2014/main" id="{FE5C5D4E-A075-9CA2-E8DE-8C1ECA0FB6D8}"/>
              </a:ext>
            </a:extLst>
          </p:cNvPr>
          <p:cNvSpPr txBox="1"/>
          <p:nvPr/>
        </p:nvSpPr>
        <p:spPr>
          <a:xfrm>
            <a:off x="7720821" y="5802910"/>
            <a:ext cx="1896673" cy="253916"/>
          </a:xfrm>
          <a:prstGeom prst="rect">
            <a:avLst/>
          </a:prstGeom>
          <a:noFill/>
        </p:spPr>
        <p:txBody>
          <a:bodyPr wrap="none" rtlCol="0">
            <a:spAutoFit/>
          </a:bodyPr>
          <a:lstStyle/>
          <a:p>
            <a:r>
              <a:rPr kumimoji="1" lang="en-US" altLang="ja-JP" sz="1050"/>
              <a:t>ip:10.0.2.20 port:5432</a:t>
            </a:r>
            <a:endParaRPr kumimoji="1" lang="ja-JP" altLang="en-US" sz="1050"/>
          </a:p>
        </p:txBody>
      </p:sp>
      <p:sp>
        <p:nvSpPr>
          <p:cNvPr id="47" name="テキスト ボックス 46">
            <a:extLst>
              <a:ext uri="{FF2B5EF4-FFF2-40B4-BE49-F238E27FC236}">
                <a16:creationId xmlns:a16="http://schemas.microsoft.com/office/drawing/2014/main" id="{39EC1679-9B2F-2746-7978-2C1F0BFBD3F4}"/>
              </a:ext>
            </a:extLst>
          </p:cNvPr>
          <p:cNvSpPr txBox="1"/>
          <p:nvPr/>
        </p:nvSpPr>
        <p:spPr>
          <a:xfrm>
            <a:off x="7704410" y="5561409"/>
            <a:ext cx="1691489" cy="253916"/>
          </a:xfrm>
          <a:prstGeom prst="rect">
            <a:avLst/>
          </a:prstGeom>
          <a:noFill/>
        </p:spPr>
        <p:txBody>
          <a:bodyPr wrap="none" rtlCol="0">
            <a:spAutoFit/>
          </a:bodyPr>
          <a:lstStyle/>
          <a:p>
            <a:r>
              <a:rPr kumimoji="1" lang="en-US" altLang="ja-JP" sz="1050"/>
              <a:t>ip:10.0.2.20 port:22</a:t>
            </a:r>
            <a:endParaRPr kumimoji="1" lang="ja-JP" altLang="en-US" sz="1050"/>
          </a:p>
        </p:txBody>
      </p:sp>
      <p:sp>
        <p:nvSpPr>
          <p:cNvPr id="48" name="テキスト ボックス 47">
            <a:extLst>
              <a:ext uri="{FF2B5EF4-FFF2-40B4-BE49-F238E27FC236}">
                <a16:creationId xmlns:a16="http://schemas.microsoft.com/office/drawing/2014/main" id="{1AD83246-5975-3431-F837-4443D127A674}"/>
              </a:ext>
            </a:extLst>
          </p:cNvPr>
          <p:cNvSpPr txBox="1"/>
          <p:nvPr/>
        </p:nvSpPr>
        <p:spPr>
          <a:xfrm rot="16200000">
            <a:off x="3690531" y="5408895"/>
            <a:ext cx="1172116" cy="369332"/>
          </a:xfrm>
          <a:prstGeom prst="rect">
            <a:avLst/>
          </a:prstGeom>
          <a:noFill/>
        </p:spPr>
        <p:txBody>
          <a:bodyPr wrap="none" rtlCol="0">
            <a:spAutoFit/>
          </a:bodyPr>
          <a:lstStyle/>
          <a:p>
            <a:r>
              <a:rPr kumimoji="1" lang="en-US" altLang="ja-JP"/>
              <a:t>NAT</a:t>
            </a:r>
            <a:r>
              <a:rPr kumimoji="1" lang="ja-JP" altLang="en-US"/>
              <a:t>変換</a:t>
            </a:r>
          </a:p>
        </p:txBody>
      </p:sp>
      <p:sp>
        <p:nvSpPr>
          <p:cNvPr id="50" name="テキスト ボックス 49">
            <a:extLst>
              <a:ext uri="{FF2B5EF4-FFF2-40B4-BE49-F238E27FC236}">
                <a16:creationId xmlns:a16="http://schemas.microsoft.com/office/drawing/2014/main" id="{4378DE3B-C8B7-D6D0-1820-33AD760C673A}"/>
              </a:ext>
            </a:extLst>
          </p:cNvPr>
          <p:cNvSpPr txBox="1"/>
          <p:nvPr/>
        </p:nvSpPr>
        <p:spPr>
          <a:xfrm>
            <a:off x="10315434" y="3703427"/>
            <a:ext cx="466794" cy="276999"/>
          </a:xfrm>
          <a:prstGeom prst="rect">
            <a:avLst/>
          </a:prstGeom>
          <a:noFill/>
        </p:spPr>
        <p:txBody>
          <a:bodyPr wrap="none" rtlCol="0">
            <a:spAutoFit/>
          </a:bodyPr>
          <a:lstStyle/>
          <a:p>
            <a:r>
              <a:rPr kumimoji="1" lang="en-US" altLang="ja-JP" sz="1200"/>
              <a:t>.20</a:t>
            </a:r>
            <a:endParaRPr kumimoji="1" lang="ja-JP" altLang="en-US" sz="1200"/>
          </a:p>
        </p:txBody>
      </p:sp>
      <p:sp>
        <p:nvSpPr>
          <p:cNvPr id="53" name="テキスト ボックス 52">
            <a:extLst>
              <a:ext uri="{FF2B5EF4-FFF2-40B4-BE49-F238E27FC236}">
                <a16:creationId xmlns:a16="http://schemas.microsoft.com/office/drawing/2014/main" id="{9111BE81-C895-C51B-8107-CDE681D0C5DF}"/>
              </a:ext>
            </a:extLst>
          </p:cNvPr>
          <p:cNvSpPr txBox="1"/>
          <p:nvPr/>
        </p:nvSpPr>
        <p:spPr>
          <a:xfrm>
            <a:off x="10387500" y="5593560"/>
            <a:ext cx="588623" cy="307777"/>
          </a:xfrm>
          <a:prstGeom prst="rect">
            <a:avLst/>
          </a:prstGeom>
          <a:noFill/>
        </p:spPr>
        <p:txBody>
          <a:bodyPr wrap="none" rtlCol="0">
            <a:spAutoFit/>
          </a:bodyPr>
          <a:lstStyle/>
          <a:p>
            <a:r>
              <a:rPr kumimoji="1" lang="en-US" altLang="ja-JP" sz="1400"/>
              <a:t>SSH</a:t>
            </a:r>
            <a:endParaRPr kumimoji="1" lang="ja-JP" altLang="en-US" sz="1400"/>
          </a:p>
        </p:txBody>
      </p:sp>
      <p:sp>
        <p:nvSpPr>
          <p:cNvPr id="54" name="テキスト ボックス 53">
            <a:extLst>
              <a:ext uri="{FF2B5EF4-FFF2-40B4-BE49-F238E27FC236}">
                <a16:creationId xmlns:a16="http://schemas.microsoft.com/office/drawing/2014/main" id="{7628AB22-653B-DF57-1C47-3FB09AAB478B}"/>
              </a:ext>
            </a:extLst>
          </p:cNvPr>
          <p:cNvSpPr txBox="1"/>
          <p:nvPr/>
        </p:nvSpPr>
        <p:spPr>
          <a:xfrm>
            <a:off x="10387018" y="5844196"/>
            <a:ext cx="1350050" cy="307777"/>
          </a:xfrm>
          <a:prstGeom prst="rect">
            <a:avLst/>
          </a:prstGeom>
          <a:noFill/>
        </p:spPr>
        <p:txBody>
          <a:bodyPr wrap="none" rtlCol="0">
            <a:spAutoFit/>
          </a:bodyPr>
          <a:lstStyle/>
          <a:p>
            <a:r>
              <a:rPr lang="en-US" altLang="ja-JP" sz="1400"/>
              <a:t>PostgreSQL</a:t>
            </a:r>
            <a:endParaRPr kumimoji="1" lang="ja-JP" altLang="en-US" sz="1400"/>
          </a:p>
        </p:txBody>
      </p:sp>
      <p:cxnSp>
        <p:nvCxnSpPr>
          <p:cNvPr id="55" name="直線矢印コネクタ 54">
            <a:extLst>
              <a:ext uri="{FF2B5EF4-FFF2-40B4-BE49-F238E27FC236}">
                <a16:creationId xmlns:a16="http://schemas.microsoft.com/office/drawing/2014/main" id="{D7A47BF8-B646-A22E-762C-7128406A72AB}"/>
              </a:ext>
            </a:extLst>
          </p:cNvPr>
          <p:cNvCxnSpPr>
            <a:cxnSpLocks/>
          </p:cNvCxnSpPr>
          <p:nvPr/>
        </p:nvCxnSpPr>
        <p:spPr>
          <a:xfrm>
            <a:off x="2075080" y="6352336"/>
            <a:ext cx="2014323" cy="0"/>
          </a:xfrm>
          <a:prstGeom prst="straightConnector1">
            <a:avLst/>
          </a:prstGeom>
          <a:ln w="254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3AB0786-6F38-51C3-87F5-D63CACEED165}"/>
              </a:ext>
            </a:extLst>
          </p:cNvPr>
          <p:cNvCxnSpPr>
            <a:cxnSpLocks/>
          </p:cNvCxnSpPr>
          <p:nvPr/>
        </p:nvCxnSpPr>
        <p:spPr>
          <a:xfrm flipH="1">
            <a:off x="3199359" y="6632135"/>
            <a:ext cx="5207534" cy="1558"/>
          </a:xfrm>
          <a:prstGeom prst="straightConnector1">
            <a:avLst/>
          </a:prstGeom>
          <a:ln w="25400">
            <a:solidFill>
              <a:srgbClr val="FF66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F7F635E-E38A-0132-BA25-70409F026748}"/>
              </a:ext>
            </a:extLst>
          </p:cNvPr>
          <p:cNvCxnSpPr>
            <a:cxnSpLocks/>
          </p:cNvCxnSpPr>
          <p:nvPr/>
        </p:nvCxnSpPr>
        <p:spPr>
          <a:xfrm>
            <a:off x="4108255" y="6257699"/>
            <a:ext cx="0" cy="219621"/>
          </a:xfrm>
          <a:prstGeom prst="straightConnector1">
            <a:avLst/>
          </a:prstGeom>
          <a:ln w="254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E4CDF4E1-7273-9F36-1FDD-DB5E81536793}"/>
              </a:ext>
            </a:extLst>
          </p:cNvPr>
          <p:cNvSpPr txBox="1"/>
          <p:nvPr/>
        </p:nvSpPr>
        <p:spPr>
          <a:xfrm>
            <a:off x="1202548" y="6151018"/>
            <a:ext cx="1107996" cy="369332"/>
          </a:xfrm>
          <a:prstGeom prst="rect">
            <a:avLst/>
          </a:prstGeom>
          <a:noFill/>
        </p:spPr>
        <p:txBody>
          <a:bodyPr wrap="none" rtlCol="0">
            <a:spAutoFit/>
          </a:bodyPr>
          <a:lstStyle/>
          <a:p>
            <a:r>
              <a:rPr lang="ja-JP" altLang="en-US"/>
              <a:t>疎通不可</a:t>
            </a:r>
            <a:endParaRPr kumimoji="1" lang="ja-JP" altLang="en-US"/>
          </a:p>
        </p:txBody>
      </p:sp>
      <p:sp>
        <p:nvSpPr>
          <p:cNvPr id="59" name="テキスト ボックス 58">
            <a:extLst>
              <a:ext uri="{FF2B5EF4-FFF2-40B4-BE49-F238E27FC236}">
                <a16:creationId xmlns:a16="http://schemas.microsoft.com/office/drawing/2014/main" id="{7D72045A-D0CD-7EC4-3F3A-90CE146172ED}"/>
              </a:ext>
            </a:extLst>
          </p:cNvPr>
          <p:cNvSpPr txBox="1"/>
          <p:nvPr/>
        </p:nvSpPr>
        <p:spPr>
          <a:xfrm>
            <a:off x="8326630" y="6443966"/>
            <a:ext cx="1018227" cy="369332"/>
          </a:xfrm>
          <a:prstGeom prst="rect">
            <a:avLst/>
          </a:prstGeom>
          <a:noFill/>
        </p:spPr>
        <p:txBody>
          <a:bodyPr wrap="none" rtlCol="0">
            <a:spAutoFit/>
          </a:bodyPr>
          <a:lstStyle/>
          <a:p>
            <a:r>
              <a:rPr lang="ja-JP" altLang="en-US"/>
              <a:t>疎通</a:t>
            </a:r>
            <a:r>
              <a:rPr lang="en-US" altLang="ja-JP"/>
              <a:t>OK</a:t>
            </a:r>
            <a:endParaRPr kumimoji="1" lang="ja-JP" altLang="en-US"/>
          </a:p>
        </p:txBody>
      </p:sp>
      <p:sp>
        <p:nvSpPr>
          <p:cNvPr id="60" name="テキスト ボックス 59">
            <a:extLst>
              <a:ext uri="{FF2B5EF4-FFF2-40B4-BE49-F238E27FC236}">
                <a16:creationId xmlns:a16="http://schemas.microsoft.com/office/drawing/2014/main" id="{EA4A376D-ECBB-5DD9-60C5-ECB9B68DE291}"/>
              </a:ext>
            </a:extLst>
          </p:cNvPr>
          <p:cNvSpPr txBox="1"/>
          <p:nvPr/>
        </p:nvSpPr>
        <p:spPr>
          <a:xfrm rot="16200000">
            <a:off x="-290945" y="3478826"/>
            <a:ext cx="1431802" cy="338554"/>
          </a:xfrm>
          <a:prstGeom prst="rect">
            <a:avLst/>
          </a:prstGeom>
          <a:noFill/>
        </p:spPr>
        <p:txBody>
          <a:bodyPr wrap="none" rtlCol="0">
            <a:spAutoFit/>
          </a:bodyPr>
          <a:lstStyle/>
          <a:p>
            <a:r>
              <a:rPr kumimoji="1" lang="ja-JP" altLang="en-US" sz="1600"/>
              <a:t>インターネット</a:t>
            </a:r>
          </a:p>
        </p:txBody>
      </p:sp>
      <p:sp>
        <p:nvSpPr>
          <p:cNvPr id="61" name="テキスト ボックス 60">
            <a:extLst>
              <a:ext uri="{FF2B5EF4-FFF2-40B4-BE49-F238E27FC236}">
                <a16:creationId xmlns:a16="http://schemas.microsoft.com/office/drawing/2014/main" id="{E65610F6-EA0C-6424-F505-659295128EC3}"/>
              </a:ext>
            </a:extLst>
          </p:cNvPr>
          <p:cNvSpPr txBox="1"/>
          <p:nvPr/>
        </p:nvSpPr>
        <p:spPr>
          <a:xfrm rot="16200000">
            <a:off x="485215" y="2888030"/>
            <a:ext cx="779381" cy="338554"/>
          </a:xfrm>
          <a:prstGeom prst="rect">
            <a:avLst/>
          </a:prstGeom>
          <a:noFill/>
        </p:spPr>
        <p:txBody>
          <a:bodyPr wrap="none" rtlCol="0">
            <a:spAutoFit/>
          </a:bodyPr>
          <a:lstStyle/>
          <a:p>
            <a:r>
              <a:rPr kumimoji="1" lang="ja-JP" altLang="en-US" sz="1600"/>
              <a:t>ルータ</a:t>
            </a:r>
          </a:p>
        </p:txBody>
      </p:sp>
      <p:sp>
        <p:nvSpPr>
          <p:cNvPr id="62" name="テキスト ボックス 61">
            <a:extLst>
              <a:ext uri="{FF2B5EF4-FFF2-40B4-BE49-F238E27FC236}">
                <a16:creationId xmlns:a16="http://schemas.microsoft.com/office/drawing/2014/main" id="{C8D36A05-D220-DDBC-A16C-5D2CA255DCD4}"/>
              </a:ext>
            </a:extLst>
          </p:cNvPr>
          <p:cNvSpPr txBox="1"/>
          <p:nvPr/>
        </p:nvSpPr>
        <p:spPr>
          <a:xfrm>
            <a:off x="5763336" y="4264396"/>
            <a:ext cx="1120820" cy="276999"/>
          </a:xfrm>
          <a:prstGeom prst="rect">
            <a:avLst/>
          </a:prstGeom>
          <a:noFill/>
        </p:spPr>
        <p:txBody>
          <a:bodyPr wrap="none" rtlCol="0">
            <a:spAutoFit/>
          </a:bodyPr>
          <a:lstStyle/>
          <a:p>
            <a:r>
              <a:rPr kumimoji="1" lang="en-US" altLang="ja-JP" sz="1200"/>
              <a:t>DHCP/DNS</a:t>
            </a:r>
            <a:endParaRPr kumimoji="1" lang="ja-JP" altLang="en-US" sz="1200"/>
          </a:p>
        </p:txBody>
      </p:sp>
      <p:sp>
        <p:nvSpPr>
          <p:cNvPr id="64" name="テキスト ボックス 63">
            <a:extLst>
              <a:ext uri="{FF2B5EF4-FFF2-40B4-BE49-F238E27FC236}">
                <a16:creationId xmlns:a16="http://schemas.microsoft.com/office/drawing/2014/main" id="{CDB7FFBF-9409-0D23-288F-C841E733ABA8}"/>
              </a:ext>
            </a:extLst>
          </p:cNvPr>
          <p:cNvSpPr txBox="1"/>
          <p:nvPr/>
        </p:nvSpPr>
        <p:spPr>
          <a:xfrm>
            <a:off x="9754435" y="3099446"/>
            <a:ext cx="1228221" cy="646331"/>
          </a:xfrm>
          <a:prstGeom prst="rect">
            <a:avLst/>
          </a:prstGeom>
          <a:noFill/>
        </p:spPr>
        <p:txBody>
          <a:bodyPr wrap="none" rtlCol="0">
            <a:spAutoFit/>
          </a:bodyPr>
          <a:lstStyle/>
          <a:p>
            <a:pPr algn="ctr"/>
            <a:r>
              <a:rPr kumimoji="1" lang="en-US" altLang="ja-JP"/>
              <a:t>DB</a:t>
            </a:r>
            <a:r>
              <a:rPr kumimoji="1" lang="ja-JP" altLang="en-US"/>
              <a:t>サーバ</a:t>
            </a:r>
            <a:endParaRPr kumimoji="1" lang="en-US" altLang="ja-JP"/>
          </a:p>
          <a:p>
            <a:pPr algn="ctr"/>
            <a:r>
              <a:rPr lang="en-US" altLang="ja-JP"/>
              <a:t>(VM)</a:t>
            </a:r>
            <a:endParaRPr kumimoji="1" lang="ja-JP" altLang="en-US"/>
          </a:p>
        </p:txBody>
      </p:sp>
      <p:sp>
        <p:nvSpPr>
          <p:cNvPr id="66" name="フリーフォーム: 図形 65">
            <a:extLst>
              <a:ext uri="{FF2B5EF4-FFF2-40B4-BE49-F238E27FC236}">
                <a16:creationId xmlns:a16="http://schemas.microsoft.com/office/drawing/2014/main" id="{AA146C04-552C-0475-860F-9B27DB884539}"/>
              </a:ext>
            </a:extLst>
          </p:cNvPr>
          <p:cNvSpPr/>
          <p:nvPr/>
        </p:nvSpPr>
        <p:spPr>
          <a:xfrm>
            <a:off x="4153013" y="3343564"/>
            <a:ext cx="6090114" cy="2940111"/>
          </a:xfrm>
          <a:custGeom>
            <a:avLst/>
            <a:gdLst>
              <a:gd name="connsiteX0" fmla="*/ 803922 w 6096358"/>
              <a:gd name="connsiteY0" fmla="*/ 0 h 3057237"/>
              <a:gd name="connsiteX1" fmla="*/ 28067 w 6096358"/>
              <a:gd name="connsiteY1" fmla="*/ 932873 h 3057237"/>
              <a:gd name="connsiteX2" fmla="*/ 1690613 w 6096358"/>
              <a:gd name="connsiteY2" fmla="*/ 2817091 h 3057237"/>
              <a:gd name="connsiteX3" fmla="*/ 5283558 w 6096358"/>
              <a:gd name="connsiteY3" fmla="*/ 2770909 h 3057237"/>
              <a:gd name="connsiteX4" fmla="*/ 6096358 w 6096358"/>
              <a:gd name="connsiteY4" fmla="*/ 443345 h 3057237"/>
              <a:gd name="connsiteX0" fmla="*/ 781921 w 6074357"/>
              <a:gd name="connsiteY0" fmla="*/ 0 h 3077844"/>
              <a:gd name="connsiteX1" fmla="*/ 6066 w 6074357"/>
              <a:gd name="connsiteY1" fmla="*/ 932873 h 3077844"/>
              <a:gd name="connsiteX2" fmla="*/ 1132902 w 6074357"/>
              <a:gd name="connsiteY2" fmla="*/ 2856511 h 3077844"/>
              <a:gd name="connsiteX3" fmla="*/ 5261557 w 6074357"/>
              <a:gd name="connsiteY3" fmla="*/ 2770909 h 3077844"/>
              <a:gd name="connsiteX4" fmla="*/ 6074357 w 6074357"/>
              <a:gd name="connsiteY4" fmla="*/ 443345 h 3077844"/>
              <a:gd name="connsiteX0" fmla="*/ 602572 w 6088972"/>
              <a:gd name="connsiteY0" fmla="*/ 0 h 3136973"/>
              <a:gd name="connsiteX1" fmla="*/ 20681 w 6088972"/>
              <a:gd name="connsiteY1" fmla="*/ 992002 h 3136973"/>
              <a:gd name="connsiteX2" fmla="*/ 1147517 w 6088972"/>
              <a:gd name="connsiteY2" fmla="*/ 2915640 h 3136973"/>
              <a:gd name="connsiteX3" fmla="*/ 5276172 w 6088972"/>
              <a:gd name="connsiteY3" fmla="*/ 2830038 h 3136973"/>
              <a:gd name="connsiteX4" fmla="*/ 6088972 w 6088972"/>
              <a:gd name="connsiteY4" fmla="*/ 502474 h 3136973"/>
              <a:gd name="connsiteX0" fmla="*/ 603714 w 6090114"/>
              <a:gd name="connsiteY0" fmla="*/ 0 h 3136973"/>
              <a:gd name="connsiteX1" fmla="*/ 21823 w 6090114"/>
              <a:gd name="connsiteY1" fmla="*/ 992002 h 3136973"/>
              <a:gd name="connsiteX2" fmla="*/ 1148659 w 6090114"/>
              <a:gd name="connsiteY2" fmla="*/ 2915640 h 3136973"/>
              <a:gd name="connsiteX3" fmla="*/ 5277314 w 6090114"/>
              <a:gd name="connsiteY3" fmla="*/ 2830038 h 3136973"/>
              <a:gd name="connsiteX4" fmla="*/ 6090114 w 6090114"/>
              <a:gd name="connsiteY4" fmla="*/ 502474 h 313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0114" h="3136973">
                <a:moveTo>
                  <a:pt x="603714" y="0"/>
                </a:moveTo>
                <a:cubicBezTo>
                  <a:pt x="123423" y="241535"/>
                  <a:pt x="-69001" y="506062"/>
                  <a:pt x="21823" y="992002"/>
                </a:cubicBezTo>
                <a:cubicBezTo>
                  <a:pt x="112647" y="1477942"/>
                  <a:pt x="272744" y="2609301"/>
                  <a:pt x="1148659" y="2915640"/>
                </a:cubicBezTo>
                <a:cubicBezTo>
                  <a:pt x="2024574" y="3221979"/>
                  <a:pt x="4543023" y="3225662"/>
                  <a:pt x="5277314" y="2830038"/>
                </a:cubicBezTo>
                <a:cubicBezTo>
                  <a:pt x="6011605" y="2434414"/>
                  <a:pt x="6050859" y="1468444"/>
                  <a:pt x="6090114" y="502474"/>
                </a:cubicBezTo>
              </a:path>
            </a:pathLst>
          </a:custGeom>
          <a:noFill/>
          <a:ln w="38100">
            <a:solidFill>
              <a:schemeClr val="accent6">
                <a:lumMod val="75000"/>
                <a:alpha val="58000"/>
              </a:schemeClr>
            </a:solidFill>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485079BB-967E-7AE0-8896-4253415B7220}"/>
              </a:ext>
            </a:extLst>
          </p:cNvPr>
          <p:cNvSpPr/>
          <p:nvPr/>
        </p:nvSpPr>
        <p:spPr>
          <a:xfrm>
            <a:off x="4216890" y="2802034"/>
            <a:ext cx="1586090" cy="772255"/>
          </a:xfrm>
          <a:prstGeom prst="rect">
            <a:avLst/>
          </a:prstGeom>
          <a:solidFill>
            <a:schemeClr val="accent4">
              <a:lumMod val="20000"/>
              <a:lumOff val="8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64C41735-050A-D211-1B8E-31B01F6112DC}"/>
              </a:ext>
            </a:extLst>
          </p:cNvPr>
          <p:cNvSpPr txBox="1"/>
          <p:nvPr/>
        </p:nvSpPr>
        <p:spPr>
          <a:xfrm>
            <a:off x="4272983" y="2832485"/>
            <a:ext cx="1518364" cy="738664"/>
          </a:xfrm>
          <a:prstGeom prst="rect">
            <a:avLst/>
          </a:prstGeom>
          <a:noFill/>
        </p:spPr>
        <p:txBody>
          <a:bodyPr wrap="none" rtlCol="0">
            <a:spAutoFit/>
          </a:bodyPr>
          <a:lstStyle/>
          <a:p>
            <a:r>
              <a:rPr kumimoji="1" lang="en-US" altLang="ja-JP" sz="1400"/>
              <a:t>VisualStudio/</a:t>
            </a:r>
          </a:p>
          <a:p>
            <a:r>
              <a:rPr lang="en-US" altLang="ja-JP" sz="1400"/>
              <a:t>pgAdmin</a:t>
            </a:r>
          </a:p>
          <a:p>
            <a:r>
              <a:rPr kumimoji="1" lang="en-US" altLang="ja-JP" sz="1400"/>
              <a:t>psqlODBC</a:t>
            </a:r>
            <a:endParaRPr kumimoji="1" lang="ja-JP" altLang="en-US" sz="1400"/>
          </a:p>
        </p:txBody>
      </p:sp>
      <p:cxnSp>
        <p:nvCxnSpPr>
          <p:cNvPr id="69" name="直線矢印コネクタ 68">
            <a:extLst>
              <a:ext uri="{FF2B5EF4-FFF2-40B4-BE49-F238E27FC236}">
                <a16:creationId xmlns:a16="http://schemas.microsoft.com/office/drawing/2014/main" id="{82C6B125-BD7E-6E60-CB69-40FB8EE27664}"/>
              </a:ext>
            </a:extLst>
          </p:cNvPr>
          <p:cNvCxnSpPr>
            <a:cxnSpLocks/>
          </p:cNvCxnSpPr>
          <p:nvPr/>
        </p:nvCxnSpPr>
        <p:spPr>
          <a:xfrm>
            <a:off x="5452233" y="3621341"/>
            <a:ext cx="0" cy="299321"/>
          </a:xfrm>
          <a:prstGeom prst="straightConnector1">
            <a:avLst/>
          </a:prstGeom>
          <a:ln w="254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B77E3F44-8822-E84B-4D9E-C71988E2DD7A}"/>
              </a:ext>
            </a:extLst>
          </p:cNvPr>
          <p:cNvSpPr txBox="1"/>
          <p:nvPr/>
        </p:nvSpPr>
        <p:spPr>
          <a:xfrm>
            <a:off x="5421468" y="3595998"/>
            <a:ext cx="748923" cy="261610"/>
          </a:xfrm>
          <a:prstGeom prst="rect">
            <a:avLst/>
          </a:prstGeom>
          <a:noFill/>
        </p:spPr>
        <p:txBody>
          <a:bodyPr wrap="none" rtlCol="0">
            <a:spAutoFit/>
          </a:bodyPr>
          <a:lstStyle/>
          <a:p>
            <a:r>
              <a:rPr lang="ja-JP" altLang="en-US" sz="1050"/>
              <a:t>疎通不可</a:t>
            </a:r>
            <a:endParaRPr kumimoji="1" lang="ja-JP" altLang="en-US" sz="1050"/>
          </a:p>
        </p:txBody>
      </p:sp>
      <p:sp>
        <p:nvSpPr>
          <p:cNvPr id="71" name="テキスト ボックス 70">
            <a:extLst>
              <a:ext uri="{FF2B5EF4-FFF2-40B4-BE49-F238E27FC236}">
                <a16:creationId xmlns:a16="http://schemas.microsoft.com/office/drawing/2014/main" id="{E98BEA79-D500-B030-90D5-AE988EA9D71E}"/>
              </a:ext>
            </a:extLst>
          </p:cNvPr>
          <p:cNvSpPr txBox="1"/>
          <p:nvPr/>
        </p:nvSpPr>
        <p:spPr>
          <a:xfrm>
            <a:off x="4089403" y="2215828"/>
            <a:ext cx="2430474" cy="369332"/>
          </a:xfrm>
          <a:prstGeom prst="rect">
            <a:avLst/>
          </a:prstGeom>
          <a:noFill/>
        </p:spPr>
        <p:txBody>
          <a:bodyPr wrap="none" rtlCol="0">
            <a:spAutoFit/>
          </a:bodyPr>
          <a:lstStyle/>
          <a:p>
            <a:r>
              <a:rPr kumimoji="1" lang="ja-JP" altLang="en-US"/>
              <a:t>実習用</a:t>
            </a:r>
            <a:r>
              <a:rPr kumimoji="1" lang="en-US" altLang="ja-JP"/>
              <a:t>PC</a:t>
            </a:r>
            <a:r>
              <a:rPr kumimoji="1" lang="ja-JP" altLang="en-US"/>
              <a:t>（ホスト</a:t>
            </a:r>
            <a:r>
              <a:rPr kumimoji="1" lang="en-US" altLang="ja-JP"/>
              <a:t>PC</a:t>
            </a:r>
            <a:r>
              <a:rPr kumimoji="1" lang="ja-JP" altLang="en-US"/>
              <a:t>）</a:t>
            </a:r>
          </a:p>
        </p:txBody>
      </p:sp>
      <p:pic>
        <p:nvPicPr>
          <p:cNvPr id="72" name="Picture 2" descr="マルのフリーイラスト - 丸印の無料素材 - チコデザ">
            <a:extLst>
              <a:ext uri="{FF2B5EF4-FFF2-40B4-BE49-F238E27FC236}">
                <a16:creationId xmlns:a16="http://schemas.microsoft.com/office/drawing/2014/main" id="{1C24945E-3007-734B-903D-821074A2E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792" y="6308948"/>
            <a:ext cx="780931" cy="63920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バツマークのフリーイラスト - バッテン印の無料素材 - チコデザ">
            <a:extLst>
              <a:ext uri="{FF2B5EF4-FFF2-40B4-BE49-F238E27FC236}">
                <a16:creationId xmlns:a16="http://schemas.microsoft.com/office/drawing/2014/main" id="{93FBDC78-EA9E-3E21-BBA2-1D3A03E6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330" y="5998084"/>
            <a:ext cx="878998" cy="71947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CF936DB-50AF-69A6-9BFD-9B4D584BB841}"/>
              </a:ext>
            </a:extLst>
          </p:cNvPr>
          <p:cNvSpPr txBox="1"/>
          <p:nvPr/>
        </p:nvSpPr>
        <p:spPr>
          <a:xfrm>
            <a:off x="592605" y="1299780"/>
            <a:ext cx="232788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a:t>【</a:t>
            </a:r>
            <a:r>
              <a:rPr kumimoji="1" lang="ja-JP" altLang="en-US"/>
              <a:t>ネットワークの設定</a:t>
            </a:r>
            <a:r>
              <a:rPr kumimoji="1" lang="en-US" altLang="ja-JP"/>
              <a:t>】</a:t>
            </a:r>
            <a:endParaRPr kumimoji="1" lang="ja-JP" altLang="en-US"/>
          </a:p>
        </p:txBody>
      </p:sp>
      <p:sp>
        <p:nvSpPr>
          <p:cNvPr id="4" name="テキスト ボックス 3">
            <a:extLst>
              <a:ext uri="{FF2B5EF4-FFF2-40B4-BE49-F238E27FC236}">
                <a16:creationId xmlns:a16="http://schemas.microsoft.com/office/drawing/2014/main" id="{2BEB6E18-8A77-58A3-DF06-1AC26F55D099}"/>
              </a:ext>
            </a:extLst>
          </p:cNvPr>
          <p:cNvSpPr txBox="1"/>
          <p:nvPr/>
        </p:nvSpPr>
        <p:spPr>
          <a:xfrm>
            <a:off x="956603" y="1715496"/>
            <a:ext cx="4256293" cy="646331"/>
          </a:xfrm>
          <a:prstGeom prst="rect">
            <a:avLst/>
          </a:prstGeom>
          <a:noFill/>
        </p:spPr>
        <p:txBody>
          <a:bodyPr wrap="none" rtlCol="0">
            <a:spAutoFit/>
          </a:bodyPr>
          <a:lstStyle/>
          <a:p>
            <a:r>
              <a:rPr kumimoji="1" lang="en-US" altLang="ja-JP"/>
              <a:t>Linux</a:t>
            </a:r>
            <a:r>
              <a:rPr kumimoji="1" lang="ja-JP" altLang="en-US"/>
              <a:t>にネットワークの設定を行います。</a:t>
            </a:r>
            <a:endParaRPr kumimoji="1" lang="en-US" altLang="ja-JP"/>
          </a:p>
          <a:p>
            <a:r>
              <a:rPr lang="en-US" altLang="ja-JP"/>
              <a:t>※</a:t>
            </a:r>
            <a:r>
              <a:rPr lang="ja-JP" altLang="en-US"/>
              <a:t>固定</a:t>
            </a:r>
            <a:r>
              <a:rPr lang="en-US" altLang="ja-JP"/>
              <a:t>IP</a:t>
            </a:r>
            <a:r>
              <a:rPr lang="ja-JP" altLang="en-US"/>
              <a:t>アドレス設定</a:t>
            </a:r>
            <a:endParaRPr kumimoji="1" lang="ja-JP" altLang="en-US"/>
          </a:p>
        </p:txBody>
      </p:sp>
      <p:sp>
        <p:nvSpPr>
          <p:cNvPr id="8" name="楕円 7">
            <a:extLst>
              <a:ext uri="{FF2B5EF4-FFF2-40B4-BE49-F238E27FC236}">
                <a16:creationId xmlns:a16="http://schemas.microsoft.com/office/drawing/2014/main" id="{CBB505CA-1F76-678F-FF57-173FA4EDE137}"/>
              </a:ext>
            </a:extLst>
          </p:cNvPr>
          <p:cNvSpPr/>
          <p:nvPr/>
        </p:nvSpPr>
        <p:spPr>
          <a:xfrm>
            <a:off x="9360514" y="3502832"/>
            <a:ext cx="2011608" cy="900063"/>
          </a:xfrm>
          <a:prstGeom prst="ellipse">
            <a:avLst/>
          </a:prstGeom>
          <a:noFill/>
          <a:ln w="317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17F5376-864A-3FF0-E2CE-121977BDF333}"/>
              </a:ext>
            </a:extLst>
          </p:cNvPr>
          <p:cNvCxnSpPr/>
          <p:nvPr/>
        </p:nvCxnSpPr>
        <p:spPr>
          <a:xfrm>
            <a:off x="5304640" y="1900162"/>
            <a:ext cx="2399770" cy="0"/>
          </a:xfrm>
          <a:prstGeom prst="straightConnector1">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F35C791-110F-505A-1E2E-D700956B2B26}"/>
              </a:ext>
            </a:extLst>
          </p:cNvPr>
          <p:cNvCxnSpPr/>
          <p:nvPr/>
        </p:nvCxnSpPr>
        <p:spPr>
          <a:xfrm>
            <a:off x="7704410" y="1900162"/>
            <a:ext cx="1691489" cy="17804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5DE082B-8778-7903-03E3-88491ABADFE4}"/>
              </a:ext>
            </a:extLst>
          </p:cNvPr>
          <p:cNvSpPr txBox="1"/>
          <p:nvPr/>
        </p:nvSpPr>
        <p:spPr>
          <a:xfrm>
            <a:off x="1442915" y="3028904"/>
            <a:ext cx="2364734" cy="646331"/>
          </a:xfrm>
          <a:prstGeom prst="rect">
            <a:avLst/>
          </a:prstGeom>
          <a:noFill/>
        </p:spPr>
        <p:txBody>
          <a:bodyPr wrap="square" rtlCol="0">
            <a:spAutoFit/>
          </a:bodyPr>
          <a:lstStyle/>
          <a:p>
            <a:r>
              <a:rPr kumimoji="1" lang="en-US" altLang="ja-JP" sz="1200"/>
              <a:t>※</a:t>
            </a:r>
            <a:r>
              <a:rPr kumimoji="1" lang="ja-JP" altLang="en-US" sz="1200"/>
              <a:t>物理</a:t>
            </a:r>
            <a:r>
              <a:rPr kumimoji="1" lang="en-US" altLang="ja-JP" sz="1200"/>
              <a:t>NW</a:t>
            </a:r>
            <a:r>
              <a:rPr kumimoji="1" lang="ja-JP" altLang="en-US" sz="1200"/>
              <a:t>は環境に合わせて</a:t>
            </a:r>
            <a:r>
              <a:rPr kumimoji="1" lang="en-US" altLang="ja-JP" sz="1200"/>
              <a:t>IP</a:t>
            </a:r>
            <a:r>
              <a:rPr lang="ja-JP" altLang="en-US" sz="1200"/>
              <a:t>アドレスを設定してください。</a:t>
            </a:r>
            <a:endParaRPr lang="en-US" altLang="ja-JP" sz="1200"/>
          </a:p>
          <a:p>
            <a:r>
              <a:rPr kumimoji="1" lang="ja-JP" altLang="en-US" sz="1200"/>
              <a:t>例）</a:t>
            </a:r>
            <a:r>
              <a:rPr kumimoji="1" lang="en-US" altLang="ja-JP" sz="1200"/>
              <a:t>192.168.145.x/24</a:t>
            </a:r>
            <a:endParaRPr kumimoji="1" lang="ja-JP" altLang="en-US" sz="1200"/>
          </a:p>
        </p:txBody>
      </p:sp>
    </p:spTree>
    <p:extLst>
      <p:ext uri="{BB962C8B-B14F-4D97-AF65-F5344CB8AC3E}">
        <p14:creationId xmlns:p14="http://schemas.microsoft.com/office/powerpoint/2010/main" val="491304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pic>
        <p:nvPicPr>
          <p:cNvPr id="16" name="図 15">
            <a:extLst>
              <a:ext uri="{FF2B5EF4-FFF2-40B4-BE49-F238E27FC236}">
                <a16:creationId xmlns:a16="http://schemas.microsoft.com/office/drawing/2014/main" id="{03C5CB77-9820-D0F1-012B-9507AA60D6C7}"/>
              </a:ext>
            </a:extLst>
          </p:cNvPr>
          <p:cNvPicPr>
            <a:picLocks noChangeAspect="1"/>
          </p:cNvPicPr>
          <p:nvPr/>
        </p:nvPicPr>
        <p:blipFill>
          <a:blip r:embed="rId2"/>
          <a:stretch>
            <a:fillRect/>
          </a:stretch>
        </p:blipFill>
        <p:spPr>
          <a:xfrm>
            <a:off x="134525" y="2743200"/>
            <a:ext cx="3820058" cy="3196084"/>
          </a:xfrm>
          <a:prstGeom prst="rect">
            <a:avLst/>
          </a:prstGeom>
        </p:spPr>
      </p:pic>
      <p:sp>
        <p:nvSpPr>
          <p:cNvPr id="2" name="テキスト ボックス 1">
            <a:extLst>
              <a:ext uri="{FF2B5EF4-FFF2-40B4-BE49-F238E27FC236}">
                <a16:creationId xmlns:a16="http://schemas.microsoft.com/office/drawing/2014/main" id="{EFC77978-D69F-19A7-D1EB-71B3DE27C64A}"/>
              </a:ext>
            </a:extLst>
          </p:cNvPr>
          <p:cNvSpPr txBox="1"/>
          <p:nvPr/>
        </p:nvSpPr>
        <p:spPr>
          <a:xfrm>
            <a:off x="267628" y="1496260"/>
            <a:ext cx="3671325" cy="584775"/>
          </a:xfrm>
          <a:prstGeom prst="rect">
            <a:avLst/>
          </a:prstGeom>
          <a:noFill/>
        </p:spPr>
        <p:txBody>
          <a:bodyPr wrap="square" rtlCol="0">
            <a:spAutoFit/>
          </a:bodyPr>
          <a:lstStyle/>
          <a:p>
            <a:r>
              <a:rPr kumimoji="1" lang="ja-JP" altLang="en-US" sz="1600"/>
              <a:t>㉙画面の「　　」をクリックし、メニューから「有線設定」をクリックしてください。</a:t>
            </a:r>
          </a:p>
        </p:txBody>
      </p:sp>
      <p:sp>
        <p:nvSpPr>
          <p:cNvPr id="3" name="テキスト ボックス 2">
            <a:extLst>
              <a:ext uri="{FF2B5EF4-FFF2-40B4-BE49-F238E27FC236}">
                <a16:creationId xmlns:a16="http://schemas.microsoft.com/office/drawing/2014/main" id="{35745C69-7270-546E-6477-3C8505027EF8}"/>
              </a:ext>
            </a:extLst>
          </p:cNvPr>
          <p:cNvSpPr txBox="1"/>
          <p:nvPr/>
        </p:nvSpPr>
        <p:spPr>
          <a:xfrm>
            <a:off x="8086193" y="1443243"/>
            <a:ext cx="3665482" cy="1077218"/>
          </a:xfrm>
          <a:prstGeom prst="rect">
            <a:avLst/>
          </a:prstGeom>
          <a:noFill/>
        </p:spPr>
        <p:txBody>
          <a:bodyPr wrap="square" rtlCol="0">
            <a:spAutoFit/>
          </a:bodyPr>
          <a:lstStyle/>
          <a:p>
            <a:r>
              <a:rPr kumimoji="1" lang="ja-JP" altLang="en-US" sz="1600"/>
              <a:t>㉛以下画面が表示されるので、「詳細」を選択し、「自動接続する」「他のユーザも利用可能」にチェックを付けてください。</a:t>
            </a:r>
          </a:p>
        </p:txBody>
      </p:sp>
      <p:sp>
        <p:nvSpPr>
          <p:cNvPr id="5" name="テキスト ボックス 4">
            <a:extLst>
              <a:ext uri="{FF2B5EF4-FFF2-40B4-BE49-F238E27FC236}">
                <a16:creationId xmlns:a16="http://schemas.microsoft.com/office/drawing/2014/main" id="{A51F0297-E798-802D-01C5-7BE7F7DD7ED6}"/>
              </a:ext>
            </a:extLst>
          </p:cNvPr>
          <p:cNvSpPr txBox="1"/>
          <p:nvPr/>
        </p:nvSpPr>
        <p:spPr>
          <a:xfrm>
            <a:off x="4178762" y="1491712"/>
            <a:ext cx="3619599" cy="584775"/>
          </a:xfrm>
          <a:prstGeom prst="rect">
            <a:avLst/>
          </a:prstGeom>
          <a:noFill/>
        </p:spPr>
        <p:txBody>
          <a:bodyPr wrap="square" rtlCol="0">
            <a:spAutoFit/>
          </a:bodyPr>
          <a:lstStyle/>
          <a:p>
            <a:r>
              <a:rPr lang="ja-JP" altLang="en-US" sz="1600"/>
              <a:t>㉚以下画面が表示されるので、「　　」アイコンをクリックしてください。、</a:t>
            </a:r>
            <a:endParaRPr kumimoji="1" lang="ja-JP" altLang="en-US" sz="1600"/>
          </a:p>
        </p:txBody>
      </p:sp>
      <p:sp>
        <p:nvSpPr>
          <p:cNvPr id="10" name="正方形/長方形 9">
            <a:extLst>
              <a:ext uri="{FF2B5EF4-FFF2-40B4-BE49-F238E27FC236}">
                <a16:creationId xmlns:a16="http://schemas.microsoft.com/office/drawing/2014/main" id="{4F888B8F-2B53-2476-11F3-DA734B9C5B17}"/>
              </a:ext>
            </a:extLst>
          </p:cNvPr>
          <p:cNvSpPr/>
          <p:nvPr/>
        </p:nvSpPr>
        <p:spPr>
          <a:xfrm>
            <a:off x="2310177" y="3829220"/>
            <a:ext cx="1644406"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C18318F-6A11-1303-001B-9FDAEACE431A}"/>
              </a:ext>
            </a:extLst>
          </p:cNvPr>
          <p:cNvSpPr/>
          <p:nvPr/>
        </p:nvSpPr>
        <p:spPr>
          <a:xfrm>
            <a:off x="3622451" y="2857710"/>
            <a:ext cx="191281"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9472E627-F81E-BDA8-6285-DD8A5B785546}"/>
              </a:ext>
            </a:extLst>
          </p:cNvPr>
          <p:cNvPicPr>
            <a:picLocks noChangeAspect="1"/>
          </p:cNvPicPr>
          <p:nvPr/>
        </p:nvPicPr>
        <p:blipFill>
          <a:blip r:embed="rId3"/>
          <a:stretch>
            <a:fillRect/>
          </a:stretch>
        </p:blipFill>
        <p:spPr>
          <a:xfrm>
            <a:off x="4284096" y="2740070"/>
            <a:ext cx="3662149" cy="3063968"/>
          </a:xfrm>
          <a:prstGeom prst="rect">
            <a:avLst/>
          </a:prstGeom>
        </p:spPr>
      </p:pic>
      <p:pic>
        <p:nvPicPr>
          <p:cNvPr id="13" name="図 12">
            <a:extLst>
              <a:ext uri="{FF2B5EF4-FFF2-40B4-BE49-F238E27FC236}">
                <a16:creationId xmlns:a16="http://schemas.microsoft.com/office/drawing/2014/main" id="{64E08FDE-CEA8-A4C3-46C2-16AA91A3E7FF}"/>
              </a:ext>
            </a:extLst>
          </p:cNvPr>
          <p:cNvPicPr>
            <a:picLocks noChangeAspect="1"/>
          </p:cNvPicPr>
          <p:nvPr/>
        </p:nvPicPr>
        <p:blipFill>
          <a:blip r:embed="rId4"/>
          <a:stretch>
            <a:fillRect/>
          </a:stretch>
        </p:blipFill>
        <p:spPr>
          <a:xfrm>
            <a:off x="8411754" y="2740070"/>
            <a:ext cx="3662150" cy="3063968"/>
          </a:xfrm>
          <a:prstGeom prst="rect">
            <a:avLst/>
          </a:prstGeom>
        </p:spPr>
      </p:pic>
      <p:sp>
        <p:nvSpPr>
          <p:cNvPr id="14" name="正方形/長方形 13">
            <a:extLst>
              <a:ext uri="{FF2B5EF4-FFF2-40B4-BE49-F238E27FC236}">
                <a16:creationId xmlns:a16="http://schemas.microsoft.com/office/drawing/2014/main" id="{290253A5-F649-FA71-2C45-DFDC94DC54DB}"/>
              </a:ext>
            </a:extLst>
          </p:cNvPr>
          <p:cNvSpPr/>
          <p:nvPr/>
        </p:nvSpPr>
        <p:spPr>
          <a:xfrm>
            <a:off x="7133525" y="3569563"/>
            <a:ext cx="427186"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2BCC26F-2AF3-209F-5752-634C5945C5AF}"/>
              </a:ext>
            </a:extLst>
          </p:cNvPr>
          <p:cNvSpPr/>
          <p:nvPr/>
        </p:nvSpPr>
        <p:spPr>
          <a:xfrm>
            <a:off x="8886125" y="3272770"/>
            <a:ext cx="427186" cy="3651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043FF56C-0655-C0E4-A9D7-6F518ECA0165}"/>
              </a:ext>
            </a:extLst>
          </p:cNvPr>
          <p:cNvSpPr/>
          <p:nvPr/>
        </p:nvSpPr>
        <p:spPr>
          <a:xfrm>
            <a:off x="8790874" y="3934736"/>
            <a:ext cx="1381125" cy="44676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BDB4FBDD-65D3-037F-147F-64FB6A4DBBE0}"/>
              </a:ext>
            </a:extLst>
          </p:cNvPr>
          <p:cNvPicPr>
            <a:picLocks noChangeAspect="1"/>
          </p:cNvPicPr>
          <p:nvPr/>
        </p:nvPicPr>
        <p:blipFill>
          <a:blip r:embed="rId5"/>
          <a:stretch>
            <a:fillRect/>
          </a:stretch>
        </p:blipFill>
        <p:spPr>
          <a:xfrm>
            <a:off x="1270740" y="1565575"/>
            <a:ext cx="238020" cy="218590"/>
          </a:xfrm>
          <a:prstGeom prst="rect">
            <a:avLst/>
          </a:prstGeom>
        </p:spPr>
      </p:pic>
      <p:pic>
        <p:nvPicPr>
          <p:cNvPr id="23" name="図 22">
            <a:extLst>
              <a:ext uri="{FF2B5EF4-FFF2-40B4-BE49-F238E27FC236}">
                <a16:creationId xmlns:a16="http://schemas.microsoft.com/office/drawing/2014/main" id="{3C9168D8-341F-7ACF-0A7A-0A4D34996CEC}"/>
              </a:ext>
            </a:extLst>
          </p:cNvPr>
          <p:cNvPicPr>
            <a:picLocks noChangeAspect="1"/>
          </p:cNvPicPr>
          <p:nvPr/>
        </p:nvPicPr>
        <p:blipFill>
          <a:blip r:embed="rId6"/>
          <a:stretch>
            <a:fillRect/>
          </a:stretch>
        </p:blipFill>
        <p:spPr>
          <a:xfrm>
            <a:off x="7133525" y="1575093"/>
            <a:ext cx="207384" cy="205178"/>
          </a:xfrm>
          <a:prstGeom prst="rect">
            <a:avLst/>
          </a:prstGeom>
        </p:spPr>
      </p:pic>
    </p:spTree>
    <p:extLst>
      <p:ext uri="{BB962C8B-B14F-4D97-AF65-F5344CB8AC3E}">
        <p14:creationId xmlns:p14="http://schemas.microsoft.com/office/powerpoint/2010/main" val="2089968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sp>
        <p:nvSpPr>
          <p:cNvPr id="2" name="テキスト ボックス 1">
            <a:extLst>
              <a:ext uri="{FF2B5EF4-FFF2-40B4-BE49-F238E27FC236}">
                <a16:creationId xmlns:a16="http://schemas.microsoft.com/office/drawing/2014/main" id="{97C91F41-42F1-0257-827D-5A3ECC8E79E7}"/>
              </a:ext>
            </a:extLst>
          </p:cNvPr>
          <p:cNvSpPr txBox="1"/>
          <p:nvPr/>
        </p:nvSpPr>
        <p:spPr>
          <a:xfrm>
            <a:off x="131812" y="1496260"/>
            <a:ext cx="3807142" cy="1077218"/>
          </a:xfrm>
          <a:prstGeom prst="rect">
            <a:avLst/>
          </a:prstGeom>
          <a:noFill/>
        </p:spPr>
        <p:txBody>
          <a:bodyPr wrap="square" rtlCol="0">
            <a:spAutoFit/>
          </a:bodyPr>
          <a:lstStyle/>
          <a:p>
            <a:r>
              <a:rPr kumimoji="1" lang="ja-JP" altLang="en-US" sz="1600"/>
              <a:t>㉜「</a:t>
            </a:r>
            <a:r>
              <a:rPr kumimoji="1" lang="en-US" altLang="ja-JP" sz="1600"/>
              <a:t>IPv4</a:t>
            </a:r>
            <a:r>
              <a:rPr kumimoji="1" lang="ja-JP" altLang="en-US" sz="1600"/>
              <a:t>」タブを選択し、</a:t>
            </a:r>
            <a:r>
              <a:rPr kumimoji="1" lang="en-US" altLang="ja-JP" sz="1600"/>
              <a:t>IPv4</a:t>
            </a:r>
            <a:r>
              <a:rPr kumimoji="1" lang="ja-JP" altLang="en-US" sz="1600"/>
              <a:t>メソッドで「手動」を選択、</a:t>
            </a:r>
            <a:r>
              <a:rPr kumimoji="1" lang="en-US" altLang="ja-JP" sz="1600"/>
              <a:t>IP</a:t>
            </a:r>
            <a:r>
              <a:rPr kumimoji="1" lang="ja-JP" altLang="en-US" sz="1600"/>
              <a:t>アドレス情報、</a:t>
            </a:r>
            <a:r>
              <a:rPr kumimoji="1" lang="en-US" altLang="ja-JP" sz="1600"/>
              <a:t>DNS</a:t>
            </a:r>
            <a:r>
              <a:rPr kumimoji="1" lang="ja-JP" altLang="en-US" sz="1600"/>
              <a:t>を入力後、「適用」ボタンをクリックしてください。</a:t>
            </a:r>
          </a:p>
        </p:txBody>
      </p:sp>
      <p:sp>
        <p:nvSpPr>
          <p:cNvPr id="6" name="テキスト ボックス 5">
            <a:extLst>
              <a:ext uri="{FF2B5EF4-FFF2-40B4-BE49-F238E27FC236}">
                <a16:creationId xmlns:a16="http://schemas.microsoft.com/office/drawing/2014/main" id="{D994A415-ED43-A36D-300A-4182713FEF2E}"/>
              </a:ext>
            </a:extLst>
          </p:cNvPr>
          <p:cNvSpPr txBox="1"/>
          <p:nvPr/>
        </p:nvSpPr>
        <p:spPr>
          <a:xfrm>
            <a:off x="7703218" y="1496260"/>
            <a:ext cx="3662148" cy="1077218"/>
          </a:xfrm>
          <a:prstGeom prst="rect">
            <a:avLst/>
          </a:prstGeom>
          <a:noFill/>
        </p:spPr>
        <p:txBody>
          <a:bodyPr wrap="square" rtlCol="0">
            <a:spAutoFit/>
          </a:bodyPr>
          <a:lstStyle/>
          <a:p>
            <a:r>
              <a:rPr kumimoji="1" lang="ja-JP" altLang="en-US" sz="1600"/>
              <a:t>㉝以下画面が表示されますので、一度</a:t>
            </a:r>
            <a:endParaRPr kumimoji="1" lang="en-US" altLang="ja-JP" sz="1600"/>
          </a:p>
          <a:p>
            <a:r>
              <a:rPr kumimoji="1" lang="ja-JP" altLang="en-US" sz="1600"/>
              <a:t>　　　　　　　　　にしてから　　　　　　　　　に選択し、「</a:t>
            </a:r>
            <a:r>
              <a:rPr kumimoji="1" lang="en-US" altLang="ja-JP" sz="1600"/>
              <a:t>×</a:t>
            </a:r>
            <a:r>
              <a:rPr kumimoji="1" lang="ja-JP" altLang="en-US" sz="1600"/>
              <a:t>」ボタンをクリックしてください。</a:t>
            </a:r>
          </a:p>
        </p:txBody>
      </p:sp>
      <p:pic>
        <p:nvPicPr>
          <p:cNvPr id="10" name="図 9">
            <a:extLst>
              <a:ext uri="{FF2B5EF4-FFF2-40B4-BE49-F238E27FC236}">
                <a16:creationId xmlns:a16="http://schemas.microsoft.com/office/drawing/2014/main" id="{3385D9A4-7608-5DFF-2AE4-9BAC05CC7C31}"/>
              </a:ext>
            </a:extLst>
          </p:cNvPr>
          <p:cNvPicPr>
            <a:picLocks noChangeAspect="1"/>
          </p:cNvPicPr>
          <p:nvPr/>
        </p:nvPicPr>
        <p:blipFill>
          <a:blip r:embed="rId2"/>
          <a:stretch>
            <a:fillRect/>
          </a:stretch>
        </p:blipFill>
        <p:spPr>
          <a:xfrm>
            <a:off x="131811" y="2730332"/>
            <a:ext cx="3673789" cy="3073706"/>
          </a:xfrm>
          <a:prstGeom prst="rect">
            <a:avLst/>
          </a:prstGeom>
        </p:spPr>
      </p:pic>
      <p:sp>
        <p:nvSpPr>
          <p:cNvPr id="14" name="正方形/長方形 13">
            <a:extLst>
              <a:ext uri="{FF2B5EF4-FFF2-40B4-BE49-F238E27FC236}">
                <a16:creationId xmlns:a16="http://schemas.microsoft.com/office/drawing/2014/main" id="{AD1740EA-EF75-1A08-F335-4CBC713333BD}"/>
              </a:ext>
            </a:extLst>
          </p:cNvPr>
          <p:cNvSpPr/>
          <p:nvPr/>
        </p:nvSpPr>
        <p:spPr>
          <a:xfrm>
            <a:off x="1153928" y="3314684"/>
            <a:ext cx="590551" cy="3232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718142B3-B198-B7B5-B0DB-E65D07D8F027}"/>
              </a:ext>
            </a:extLst>
          </p:cNvPr>
          <p:cNvSpPr/>
          <p:nvPr/>
        </p:nvSpPr>
        <p:spPr>
          <a:xfrm>
            <a:off x="1378154" y="3773107"/>
            <a:ext cx="590551" cy="16163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0998EFAB-0716-2048-D89A-85D6C231B10A}"/>
              </a:ext>
            </a:extLst>
          </p:cNvPr>
          <p:cNvSpPr/>
          <p:nvPr/>
        </p:nvSpPr>
        <p:spPr>
          <a:xfrm>
            <a:off x="525786" y="4904530"/>
            <a:ext cx="723394" cy="2702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924BA63-F327-FB14-CC47-E0D7FBC28336}"/>
              </a:ext>
            </a:extLst>
          </p:cNvPr>
          <p:cNvSpPr/>
          <p:nvPr/>
        </p:nvSpPr>
        <p:spPr>
          <a:xfrm>
            <a:off x="2564134" y="3093361"/>
            <a:ext cx="809119" cy="3232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D1BDAFF3-E3F2-ECB2-C814-C520954F01B2}"/>
              </a:ext>
            </a:extLst>
          </p:cNvPr>
          <p:cNvPicPr>
            <a:picLocks noChangeAspect="1"/>
          </p:cNvPicPr>
          <p:nvPr/>
        </p:nvPicPr>
        <p:blipFill>
          <a:blip r:embed="rId3"/>
          <a:stretch>
            <a:fillRect/>
          </a:stretch>
        </p:blipFill>
        <p:spPr>
          <a:xfrm>
            <a:off x="7444084" y="2743198"/>
            <a:ext cx="3673789" cy="3073707"/>
          </a:xfrm>
          <a:prstGeom prst="rect">
            <a:avLst/>
          </a:prstGeom>
        </p:spPr>
      </p:pic>
      <p:sp>
        <p:nvSpPr>
          <p:cNvPr id="20" name="正方形/長方形 19">
            <a:extLst>
              <a:ext uri="{FF2B5EF4-FFF2-40B4-BE49-F238E27FC236}">
                <a16:creationId xmlns:a16="http://schemas.microsoft.com/office/drawing/2014/main" id="{EB38F683-9C55-37AE-F09F-B2B21322D76D}"/>
              </a:ext>
            </a:extLst>
          </p:cNvPr>
          <p:cNvSpPr/>
          <p:nvPr/>
        </p:nvSpPr>
        <p:spPr>
          <a:xfrm>
            <a:off x="9779424" y="3617236"/>
            <a:ext cx="809119" cy="3232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ADFC7766-0AAF-0454-84E2-D76D5939A296}"/>
              </a:ext>
            </a:extLst>
          </p:cNvPr>
          <p:cNvPicPr>
            <a:picLocks noChangeAspect="1"/>
          </p:cNvPicPr>
          <p:nvPr/>
        </p:nvPicPr>
        <p:blipFill>
          <a:blip r:embed="rId4"/>
          <a:stretch>
            <a:fillRect/>
          </a:stretch>
        </p:blipFill>
        <p:spPr>
          <a:xfrm>
            <a:off x="10063043" y="1778512"/>
            <a:ext cx="800341" cy="262121"/>
          </a:xfrm>
          <a:prstGeom prst="rect">
            <a:avLst/>
          </a:prstGeom>
        </p:spPr>
      </p:pic>
      <p:pic>
        <p:nvPicPr>
          <p:cNvPr id="27" name="図 26">
            <a:extLst>
              <a:ext uri="{FF2B5EF4-FFF2-40B4-BE49-F238E27FC236}">
                <a16:creationId xmlns:a16="http://schemas.microsoft.com/office/drawing/2014/main" id="{4AAE2D11-5AF3-E1E9-3505-E4EA59BDC64C}"/>
              </a:ext>
            </a:extLst>
          </p:cNvPr>
          <p:cNvPicPr>
            <a:picLocks noChangeAspect="1"/>
          </p:cNvPicPr>
          <p:nvPr/>
        </p:nvPicPr>
        <p:blipFill>
          <a:blip r:embed="rId5"/>
          <a:stretch>
            <a:fillRect/>
          </a:stretch>
        </p:blipFill>
        <p:spPr>
          <a:xfrm>
            <a:off x="7991206" y="1778512"/>
            <a:ext cx="749844" cy="256357"/>
          </a:xfrm>
          <a:prstGeom prst="rect">
            <a:avLst/>
          </a:prstGeom>
        </p:spPr>
      </p:pic>
      <p:sp>
        <p:nvSpPr>
          <p:cNvPr id="28" name="正方形/長方形 27">
            <a:extLst>
              <a:ext uri="{FF2B5EF4-FFF2-40B4-BE49-F238E27FC236}">
                <a16:creationId xmlns:a16="http://schemas.microsoft.com/office/drawing/2014/main" id="{13A6642E-F6B1-2B5F-F189-9C0BEA52056F}"/>
              </a:ext>
            </a:extLst>
          </p:cNvPr>
          <p:cNvSpPr/>
          <p:nvPr/>
        </p:nvSpPr>
        <p:spPr>
          <a:xfrm>
            <a:off x="10863384" y="3007340"/>
            <a:ext cx="390501" cy="3232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629B4A3-6BAF-3EDE-1F57-A3CEC3ECD2F6}"/>
              </a:ext>
            </a:extLst>
          </p:cNvPr>
          <p:cNvSpPr txBox="1"/>
          <p:nvPr/>
        </p:nvSpPr>
        <p:spPr>
          <a:xfrm>
            <a:off x="4126230" y="2743200"/>
            <a:ext cx="2925801" cy="2585323"/>
          </a:xfrm>
          <a:prstGeom prst="rect">
            <a:avLst/>
          </a:prstGeom>
          <a:noFill/>
        </p:spPr>
        <p:txBody>
          <a:bodyPr wrap="none" rtlCol="0">
            <a:spAutoFit/>
          </a:bodyPr>
          <a:lstStyle/>
          <a:p>
            <a:r>
              <a:rPr kumimoji="1" lang="en-US" altLang="ja-JP"/>
              <a:t>IPv4</a:t>
            </a:r>
            <a:r>
              <a:rPr kumimoji="1" lang="ja-JP" altLang="en-US"/>
              <a:t>メソッド：　●手動</a:t>
            </a:r>
            <a:endParaRPr kumimoji="1" lang="en-US" altLang="ja-JP"/>
          </a:p>
          <a:p>
            <a:r>
              <a:rPr lang="ja-JP" altLang="en-US"/>
              <a:t>アドレス：</a:t>
            </a:r>
            <a:endParaRPr lang="en-US" altLang="ja-JP"/>
          </a:p>
          <a:p>
            <a:r>
              <a:rPr kumimoji="1" lang="ja-JP" altLang="en-US"/>
              <a:t>　　</a:t>
            </a:r>
            <a:r>
              <a:rPr kumimoji="1" lang="en-US" altLang="ja-JP"/>
              <a:t>IP</a:t>
            </a:r>
            <a:r>
              <a:rPr kumimoji="1" lang="ja-JP" altLang="en-US"/>
              <a:t>アドレス：</a:t>
            </a:r>
            <a:r>
              <a:rPr kumimoji="1" lang="en-US" altLang="ja-JP"/>
              <a:t>10.0.2.20</a:t>
            </a:r>
          </a:p>
          <a:p>
            <a:r>
              <a:rPr lang="ja-JP" altLang="en-US"/>
              <a:t>　　サブネットマスク：</a:t>
            </a:r>
            <a:endParaRPr lang="en-US" altLang="ja-JP"/>
          </a:p>
          <a:p>
            <a:r>
              <a:rPr kumimoji="1" lang="ja-JP" altLang="en-US"/>
              <a:t>　　　　　</a:t>
            </a:r>
            <a:r>
              <a:rPr kumimoji="1" lang="en-US" altLang="ja-JP"/>
              <a:t>255.255.255.0</a:t>
            </a:r>
          </a:p>
          <a:p>
            <a:r>
              <a:rPr lang="ja-JP" altLang="en-US"/>
              <a:t>　　ゲートウェイ：</a:t>
            </a:r>
            <a:endParaRPr lang="en-US" altLang="ja-JP"/>
          </a:p>
          <a:p>
            <a:r>
              <a:rPr kumimoji="1" lang="ja-JP" altLang="en-US"/>
              <a:t>　　　　　</a:t>
            </a:r>
            <a:r>
              <a:rPr kumimoji="1" lang="en-US" altLang="ja-JP"/>
              <a:t>10.0.2.1</a:t>
            </a:r>
          </a:p>
          <a:p>
            <a:endParaRPr lang="en-US" altLang="ja-JP"/>
          </a:p>
          <a:p>
            <a:r>
              <a:rPr kumimoji="1" lang="en-US" altLang="ja-JP"/>
              <a:t>DNS</a:t>
            </a:r>
            <a:r>
              <a:rPr kumimoji="1" lang="ja-JP" altLang="en-US"/>
              <a:t>：</a:t>
            </a:r>
            <a:r>
              <a:rPr lang="ja-JP" altLang="en-US"/>
              <a:t>　</a:t>
            </a:r>
            <a:r>
              <a:rPr lang="en-US" altLang="ja-JP"/>
              <a:t>10.0.2.1</a:t>
            </a:r>
          </a:p>
        </p:txBody>
      </p:sp>
      <p:sp>
        <p:nvSpPr>
          <p:cNvPr id="4" name="テキスト ボックス 3">
            <a:extLst>
              <a:ext uri="{FF2B5EF4-FFF2-40B4-BE49-F238E27FC236}">
                <a16:creationId xmlns:a16="http://schemas.microsoft.com/office/drawing/2014/main" id="{BDC0F372-FEF8-5180-4CF4-ADDF3C87BC80}"/>
              </a:ext>
            </a:extLst>
          </p:cNvPr>
          <p:cNvSpPr txBox="1"/>
          <p:nvPr/>
        </p:nvSpPr>
        <p:spPr>
          <a:xfrm>
            <a:off x="2314603" y="4287754"/>
            <a:ext cx="466794" cy="169277"/>
          </a:xfrm>
          <a:prstGeom prst="rect">
            <a:avLst/>
          </a:prstGeom>
          <a:solidFill>
            <a:schemeClr val="bg1"/>
          </a:solidFill>
        </p:spPr>
        <p:txBody>
          <a:bodyPr wrap="none" rtlCol="0">
            <a:spAutoFit/>
          </a:bodyPr>
          <a:lstStyle/>
          <a:p>
            <a:r>
              <a:rPr lang="en-US" altLang="ja-JP" sz="500"/>
              <a:t>10.0.2.1</a:t>
            </a:r>
            <a:endParaRPr kumimoji="1" lang="ja-JP" altLang="en-US" sz="500"/>
          </a:p>
        </p:txBody>
      </p:sp>
      <p:sp>
        <p:nvSpPr>
          <p:cNvPr id="5" name="テキスト ボックス 4">
            <a:extLst>
              <a:ext uri="{FF2B5EF4-FFF2-40B4-BE49-F238E27FC236}">
                <a16:creationId xmlns:a16="http://schemas.microsoft.com/office/drawing/2014/main" id="{59EF7032-4817-0A53-183F-E19153B8B161}"/>
              </a:ext>
            </a:extLst>
          </p:cNvPr>
          <p:cNvSpPr txBox="1"/>
          <p:nvPr/>
        </p:nvSpPr>
        <p:spPr>
          <a:xfrm>
            <a:off x="737493" y="4947149"/>
            <a:ext cx="466794" cy="169277"/>
          </a:xfrm>
          <a:prstGeom prst="rect">
            <a:avLst/>
          </a:prstGeom>
          <a:solidFill>
            <a:schemeClr val="bg1"/>
          </a:solidFill>
        </p:spPr>
        <p:txBody>
          <a:bodyPr wrap="none" rtlCol="0">
            <a:spAutoFit/>
          </a:bodyPr>
          <a:lstStyle/>
          <a:p>
            <a:r>
              <a:rPr lang="en-US" altLang="ja-JP" sz="500"/>
              <a:t>10.0.2.1</a:t>
            </a:r>
            <a:endParaRPr kumimoji="1" lang="ja-JP" altLang="en-US" sz="500"/>
          </a:p>
        </p:txBody>
      </p:sp>
      <p:sp>
        <p:nvSpPr>
          <p:cNvPr id="16" name="正方形/長方形 15">
            <a:extLst>
              <a:ext uri="{FF2B5EF4-FFF2-40B4-BE49-F238E27FC236}">
                <a16:creationId xmlns:a16="http://schemas.microsoft.com/office/drawing/2014/main" id="{E656B4DF-96EE-85FA-1E54-3EDB62E8AC96}"/>
              </a:ext>
            </a:extLst>
          </p:cNvPr>
          <p:cNvSpPr/>
          <p:nvPr/>
        </p:nvSpPr>
        <p:spPr>
          <a:xfrm>
            <a:off x="525786" y="4267185"/>
            <a:ext cx="2761743" cy="16163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118336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2-2-1.</a:t>
            </a:r>
            <a:r>
              <a:rPr lang="ja-JP" altLang="en-US"/>
              <a:t> 「データベースサーバ</a:t>
            </a:r>
            <a:r>
              <a:rPr lang="en-US" altLang="ja-JP"/>
              <a:t>(Linux)</a:t>
            </a:r>
            <a:r>
              <a:rPr lang="ja-JP" altLang="en-US"/>
              <a:t>」構築</a:t>
            </a:r>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2-2-1-2.</a:t>
            </a:r>
            <a:r>
              <a:rPr lang="ja-JP" altLang="en-US"/>
              <a:t>ＯＳインストール</a:t>
            </a:r>
            <a:endParaRPr lang="en-US" altLang="ja-JP"/>
          </a:p>
        </p:txBody>
      </p:sp>
      <p:pic>
        <p:nvPicPr>
          <p:cNvPr id="8" name="図 7">
            <a:extLst>
              <a:ext uri="{FF2B5EF4-FFF2-40B4-BE49-F238E27FC236}">
                <a16:creationId xmlns:a16="http://schemas.microsoft.com/office/drawing/2014/main" id="{4AC349AA-DA4E-7B65-E23D-BC65BCF8A686}"/>
              </a:ext>
            </a:extLst>
          </p:cNvPr>
          <p:cNvPicPr>
            <a:picLocks noChangeAspect="1"/>
          </p:cNvPicPr>
          <p:nvPr/>
        </p:nvPicPr>
        <p:blipFill>
          <a:blip r:embed="rId2"/>
          <a:stretch>
            <a:fillRect/>
          </a:stretch>
        </p:blipFill>
        <p:spPr>
          <a:xfrm>
            <a:off x="4358937" y="2743198"/>
            <a:ext cx="3673789" cy="3073707"/>
          </a:xfrm>
          <a:prstGeom prst="rect">
            <a:avLst/>
          </a:prstGeom>
        </p:spPr>
      </p:pic>
      <p:sp>
        <p:nvSpPr>
          <p:cNvPr id="2" name="テキスト ボックス 1">
            <a:extLst>
              <a:ext uri="{FF2B5EF4-FFF2-40B4-BE49-F238E27FC236}">
                <a16:creationId xmlns:a16="http://schemas.microsoft.com/office/drawing/2014/main" id="{4E3900A2-5579-8F39-D1E5-E4F8FA1113F9}"/>
              </a:ext>
            </a:extLst>
          </p:cNvPr>
          <p:cNvSpPr txBox="1"/>
          <p:nvPr/>
        </p:nvSpPr>
        <p:spPr>
          <a:xfrm>
            <a:off x="267628" y="1496260"/>
            <a:ext cx="3671325" cy="830997"/>
          </a:xfrm>
          <a:prstGeom prst="rect">
            <a:avLst/>
          </a:prstGeom>
          <a:noFill/>
        </p:spPr>
        <p:txBody>
          <a:bodyPr wrap="square" rtlCol="0">
            <a:spAutoFit/>
          </a:bodyPr>
          <a:lstStyle/>
          <a:p>
            <a:r>
              <a:rPr kumimoji="1" lang="ja-JP" altLang="en-US" sz="1600"/>
              <a:t>㉞</a:t>
            </a:r>
            <a:r>
              <a:rPr lang="ja-JP" altLang="en-US" sz="1600"/>
              <a:t>以下の画面が表示されるので、「アクティビティ」を選択し、「　　　」アイコンをクリックしてください。</a:t>
            </a:r>
            <a:endParaRPr kumimoji="1" lang="ja-JP" altLang="en-US" sz="1600"/>
          </a:p>
        </p:txBody>
      </p:sp>
      <p:sp>
        <p:nvSpPr>
          <p:cNvPr id="6" name="テキスト ボックス 5">
            <a:extLst>
              <a:ext uri="{FF2B5EF4-FFF2-40B4-BE49-F238E27FC236}">
                <a16:creationId xmlns:a16="http://schemas.microsoft.com/office/drawing/2014/main" id="{497BB1CD-9B4A-9A43-CE2E-476AB9FF0668}"/>
              </a:ext>
            </a:extLst>
          </p:cNvPr>
          <p:cNvSpPr txBox="1"/>
          <p:nvPr/>
        </p:nvSpPr>
        <p:spPr>
          <a:xfrm>
            <a:off x="4179522" y="1491712"/>
            <a:ext cx="3853204" cy="1261884"/>
          </a:xfrm>
          <a:prstGeom prst="rect">
            <a:avLst/>
          </a:prstGeom>
          <a:noFill/>
        </p:spPr>
        <p:txBody>
          <a:bodyPr wrap="square" rtlCol="0">
            <a:spAutoFit/>
          </a:bodyPr>
          <a:lstStyle/>
          <a:p>
            <a:r>
              <a:rPr lang="ja-JP" altLang="en-US" sz="1600"/>
              <a:t>㉟以下コンソール画面が表示されるので、以下コマンドを入力して、</a:t>
            </a:r>
            <a:r>
              <a:rPr lang="en-US" altLang="ja-JP" sz="1600"/>
              <a:t>IP</a:t>
            </a:r>
            <a:r>
              <a:rPr lang="ja-JP" altLang="en-US" sz="1600"/>
              <a:t>アドレスを確認してください。</a:t>
            </a:r>
            <a:endParaRPr lang="en-US" altLang="ja-JP" sz="1600"/>
          </a:p>
          <a:p>
            <a:r>
              <a:rPr lang="en-US" altLang="ja-JP" sz="900"/>
              <a:t> </a:t>
            </a:r>
            <a:endParaRPr lang="en-US" altLang="ja-JP" sz="1600"/>
          </a:p>
          <a:p>
            <a:r>
              <a:rPr kumimoji="1" lang="en-US" altLang="ja-JP" sz="1600"/>
              <a:t>$ ip a</a:t>
            </a:r>
            <a:endParaRPr kumimoji="1" lang="ja-JP" altLang="en-US" sz="1600"/>
          </a:p>
        </p:txBody>
      </p:sp>
      <p:sp>
        <p:nvSpPr>
          <p:cNvPr id="14" name="正方形/長方形 13">
            <a:extLst>
              <a:ext uri="{FF2B5EF4-FFF2-40B4-BE49-F238E27FC236}">
                <a16:creationId xmlns:a16="http://schemas.microsoft.com/office/drawing/2014/main" id="{D3E2A119-E4C1-7BAE-B723-460019670CF6}"/>
              </a:ext>
            </a:extLst>
          </p:cNvPr>
          <p:cNvSpPr/>
          <p:nvPr/>
        </p:nvSpPr>
        <p:spPr>
          <a:xfrm>
            <a:off x="4890242" y="3802959"/>
            <a:ext cx="867679" cy="27507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60909F2-FE5A-CF5D-751A-7E3BEF7D6AD3}"/>
              </a:ext>
            </a:extLst>
          </p:cNvPr>
          <p:cNvSpPr/>
          <p:nvPr/>
        </p:nvSpPr>
        <p:spPr>
          <a:xfrm>
            <a:off x="4302043" y="4534860"/>
            <a:ext cx="1208733" cy="373062"/>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4E97192A-FB82-CE3E-F8AC-F1EEF6C4F380}"/>
              </a:ext>
            </a:extLst>
          </p:cNvPr>
          <p:cNvPicPr>
            <a:picLocks noChangeAspect="1"/>
          </p:cNvPicPr>
          <p:nvPr/>
        </p:nvPicPr>
        <p:blipFill>
          <a:blip r:embed="rId3"/>
          <a:stretch>
            <a:fillRect/>
          </a:stretch>
        </p:blipFill>
        <p:spPr>
          <a:xfrm>
            <a:off x="405699" y="2741463"/>
            <a:ext cx="3673167" cy="3073186"/>
          </a:xfrm>
          <a:prstGeom prst="rect">
            <a:avLst/>
          </a:prstGeom>
        </p:spPr>
      </p:pic>
      <p:sp>
        <p:nvSpPr>
          <p:cNvPr id="16" name="正方形/長方形 15">
            <a:extLst>
              <a:ext uri="{FF2B5EF4-FFF2-40B4-BE49-F238E27FC236}">
                <a16:creationId xmlns:a16="http://schemas.microsoft.com/office/drawing/2014/main" id="{206728D1-424F-0753-94CA-BE03BEB8273F}"/>
              </a:ext>
            </a:extLst>
          </p:cNvPr>
          <p:cNvSpPr/>
          <p:nvPr/>
        </p:nvSpPr>
        <p:spPr>
          <a:xfrm>
            <a:off x="337687" y="2877125"/>
            <a:ext cx="809119" cy="3232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B7617EF-BD4E-654B-09D7-B19A2BD4B525}"/>
              </a:ext>
            </a:extLst>
          </p:cNvPr>
          <p:cNvSpPr/>
          <p:nvPr/>
        </p:nvSpPr>
        <p:spPr>
          <a:xfrm>
            <a:off x="337687" y="4800274"/>
            <a:ext cx="553860" cy="32325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29F7DDD8-E55B-1E5B-103C-5D2C9E40B959}"/>
              </a:ext>
            </a:extLst>
          </p:cNvPr>
          <p:cNvPicPr>
            <a:picLocks noChangeAspect="1"/>
          </p:cNvPicPr>
          <p:nvPr/>
        </p:nvPicPr>
        <p:blipFill>
          <a:blip r:embed="rId4"/>
          <a:stretch>
            <a:fillRect/>
          </a:stretch>
        </p:blipFill>
        <p:spPr>
          <a:xfrm>
            <a:off x="6495162" y="5928949"/>
            <a:ext cx="1598781" cy="641517"/>
          </a:xfrm>
          <a:prstGeom prst="rect">
            <a:avLst/>
          </a:prstGeom>
        </p:spPr>
      </p:pic>
      <p:sp>
        <p:nvSpPr>
          <p:cNvPr id="21" name="楕円 20">
            <a:extLst>
              <a:ext uri="{FF2B5EF4-FFF2-40B4-BE49-F238E27FC236}">
                <a16:creationId xmlns:a16="http://schemas.microsoft.com/office/drawing/2014/main" id="{6DCC4480-090E-D3DC-D1C2-C182E60BF0F1}"/>
              </a:ext>
            </a:extLst>
          </p:cNvPr>
          <p:cNvSpPr/>
          <p:nvPr/>
        </p:nvSpPr>
        <p:spPr>
          <a:xfrm>
            <a:off x="6525908" y="5982433"/>
            <a:ext cx="768644" cy="67976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A05D19E0-11B7-3BB1-3561-A762F815CA05}"/>
              </a:ext>
            </a:extLst>
          </p:cNvPr>
          <p:cNvSpPr txBox="1"/>
          <p:nvPr/>
        </p:nvSpPr>
        <p:spPr>
          <a:xfrm>
            <a:off x="3401233" y="6012124"/>
            <a:ext cx="3093929" cy="523220"/>
          </a:xfrm>
          <a:prstGeom prst="rect">
            <a:avLst/>
          </a:prstGeom>
          <a:noFill/>
        </p:spPr>
        <p:txBody>
          <a:bodyPr wrap="square" rtlCol="0">
            <a:spAutoFit/>
          </a:bodyPr>
          <a:lstStyle/>
          <a:p>
            <a:r>
              <a:rPr kumimoji="1" lang="ja-JP" altLang="en-US" sz="1400"/>
              <a:t>ネットワークが有効になっている場合にアイコンが表示されます。</a:t>
            </a:r>
          </a:p>
        </p:txBody>
      </p:sp>
      <p:pic>
        <p:nvPicPr>
          <p:cNvPr id="25" name="図 24">
            <a:extLst>
              <a:ext uri="{FF2B5EF4-FFF2-40B4-BE49-F238E27FC236}">
                <a16:creationId xmlns:a16="http://schemas.microsoft.com/office/drawing/2014/main" id="{1C48EBED-49EE-8C46-8DC2-5BDD3C684E88}"/>
              </a:ext>
            </a:extLst>
          </p:cNvPr>
          <p:cNvPicPr>
            <a:picLocks noChangeAspect="1"/>
          </p:cNvPicPr>
          <p:nvPr/>
        </p:nvPicPr>
        <p:blipFill>
          <a:blip r:embed="rId5"/>
          <a:stretch>
            <a:fillRect/>
          </a:stretch>
        </p:blipFill>
        <p:spPr>
          <a:xfrm>
            <a:off x="2434019" y="1805271"/>
            <a:ext cx="303318" cy="274050"/>
          </a:xfrm>
          <a:prstGeom prst="rect">
            <a:avLst/>
          </a:prstGeom>
        </p:spPr>
      </p:pic>
      <p:pic>
        <p:nvPicPr>
          <p:cNvPr id="28" name="図 27">
            <a:extLst>
              <a:ext uri="{FF2B5EF4-FFF2-40B4-BE49-F238E27FC236}">
                <a16:creationId xmlns:a16="http://schemas.microsoft.com/office/drawing/2014/main" id="{28EFC47F-3F6E-7E38-D1E4-F0ECEF7AFE72}"/>
              </a:ext>
            </a:extLst>
          </p:cNvPr>
          <p:cNvPicPr>
            <a:picLocks noChangeAspect="1"/>
          </p:cNvPicPr>
          <p:nvPr/>
        </p:nvPicPr>
        <p:blipFill>
          <a:blip r:embed="rId6"/>
          <a:stretch>
            <a:fillRect/>
          </a:stretch>
        </p:blipFill>
        <p:spPr>
          <a:xfrm>
            <a:off x="8089620" y="4278056"/>
            <a:ext cx="3962862" cy="869358"/>
          </a:xfrm>
          <a:prstGeom prst="rect">
            <a:avLst/>
          </a:prstGeom>
          <a:effectLst>
            <a:outerShdw blurRad="50800" dist="38100" dir="2700000" algn="tl" rotWithShape="0">
              <a:prstClr val="black">
                <a:alpha val="40000"/>
              </a:prstClr>
            </a:outerShdw>
          </a:effectLst>
        </p:spPr>
      </p:pic>
      <p:sp>
        <p:nvSpPr>
          <p:cNvPr id="29" name="吹き出し: 折線 (強調線付き) 28">
            <a:extLst>
              <a:ext uri="{FF2B5EF4-FFF2-40B4-BE49-F238E27FC236}">
                <a16:creationId xmlns:a16="http://schemas.microsoft.com/office/drawing/2014/main" id="{183F7802-A6EA-568E-4C8B-894BC0E9829F}"/>
              </a:ext>
            </a:extLst>
          </p:cNvPr>
          <p:cNvSpPr/>
          <p:nvPr/>
        </p:nvSpPr>
        <p:spPr>
          <a:xfrm flipH="1">
            <a:off x="8312796" y="3233877"/>
            <a:ext cx="1933493" cy="390246"/>
          </a:xfrm>
          <a:prstGeom prst="accentCallout2">
            <a:avLst>
              <a:gd name="adj1" fmla="val 31589"/>
              <a:gd name="adj2" fmla="val -4446"/>
              <a:gd name="adj3" fmla="val 18750"/>
              <a:gd name="adj4" fmla="val -16667"/>
              <a:gd name="adj5" fmla="val 250520"/>
              <a:gd name="adj6" fmla="val -7620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200"/>
              <a:t>UP</a:t>
            </a:r>
            <a:r>
              <a:rPr lang="ja-JP" altLang="en-US" sz="1200"/>
              <a:t>表示になっていること</a:t>
            </a:r>
            <a:endParaRPr kumimoji="1" lang="ja-JP" altLang="en-US" sz="1200"/>
          </a:p>
        </p:txBody>
      </p:sp>
      <p:sp>
        <p:nvSpPr>
          <p:cNvPr id="30" name="吹き出し: 折線 (強調線付き) 29">
            <a:extLst>
              <a:ext uri="{FF2B5EF4-FFF2-40B4-BE49-F238E27FC236}">
                <a16:creationId xmlns:a16="http://schemas.microsoft.com/office/drawing/2014/main" id="{05D3060B-9FAB-057B-DA26-024655B5ABA5}"/>
              </a:ext>
            </a:extLst>
          </p:cNvPr>
          <p:cNvSpPr/>
          <p:nvPr/>
        </p:nvSpPr>
        <p:spPr>
          <a:xfrm>
            <a:off x="9908089" y="5621878"/>
            <a:ext cx="2144394" cy="641516"/>
          </a:xfrm>
          <a:prstGeom prst="accentCallout2">
            <a:avLst>
              <a:gd name="adj1" fmla="val 28380"/>
              <a:gd name="adj2" fmla="val -4244"/>
              <a:gd name="adj3" fmla="val 18750"/>
              <a:gd name="adj4" fmla="val -16667"/>
              <a:gd name="adj5" fmla="val -97020"/>
              <a:gd name="adj6" fmla="val -3449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1200"/>
              <a:t>設定した</a:t>
            </a:r>
            <a:r>
              <a:rPr lang="en-US" altLang="ja-JP" sz="1200"/>
              <a:t>IP</a:t>
            </a:r>
            <a:r>
              <a:rPr lang="ja-JP" altLang="en-US" sz="1200"/>
              <a:t>アドレスが表示されていること</a:t>
            </a:r>
            <a:endParaRPr kumimoji="1" lang="ja-JP" altLang="en-US" sz="1200"/>
          </a:p>
        </p:txBody>
      </p:sp>
      <p:cxnSp>
        <p:nvCxnSpPr>
          <p:cNvPr id="32" name="直線コネクタ 31">
            <a:extLst>
              <a:ext uri="{FF2B5EF4-FFF2-40B4-BE49-F238E27FC236}">
                <a16:creationId xmlns:a16="http://schemas.microsoft.com/office/drawing/2014/main" id="{A1FDE063-7963-9767-1684-91EBBE8F965A}"/>
              </a:ext>
            </a:extLst>
          </p:cNvPr>
          <p:cNvCxnSpPr>
            <a:cxnSpLocks/>
          </p:cNvCxnSpPr>
          <p:nvPr/>
        </p:nvCxnSpPr>
        <p:spPr>
          <a:xfrm flipH="1">
            <a:off x="11073008" y="3802959"/>
            <a:ext cx="87682" cy="3730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07926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2">
      <a:majorFont>
        <a:latin typeface="BIZ UDPゴシック"/>
        <a:ea typeface="BIZ UDPゴシック"/>
        <a:cs typeface=""/>
      </a:majorFont>
      <a:minorFont>
        <a:latin typeface="BIZ UDPゴシック"/>
        <a:ea typeface="BIZ UD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9392</TotalTime>
  <Words>17758</Words>
  <Application>Microsoft Office PowerPoint</Application>
  <PresentationFormat>ワイド画面</PresentationFormat>
  <Paragraphs>2079</Paragraphs>
  <Slides>196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196</vt:i4>
      </vt:variant>
    </vt:vector>
  </HeadingPairs>
  <TitlesOfParts>
    <vt:vector size="203" baseType="lpstr">
      <vt:lpstr>BIZ UDPゴシック</vt:lpstr>
      <vt:lpstr>BIZ UDゴシック</vt:lpstr>
      <vt:lpstr>メイリオ</vt:lpstr>
      <vt:lpstr>游ゴシック</vt:lpstr>
      <vt:lpstr>Arial</vt:lpstr>
      <vt:lpstr>Wingdings</vt:lpstr>
      <vt:lpstr>Office テーマ</vt:lpstr>
      <vt:lpstr>若者正社員チャレンジ事業 　　 IT技術者(プログラマ)実習カリキュラム</vt:lpstr>
      <vt:lpstr>はじめに</vt:lpstr>
      <vt:lpstr>はじめに</vt:lpstr>
      <vt:lpstr>実習目的と達成目標</vt:lpstr>
      <vt:lpstr>目次</vt:lpstr>
      <vt:lpstr>2-1.仮想技術（仮想化ツール、NW、サーバ）　　　</vt:lpstr>
      <vt:lpstr>2-1.仮想技術（仮想化ツール、NW、サーバ）　　　</vt:lpstr>
      <vt:lpstr>2-1-1.仮想化技術</vt:lpstr>
      <vt:lpstr>2-1-1.仮想化技術</vt:lpstr>
      <vt:lpstr>2-1-1.仮想化技術</vt:lpstr>
      <vt:lpstr>2-1-1.仮想化技術</vt:lpstr>
      <vt:lpstr>2-1-1.仮想化技術</vt:lpstr>
      <vt:lpstr>2-1-1.仮想化技術</vt:lpstr>
      <vt:lpstr>【参考】習熟で使用するＰＣ</vt:lpstr>
      <vt:lpstr>2-1-2.仮想マシン(VM)作成</vt:lpstr>
      <vt:lpstr>2-1-2.仮想マシン(VM)作成</vt:lpstr>
      <vt:lpstr>2-1-2.仮想マシン(VM)作成</vt:lpstr>
      <vt:lpstr>2-1-2.仮想マシン(VM)作成</vt:lpstr>
      <vt:lpstr>2-1-2.仮想マシン(VM)作成</vt:lpstr>
      <vt:lpstr>2-1-3.仮想NW作成</vt:lpstr>
      <vt:lpstr>2-1-3.仮想NW作成</vt:lpstr>
      <vt:lpstr>2-1-3.仮想NW作成</vt:lpstr>
      <vt:lpstr>2-1-3.仮想NW作成</vt:lpstr>
      <vt:lpstr>2-1-3.仮想NW作成</vt:lpstr>
      <vt:lpstr>2-1-3.仮想NW作成</vt:lpstr>
      <vt:lpstr>2-1-3.仮想NW作成</vt:lpstr>
      <vt:lpstr>2-1-3.仮想NW作成</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2-1-4.必要ソフトダウンロード</vt:lpstr>
      <vt:lpstr>2-1-5.VirtualBOXインストール</vt:lpstr>
      <vt:lpstr>2-1-5.VirtualBOXインストール</vt:lpstr>
      <vt:lpstr>2-1-5.VirtualBOXインストール</vt:lpstr>
      <vt:lpstr>2-1-5.VirtualBOXインストール</vt:lpstr>
      <vt:lpstr>2-1-5.VirtualBOXインストール</vt:lpstr>
      <vt:lpstr>PowerPoint プレゼンテーション</vt:lpstr>
      <vt:lpstr>2-1-6.練習</vt:lpstr>
      <vt:lpstr>【参考】TrueNAS</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2-1-6.練習</vt:lpstr>
      <vt:lpstr>2-2.（仮想Linux）webサーバ、データベースサーバの構築　</vt:lpstr>
      <vt:lpstr>2-2.（仮想Linux）webサーバ、データベースサーバの構築　　　　　</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2-2-1. 「データベースサーバ(Linux)」構築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2-2-2. 「webサーバ(WinServer)」構築</vt:lpstr>
      <vt:lpstr>アイスブレイク！</vt:lpstr>
      <vt:lpstr>2-3.VisualStudioインストール、環境設定　　</vt:lpstr>
      <vt:lpstr>2-3.VisualStudioインストール、環境設定　　　　　</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2-3-1. VisualStudioインストール</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若者正社員チャレンジ事業</dc:title>
  <dc:creator>マクロシステム株式会社</dc:creator>
  <cp:lastModifiedBy>古川 macro</cp:lastModifiedBy>
  <cp:revision>212</cp:revision>
  <cp:lastPrinted>2024-01-29T21:58:49Z</cp:lastPrinted>
  <dcterms:created xsi:type="dcterms:W3CDTF">2023-08-04T04:42:45Z</dcterms:created>
  <dcterms:modified xsi:type="dcterms:W3CDTF">2024-01-29T23:56:15Z</dcterms:modified>
</cp:coreProperties>
</file>